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2">
  <p:sldMasterIdLst>
    <p:sldMasterId id="2147483648" r:id="rId1"/>
  </p:sldMasterIdLst>
  <p:notesMasterIdLst>
    <p:notesMasterId r:id="rId10"/>
  </p:notesMasterIdLst>
  <p:handoutMasterIdLst>
    <p:handoutMasterId r:id="rId11"/>
  </p:handoutMasterIdLst>
  <p:sldIdLst>
    <p:sldId id="690" r:id="rId2"/>
    <p:sldId id="736" r:id="rId3"/>
    <p:sldId id="739" r:id="rId4"/>
    <p:sldId id="740" r:id="rId5"/>
    <p:sldId id="746" r:id="rId6"/>
    <p:sldId id="741" r:id="rId7"/>
    <p:sldId id="742" r:id="rId8"/>
    <p:sldId id="744" r:id="rId9"/>
  </p:sldIdLst>
  <p:sldSz cx="9906000" cy="6858000" type="A4"/>
  <p:notesSz cx="7315200" cy="9601200"/>
  <p:defaultTextStyle>
    <a:defPPr>
      <a:defRPr lang="fr-FR"/>
    </a:defPPr>
    <a:lvl1pPr algn="ct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82">
          <p15:clr>
            <a:srgbClr val="A4A3A4"/>
          </p15:clr>
        </p15:guide>
        <p15:guide id="2" pos="172">
          <p15:clr>
            <a:srgbClr val="A4A3A4"/>
          </p15:clr>
        </p15:guide>
        <p15:guide id="3" pos="6068">
          <p15:clr>
            <a:srgbClr val="A4A3A4"/>
          </p15:clr>
        </p15:guide>
        <p15:guide id="4" pos="5842">
          <p15:clr>
            <a:srgbClr val="A4A3A4"/>
          </p15:clr>
        </p15:guide>
        <p15:guide id="5" pos="3211">
          <p15:clr>
            <a:srgbClr val="A4A3A4"/>
          </p15:clr>
        </p15:guide>
        <p15:guide id="6" pos="2802">
          <p15:clr>
            <a:srgbClr val="A4A3A4"/>
          </p15:clr>
        </p15:guide>
        <p15:guide id="7" pos="1442">
          <p15:clr>
            <a:srgbClr val="A4A3A4"/>
          </p15:clr>
        </p15:guide>
        <p15:guide id="8" orient="horz" pos="2544">
          <p15:clr>
            <a:srgbClr val="A4A3A4"/>
          </p15:clr>
        </p15:guide>
        <p15:guide id="9" pos="192">
          <p15:clr>
            <a:srgbClr val="A4A3A4"/>
          </p15:clr>
        </p15:guide>
        <p15:guide id="10" pos="816">
          <p15:clr>
            <a:srgbClr val="A4A3A4"/>
          </p15:clr>
        </p15:guide>
        <p15:guide id="11" pos="5856">
          <p15:clr>
            <a:srgbClr val="A4A3A4"/>
          </p15:clr>
        </p15:guide>
        <p15:guide id="12" pos="3216">
          <p15:clr>
            <a:srgbClr val="A4A3A4"/>
          </p15:clr>
        </p15:guide>
        <p15:guide id="13" pos="2784">
          <p15:clr>
            <a:srgbClr val="A4A3A4"/>
          </p15:clr>
        </p15:guide>
        <p15:guide id="14" orient="horz" pos="480">
          <p15:clr>
            <a:srgbClr val="A4A3A4"/>
          </p15:clr>
        </p15:guide>
        <p15:guide id="15" pos="6048">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A"/>
    <a:srgbClr val="E4EBF4"/>
    <a:srgbClr val="B8CCE4"/>
    <a:srgbClr val="D8E3F0"/>
    <a:srgbClr val="FFFEFB"/>
    <a:srgbClr val="FFF9E7"/>
    <a:srgbClr val="DDE5FF"/>
    <a:srgbClr val="B8E0D0"/>
    <a:srgbClr val="FFFFFF"/>
    <a:srgbClr val="7A3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579" autoAdjust="0"/>
    <p:restoredTop sz="99633" autoAdjust="0"/>
  </p:normalViewPr>
  <p:slideViewPr>
    <p:cSldViewPr showGuides="1">
      <p:cViewPr>
        <p:scale>
          <a:sx n="70" d="100"/>
          <a:sy n="70" d="100"/>
        </p:scale>
        <p:origin x="-1710" y="-192"/>
      </p:cViewPr>
      <p:guideLst>
        <p:guide orient="horz" pos="482"/>
        <p:guide orient="horz" pos="2544"/>
        <p:guide orient="horz" pos="480"/>
        <p:guide pos="172"/>
        <p:guide pos="6068"/>
        <p:guide pos="5842"/>
        <p:guide pos="3211"/>
        <p:guide pos="2802"/>
        <p:guide pos="1442"/>
        <p:guide pos="192"/>
        <p:guide pos="816"/>
        <p:guide pos="5856"/>
        <p:guide pos="3216"/>
        <p:guide pos="2784"/>
        <p:guide pos="60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3" d="100"/>
          <a:sy n="53" d="100"/>
        </p:scale>
        <p:origin x="-279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3" name="Espace réservé de la date 2"/>
          <p:cNvSpPr>
            <a:spLocks noGrp="1"/>
          </p:cNvSpPr>
          <p:nvPr>
            <p:ph type="dt" sz="quarter"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fld id="{8D769B04-B09A-4E7F-9F3A-F9556090FFB3}" type="datetime1">
              <a:rPr lang="fr-FR"/>
              <a:pPr>
                <a:defRPr/>
              </a:pPr>
              <a:t>16/04/2018</a:t>
            </a:fld>
            <a:endParaRPr lang="fr-FR"/>
          </a:p>
        </p:txBody>
      </p:sp>
      <p:sp>
        <p:nvSpPr>
          <p:cNvPr id="4" name="Espace réservé du pied de page 3"/>
          <p:cNvSpPr>
            <a:spLocks noGrp="1"/>
          </p:cNvSpPr>
          <p:nvPr>
            <p:ph type="ftr" sz="quarter" idx="2"/>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5" name="Espace réservé du numéro de diapositive 4"/>
          <p:cNvSpPr>
            <a:spLocks noGrp="1"/>
          </p:cNvSpPr>
          <p:nvPr>
            <p:ph type="sldNum" sz="quarter" idx="3"/>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C3162EE1-3594-4790-8927-CB70A6639E63}" type="slidenum">
              <a:rPr lang="fr-FR"/>
              <a:pPr>
                <a:defRPr/>
              </a:pPr>
              <a:t>‹#›</a:t>
            </a:fld>
            <a:endParaRPr lang="fr-FR"/>
          </a:p>
        </p:txBody>
      </p:sp>
    </p:spTree>
    <p:extLst>
      <p:ext uri="{BB962C8B-B14F-4D97-AF65-F5344CB8AC3E}">
        <p14:creationId xmlns:p14="http://schemas.microsoft.com/office/powerpoint/2010/main" val="377204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4099" name="Rectangle 3"/>
          <p:cNvSpPr>
            <a:spLocks noGrp="1" noChangeArrowheads="1"/>
          </p:cNvSpPr>
          <p:nvPr>
            <p:ph type="dt"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058863" y="720725"/>
            <a:ext cx="5197475" cy="3598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194" y="4560086"/>
            <a:ext cx="5852814" cy="4320317"/>
          </a:xfrm>
          <a:prstGeom prst="rect">
            <a:avLst/>
          </a:prstGeom>
          <a:noFill/>
          <a:ln>
            <a:noFill/>
          </a:ln>
          <a:extLst/>
        </p:spPr>
        <p:txBody>
          <a:bodyPr vert="horz" wrap="square" lIns="95500" tIns="47750" rIns="95500" bIns="4775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7C1EB53C-8D01-4C11-8195-32419107FA4F}" type="slidenum">
              <a:rPr lang="fr-FR"/>
              <a:pPr>
                <a:defRPr/>
              </a:pPr>
              <a:t>‹#›</a:t>
            </a:fld>
            <a:endParaRPr lang="fr-FR"/>
          </a:p>
        </p:txBody>
      </p:sp>
    </p:spTree>
    <p:extLst>
      <p:ext uri="{BB962C8B-B14F-4D97-AF65-F5344CB8AC3E}">
        <p14:creationId xmlns:p14="http://schemas.microsoft.com/office/powerpoint/2010/main" val="3579439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1</a:t>
            </a:fld>
            <a:endParaRPr lang="fr-FR"/>
          </a:p>
        </p:txBody>
      </p:sp>
    </p:spTree>
    <p:extLst>
      <p:ext uri="{BB962C8B-B14F-4D97-AF65-F5344CB8AC3E}">
        <p14:creationId xmlns:p14="http://schemas.microsoft.com/office/powerpoint/2010/main" val="179109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6</a:t>
            </a:fld>
            <a:endParaRPr lang="fr-FR"/>
          </a:p>
        </p:txBody>
      </p:sp>
    </p:spTree>
    <p:extLst>
      <p:ext uri="{BB962C8B-B14F-4D97-AF65-F5344CB8AC3E}">
        <p14:creationId xmlns:p14="http://schemas.microsoft.com/office/powerpoint/2010/main" val="1602194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Line 11"/>
          <p:cNvSpPr>
            <a:spLocks noChangeShapeType="1"/>
          </p:cNvSpPr>
          <p:nvPr userDrawn="1"/>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4" name="Rectangle 6"/>
          <p:cNvSpPr>
            <a:spLocks noGrp="1" noChangeArrowheads="1"/>
          </p:cNvSpPr>
          <p:nvPr>
            <p:ph type="sldNum" sz="quarter" idx="10"/>
          </p:nvPr>
        </p:nvSpPr>
        <p:spPr/>
        <p:txBody>
          <a:bodyPr/>
          <a:lstStyle>
            <a:lvl1pPr algn="r">
              <a:defRPr sz="1300">
                <a:solidFill>
                  <a:srgbClr val="A0A4A7"/>
                </a:solidFill>
              </a:defRPr>
            </a:lvl1pPr>
          </a:lstStyle>
          <a:p>
            <a:pPr>
              <a:defRPr/>
            </a:pPr>
            <a:fld id="{A8763F61-EE69-4107-BB7C-58843B75A74E}" type="slidenum">
              <a:rPr lang="fr-FR"/>
              <a:pPr>
                <a:defRPr/>
              </a:pPr>
              <a:t>‹#›</a:t>
            </a:fld>
            <a:endParaRPr lang="fr-FR"/>
          </a:p>
        </p:txBody>
      </p:sp>
      <p:pic>
        <p:nvPicPr>
          <p:cNvPr id="5"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36C59C0C-9AE5-4A3C-8241-D9025F3EB57B}"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7"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
        <p:nvSpPr>
          <p:cNvPr id="2" name="Titre vertical 1"/>
          <p:cNvSpPr>
            <a:spLocks noGrp="1"/>
          </p:cNvSpPr>
          <p:nvPr>
            <p:ph type="title" orient="vert"/>
          </p:nvPr>
        </p:nvSpPr>
        <p:spPr>
          <a:xfrm>
            <a:off x="6567488" y="165100"/>
            <a:ext cx="2105025" cy="5440363"/>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250825" y="165100"/>
            <a:ext cx="6164263" cy="54403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F3AA35FA-BD59-43E7-A07B-F55F1A3CBDDC}"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BC8FB96C-258D-4013-9E99-6606B0F02B2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DF6A045F-B488-476F-ADB8-2D29A62DA94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9" name="Espace réservé du numéro de diapositive 4"/>
          <p:cNvSpPr>
            <a:spLocks noGrp="1"/>
          </p:cNvSpPr>
          <p:nvPr>
            <p:ph type="sldNum" sz="quarter" idx="10"/>
          </p:nvPr>
        </p:nvSpPr>
        <p:spPr/>
        <p:txBody>
          <a:bodyPr/>
          <a:lstStyle>
            <a:lvl1pPr>
              <a:defRPr/>
            </a:lvl1pPr>
          </a:lstStyle>
          <a:p>
            <a:pPr>
              <a:defRPr/>
            </a:pPr>
            <a:fld id="{D22081D3-7FD0-4A4C-A2CD-F0776A07906D}"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Rectangle 6"/>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8"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9"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11" name="Right Triangle 14"/>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2" name="Espace réservé du numéro de diapositive 7"/>
          <p:cNvSpPr>
            <a:spLocks noGrp="1"/>
          </p:cNvSpPr>
          <p:nvPr>
            <p:ph type="sldNum" sz="quarter" idx="10"/>
          </p:nvPr>
        </p:nvSpPr>
        <p:spPr/>
        <p:txBody>
          <a:bodyPr/>
          <a:lstStyle>
            <a:lvl1pPr>
              <a:defRPr/>
            </a:lvl1pPr>
          </a:lstStyle>
          <a:p>
            <a:pPr>
              <a:defRPr/>
            </a:pPr>
            <a:fld id="{68D4C6C0-ABCD-4CBD-AE3E-AC3475C37FB0}" type="slidenum">
              <a:rPr lang="fr-FR"/>
              <a:pPr>
                <a:defRPr/>
              </a:pPr>
              <a:t>‹#›</a:t>
            </a:fld>
            <a:endParaRPr lang="fr-FR"/>
          </a:p>
        </p:txBody>
      </p:sp>
      <p:sp>
        <p:nvSpPr>
          <p:cNvPr id="13"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4"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3" name="Rectangle 2"/>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4"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dirty="0" smtClean="0"/>
              <a:t>Cliquez et modifiez le titre</a:t>
            </a:r>
            <a:endParaRPr lang="fr-FR" dirty="0"/>
          </a:p>
        </p:txBody>
      </p:sp>
      <p:sp>
        <p:nvSpPr>
          <p:cNvPr id="8" name="Rectangle 13"/>
          <p:cNvSpPr>
            <a:spLocks noGrp="1" noChangeArrowheads="1"/>
          </p:cNvSpPr>
          <p:nvPr>
            <p:ph type="ftr" sz="quarter" idx="10"/>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9" name="Espace réservé du numéro de diapositive 7"/>
          <p:cNvSpPr>
            <a:spLocks noGrp="1"/>
          </p:cNvSpPr>
          <p:nvPr>
            <p:ph type="sldNum" sz="quarter" idx="11"/>
          </p:nvPr>
        </p:nvSpPr>
        <p:spPr/>
        <p:txBody>
          <a:bodyPr/>
          <a:lstStyle>
            <a:lvl1pPr>
              <a:defRPr/>
            </a:lvl1pPr>
          </a:lstStyle>
          <a:p>
            <a:pPr>
              <a:defRPr/>
            </a:pPr>
            <a:fld id="{4073D90B-5C1E-4FDC-857F-EF58112C7C0D}" type="slidenum">
              <a:rPr lang="fr-FR"/>
              <a:pPr>
                <a:defRPr/>
              </a:pPr>
              <a:t>‹#›</a:t>
            </a:fld>
            <a:endParaRPr lang="fr-FR"/>
          </a:p>
        </p:txBody>
      </p:sp>
      <p:sp>
        <p:nvSpPr>
          <p:cNvPr id="10"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9" name="Rectangle 8"/>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noFill/>
            <a:prstDash val="solid"/>
            <a:round/>
            <a:headEnd type="none" w="med" len="med"/>
            <a:tailEnd type="none" w="med" len="med"/>
          </a:ln>
          <a:effectLst/>
        </p:spPr>
        <p:txBody>
          <a:bodyPr/>
          <a:lstStyle/>
          <a:p>
            <a:pPr>
              <a:defRPr/>
            </a:pPr>
            <a:endParaRPr lang="en-US">
              <a:latin typeface="Arial" pitchFamily="-65" charset="0"/>
            </a:endParaRPr>
          </a:p>
        </p:txBody>
      </p:sp>
      <p:sp>
        <p:nvSpPr>
          <p:cNvPr id="3"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4"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6" name="Espace réservé du numéro de diapositive 2"/>
          <p:cNvSpPr>
            <a:spLocks noGrp="1"/>
          </p:cNvSpPr>
          <p:nvPr>
            <p:ph type="sldNum" sz="quarter" idx="10"/>
          </p:nvPr>
        </p:nvSpPr>
        <p:spPr/>
        <p:txBody>
          <a:bodyPr/>
          <a:lstStyle>
            <a:lvl1pPr>
              <a:defRPr/>
            </a:lvl1pPr>
          </a:lstStyle>
          <a:p>
            <a:pPr>
              <a:defRPr/>
            </a:pPr>
            <a:fld id="{F9AFBAA1-3239-4D9B-940E-C71556EFF94E}" type="slidenum">
              <a:rPr lang="fr-FR"/>
              <a:pPr>
                <a:defRPr/>
              </a:pPr>
              <a:t>‹#›</a:t>
            </a:fld>
            <a:endParaRPr lang="fr-FR"/>
          </a:p>
        </p:txBody>
      </p:sp>
      <p:sp>
        <p:nvSpPr>
          <p:cNvPr id="7"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BE309EF9-A672-43CB-8C62-7638B2B17848}"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58976238-BD0B-42EE-B0C5-B96B07994719}"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1027" name="Rectangle 2"/>
          <p:cNvSpPr>
            <a:spLocks noGrp="1" noChangeArrowheads="1"/>
          </p:cNvSpPr>
          <p:nvPr>
            <p:ph type="title"/>
          </p:nvPr>
        </p:nvSpPr>
        <p:spPr bwMode="auto">
          <a:xfrm>
            <a:off x="271463" y="165100"/>
            <a:ext cx="8656637" cy="3905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fr-FR" smtClean="0"/>
              <a:t>Cliquez pour modifier le style du titre</a:t>
            </a:r>
          </a:p>
        </p:txBody>
      </p:sp>
      <p:sp>
        <p:nvSpPr>
          <p:cNvPr id="1028" name="Rectangle 3"/>
          <p:cNvSpPr>
            <a:spLocks noGrp="1" noChangeArrowheads="1"/>
          </p:cNvSpPr>
          <p:nvPr>
            <p:ph type="body" idx="1"/>
          </p:nvPr>
        </p:nvSpPr>
        <p:spPr bwMode="auto">
          <a:xfrm>
            <a:off x="271463" y="1079500"/>
            <a:ext cx="9123362"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9" name="Right Triangle 3"/>
          <p:cNvSpPr>
            <a:spLocks noChangeArrowheads="1"/>
          </p:cNvSpPr>
          <p:nvPr/>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1030" name="Rectangle 6"/>
          <p:cNvSpPr>
            <a:spLocks noGrp="1" noChangeArrowheads="1"/>
          </p:cNvSpPr>
          <p:nvPr>
            <p:ph type="sldNum" sz="quarter" idx="4"/>
          </p:nvPr>
        </p:nvSpPr>
        <p:spPr bwMode="auto">
          <a:xfrm>
            <a:off x="9155113" y="6380163"/>
            <a:ext cx="479425" cy="2794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300">
                <a:solidFill>
                  <a:srgbClr val="A0A4A7"/>
                </a:solidFill>
                <a:latin typeface="Arial" charset="0"/>
              </a:defRPr>
            </a:lvl1pPr>
          </a:lstStyle>
          <a:p>
            <a:pPr>
              <a:defRPr/>
            </a:pPr>
            <a:fld id="{36192848-395F-41A0-9D37-ADD8EDECD09F}" type="slidenum">
              <a:rPr lang="fr-FR"/>
              <a:pPr>
                <a:defRPr/>
              </a:pPr>
              <a:t>‹#›</a:t>
            </a:fld>
            <a:endParaRPr lang="fr-FR"/>
          </a:p>
        </p:txBody>
      </p:sp>
      <p:sp>
        <p:nvSpPr>
          <p:cNvPr id="1031"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1032"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11" name="Picture 13"/>
          <p:cNvPicPr>
            <a:picLocks noChangeAspect="1"/>
          </p:cNvPicPr>
          <p:nvPr/>
        </p:nvPicPr>
        <p:blipFill>
          <a:blip r:embed="rId13"/>
          <a:srcRect/>
          <a:stretch>
            <a:fillRect/>
          </a:stretch>
        </p:blipFill>
        <p:spPr bwMode="auto">
          <a:xfrm>
            <a:off x="306388" y="6415088"/>
            <a:ext cx="1522412" cy="398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hf hdr="0" ftr="0" dt="0"/>
  <p:txStyles>
    <p:titleStyle>
      <a:lvl1pPr algn="l" rtl="0" eaLnBrk="0" fontAlgn="base" hangingPunct="0">
        <a:spcBef>
          <a:spcPct val="0"/>
        </a:spcBef>
        <a:spcAft>
          <a:spcPct val="0"/>
        </a:spcAft>
        <a:defRPr sz="2300" b="1">
          <a:solidFill>
            <a:srgbClr val="F2F2F2"/>
          </a:solidFill>
          <a:latin typeface="+mj-lt"/>
          <a:ea typeface="ＭＳ Ｐゴシック" pitchFamily="34" charset="-128"/>
          <a:cs typeface="+mj-cs"/>
        </a:defRPr>
      </a:lvl1pPr>
      <a:lvl2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2pPr>
      <a:lvl3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3pPr>
      <a:lvl4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4pPr>
      <a:lvl5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5pPr>
      <a:lvl6pPr marL="457200" algn="l" rtl="0" fontAlgn="base">
        <a:spcBef>
          <a:spcPct val="0"/>
        </a:spcBef>
        <a:spcAft>
          <a:spcPct val="0"/>
        </a:spcAft>
        <a:defRPr sz="2300" b="1">
          <a:solidFill>
            <a:schemeClr val="tx1"/>
          </a:solidFill>
          <a:latin typeface="Arial" pitchFamily="-65" charset="0"/>
        </a:defRPr>
      </a:lvl6pPr>
      <a:lvl7pPr marL="914400" algn="l" rtl="0" fontAlgn="base">
        <a:spcBef>
          <a:spcPct val="0"/>
        </a:spcBef>
        <a:spcAft>
          <a:spcPct val="0"/>
        </a:spcAft>
        <a:defRPr sz="2300" b="1">
          <a:solidFill>
            <a:schemeClr val="tx1"/>
          </a:solidFill>
          <a:latin typeface="Arial" pitchFamily="-65" charset="0"/>
        </a:defRPr>
      </a:lvl7pPr>
      <a:lvl8pPr marL="1371600" algn="l" rtl="0" fontAlgn="base">
        <a:spcBef>
          <a:spcPct val="0"/>
        </a:spcBef>
        <a:spcAft>
          <a:spcPct val="0"/>
        </a:spcAft>
        <a:defRPr sz="2300" b="1">
          <a:solidFill>
            <a:schemeClr val="tx1"/>
          </a:solidFill>
          <a:latin typeface="Arial" pitchFamily="-65" charset="0"/>
        </a:defRPr>
      </a:lvl8pPr>
      <a:lvl9pPr marL="1828800" algn="l" rtl="0" fontAlgn="base">
        <a:spcBef>
          <a:spcPct val="0"/>
        </a:spcBef>
        <a:spcAft>
          <a:spcPct val="0"/>
        </a:spcAft>
        <a:defRPr sz="2300" b="1">
          <a:solidFill>
            <a:schemeClr val="tx1"/>
          </a:solidFill>
          <a:latin typeface="Arial" pitchFamily="-65" charset="0"/>
        </a:defRPr>
      </a:lvl9pPr>
    </p:titleStyle>
    <p:bodyStyle>
      <a:lvl1pPr marL="342900" indent="-342900" algn="l" rtl="0" eaLnBrk="0" fontAlgn="base" hangingPunct="0">
        <a:spcBef>
          <a:spcPct val="75000"/>
        </a:spcBef>
        <a:spcAft>
          <a:spcPct val="0"/>
        </a:spcAft>
        <a:buChar char="•"/>
        <a:defRPr sz="1600">
          <a:solidFill>
            <a:schemeClr val="tx1"/>
          </a:solidFill>
          <a:latin typeface="+mn-lt"/>
          <a:ea typeface="ＭＳ Ｐゴシック" pitchFamily="34" charset="-128"/>
          <a:cs typeface="+mn-cs"/>
        </a:defRPr>
      </a:lvl1pPr>
      <a:lvl2pPr marL="1217613" indent="-323850" algn="l" rtl="0" eaLnBrk="0" fontAlgn="base" hangingPunct="0">
        <a:spcBef>
          <a:spcPct val="50000"/>
        </a:spcBef>
        <a:spcAft>
          <a:spcPct val="0"/>
        </a:spcAft>
        <a:buSzPct val="140000"/>
        <a:buBlip>
          <a:blip r:embed="rId14"/>
        </a:buBlip>
        <a:defRPr sz="1500">
          <a:solidFill>
            <a:srgbClr val="008795"/>
          </a:solidFill>
          <a:latin typeface="+mn-lt"/>
          <a:ea typeface="ＭＳ Ｐゴシック" pitchFamily="-65" charset="-128"/>
        </a:defRPr>
      </a:lvl2pPr>
      <a:lvl3pPr marL="1409700" indent="-190500" algn="l" rtl="0" eaLnBrk="0" fontAlgn="base" hangingPunct="0">
        <a:spcBef>
          <a:spcPct val="20000"/>
        </a:spcBef>
        <a:spcAft>
          <a:spcPct val="0"/>
        </a:spcAft>
        <a:buChar char="•"/>
        <a:defRPr sz="1400">
          <a:solidFill>
            <a:schemeClr val="tx1"/>
          </a:solidFill>
          <a:latin typeface="+mn-lt"/>
          <a:ea typeface="ＭＳ Ｐゴシック" pitchFamily="-65" charset="-128"/>
        </a:defRPr>
      </a:lvl3pPr>
      <a:lvl4pPr marL="2293938"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4pPr>
      <a:lvl5pPr marL="2701925"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5pPr>
      <a:lvl6pPr marL="3159125" indent="-228600" algn="l" rtl="0" fontAlgn="base">
        <a:spcBef>
          <a:spcPct val="20000"/>
        </a:spcBef>
        <a:spcAft>
          <a:spcPct val="0"/>
        </a:spcAft>
        <a:buChar char="»"/>
        <a:defRPr sz="1500">
          <a:solidFill>
            <a:schemeClr val="tx1"/>
          </a:solidFill>
          <a:latin typeface="+mn-lt"/>
          <a:ea typeface="ＭＳ Ｐゴシック" pitchFamily="-65" charset="-128"/>
        </a:defRPr>
      </a:lvl6pPr>
      <a:lvl7pPr marL="3616325" indent="-228600" algn="l" rtl="0" fontAlgn="base">
        <a:spcBef>
          <a:spcPct val="20000"/>
        </a:spcBef>
        <a:spcAft>
          <a:spcPct val="0"/>
        </a:spcAft>
        <a:buChar char="»"/>
        <a:defRPr sz="1500">
          <a:solidFill>
            <a:schemeClr val="tx1"/>
          </a:solidFill>
          <a:latin typeface="+mn-lt"/>
          <a:ea typeface="ＭＳ Ｐゴシック" pitchFamily="-65" charset="-128"/>
        </a:defRPr>
      </a:lvl7pPr>
      <a:lvl8pPr marL="4073525" indent="-228600" algn="l" rtl="0" fontAlgn="base">
        <a:spcBef>
          <a:spcPct val="20000"/>
        </a:spcBef>
        <a:spcAft>
          <a:spcPct val="0"/>
        </a:spcAft>
        <a:buChar char="»"/>
        <a:defRPr sz="1500">
          <a:solidFill>
            <a:schemeClr val="tx1"/>
          </a:solidFill>
          <a:latin typeface="+mn-lt"/>
          <a:ea typeface="ＭＳ Ｐゴシック" pitchFamily="-65" charset="-128"/>
        </a:defRPr>
      </a:lvl8pPr>
      <a:lvl9pPr marL="4530725" indent="-228600" algn="l" rtl="0" fontAlgn="base">
        <a:spcBef>
          <a:spcPct val="20000"/>
        </a:spcBef>
        <a:spcAft>
          <a:spcPct val="0"/>
        </a:spcAft>
        <a:buChar char="»"/>
        <a:defRPr sz="1500">
          <a:solidFill>
            <a:schemeClr val="tx1"/>
          </a:solidFill>
          <a:latin typeface="+mn-lt"/>
          <a:ea typeface="ＭＳ Ｐゴシック" pitchFamily="-65"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thanhch@psi.vn" TargetMode="External"/><Relationship Id="rId3" Type="http://schemas.openxmlformats.org/officeDocument/2006/relationships/hyperlink" Target="mailto:khanhld@psi.vn" TargetMode="External"/><Relationship Id="rId7" Type="http://schemas.openxmlformats.org/officeDocument/2006/relationships/hyperlink" Target="mailto:thanhdt@psi.vn" TargetMode="External"/><Relationship Id="rId2" Type="http://schemas.openxmlformats.org/officeDocument/2006/relationships/hyperlink" Target="mailto:duongdh@psi.vn" TargetMode="External"/><Relationship Id="rId1" Type="http://schemas.openxmlformats.org/officeDocument/2006/relationships/slideLayout" Target="../slideLayouts/slideLayout2.xml"/><Relationship Id="rId6" Type="http://schemas.openxmlformats.org/officeDocument/2006/relationships/hyperlink" Target="mailto:hueltk@psi.vn" TargetMode="External"/><Relationship Id="rId5" Type="http://schemas.openxmlformats.org/officeDocument/2006/relationships/hyperlink" Target="mailto:chinhnv@psi.vn" TargetMode="External"/><Relationship Id="rId4" Type="http://schemas.openxmlformats.org/officeDocument/2006/relationships/hyperlink" Target="mailto:huynhct@psi.vn" TargetMode="External"/><Relationship Id="rId9" Type="http://schemas.openxmlformats.org/officeDocument/2006/relationships/hyperlink" Target="mailto:ngocpb@psi.v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1"/>
          <p:cNvSpPr>
            <a:spLocks noChangeArrowheads="1"/>
          </p:cNvSpPr>
          <p:nvPr/>
        </p:nvSpPr>
        <p:spPr bwMode="auto">
          <a:xfrm>
            <a:off x="457200" y="395378"/>
            <a:ext cx="7772400" cy="747622"/>
          </a:xfrm>
          <a:prstGeom prst="rect">
            <a:avLst/>
          </a:prstGeom>
          <a:solidFill>
            <a:schemeClr val="accent1">
              <a:lumMod val="75000"/>
              <a:lumOff val="25000"/>
            </a:schemeClr>
          </a:solidFill>
          <a:ln w="9525">
            <a:noFill/>
            <a:miter lim="800000"/>
            <a:headEnd/>
            <a:tailEnd/>
          </a:ln>
        </p:spPr>
        <p:txBody>
          <a:bodyPr wrap="none" anchor="ctr"/>
          <a:lstStyle/>
          <a:p>
            <a:r>
              <a:rPr lang="en-US" sz="1400" b="1" smtClean="0">
                <a:solidFill>
                  <a:schemeClr val="bg1"/>
                </a:solidFill>
                <a:latin typeface="Tahoma" pitchFamily="34" charset="0"/>
                <a:ea typeface="Tahoma" pitchFamily="34" charset="0"/>
                <a:cs typeface="Tahoma" pitchFamily="34" charset="0"/>
              </a:rPr>
              <a:t>THỊ TRƯỜNG HỒI PHỤC SAU GIAI ĐOẠN ĐIỀU CHỈNH</a:t>
            </a:r>
            <a:endParaRPr lang="en-US" sz="1400" b="1" dirty="0">
              <a:solidFill>
                <a:schemeClr val="bg1"/>
              </a:solidFill>
              <a:latin typeface="Tahoma" pitchFamily="34" charset="0"/>
              <a:ea typeface="Tahoma" pitchFamily="34" charset="0"/>
              <a:cs typeface="Tahoma" pitchFamily="34" charset="0"/>
            </a:endParaRPr>
          </a:p>
        </p:txBody>
      </p:sp>
      <p:sp>
        <p:nvSpPr>
          <p:cNvPr id="13316" name="Rectangle 14"/>
          <p:cNvSpPr>
            <a:spLocks noChangeArrowheads="1"/>
          </p:cNvSpPr>
          <p:nvPr/>
        </p:nvSpPr>
        <p:spPr bwMode="auto">
          <a:xfrm>
            <a:off x="457200" y="6096000"/>
            <a:ext cx="3657600" cy="476250"/>
          </a:xfrm>
          <a:prstGeom prst="rect">
            <a:avLst/>
          </a:prstGeom>
          <a:noFill/>
          <a:ln w="9525">
            <a:noFill/>
            <a:miter lim="800000"/>
            <a:headEnd/>
            <a:tailEnd/>
          </a:ln>
        </p:spPr>
        <p:txBody>
          <a:bodyPr lIns="0" tIns="0" rIns="0" bIns="0"/>
          <a:lstStyle/>
          <a:p>
            <a:pPr algn="l"/>
            <a:r>
              <a:rPr lang="en-US" sz="1400" b="1" i="1" err="1" smtClean="0">
                <a:solidFill>
                  <a:schemeClr val="accent6">
                    <a:lumMod val="50000"/>
                  </a:schemeClr>
                </a:solidFill>
                <a:latin typeface="Tahoma" pitchFamily="34" charset="0"/>
                <a:ea typeface="Tahoma" pitchFamily="34" charset="0"/>
                <a:cs typeface="Tahoma" pitchFamily="34" charset="0"/>
              </a:rPr>
              <a:t>Thứ</a:t>
            </a:r>
            <a:r>
              <a:rPr lang="en-US" sz="1400" b="1" i="1" smtClean="0">
                <a:solidFill>
                  <a:schemeClr val="accent6">
                    <a:lumMod val="50000"/>
                  </a:schemeClr>
                </a:solidFill>
                <a:latin typeface="Tahoma" pitchFamily="34" charset="0"/>
                <a:ea typeface="Tahoma" pitchFamily="34" charset="0"/>
                <a:cs typeface="Tahoma" pitchFamily="34" charset="0"/>
              </a:rPr>
              <a:t>  Hai, </a:t>
            </a:r>
            <a:r>
              <a:rPr lang="en-US" sz="1400" b="1" i="1" err="1" smtClean="0">
                <a:solidFill>
                  <a:schemeClr val="accent6">
                    <a:lumMod val="50000"/>
                  </a:schemeClr>
                </a:solidFill>
                <a:latin typeface="Tahoma" pitchFamily="34" charset="0"/>
                <a:ea typeface="Tahoma" pitchFamily="34" charset="0"/>
                <a:cs typeface="Tahoma" pitchFamily="34" charset="0"/>
              </a:rPr>
              <a:t>Ngày</a:t>
            </a:r>
            <a:r>
              <a:rPr lang="en-US" sz="1400" b="1" i="1" smtClean="0">
                <a:solidFill>
                  <a:schemeClr val="accent6">
                    <a:lumMod val="50000"/>
                  </a:schemeClr>
                </a:solidFill>
                <a:latin typeface="Tahoma" pitchFamily="34" charset="0"/>
                <a:ea typeface="Tahoma" pitchFamily="34" charset="0"/>
                <a:cs typeface="Tahoma" pitchFamily="34" charset="0"/>
              </a:rPr>
              <a:t> 16 </a:t>
            </a:r>
            <a:r>
              <a:rPr lang="en-US" sz="1400" b="1" i="1" dirty="0" err="1" smtClean="0">
                <a:solidFill>
                  <a:schemeClr val="accent6">
                    <a:lumMod val="50000"/>
                  </a:schemeClr>
                </a:solidFill>
                <a:latin typeface="Tahoma" pitchFamily="34" charset="0"/>
                <a:ea typeface="Tahoma" pitchFamily="34" charset="0"/>
                <a:cs typeface="Tahoma" pitchFamily="34" charset="0"/>
              </a:rPr>
              <a:t>Tháng</a:t>
            </a:r>
            <a:r>
              <a:rPr lang="en-US" sz="1400" b="1" i="1" dirty="0" smtClean="0">
                <a:solidFill>
                  <a:schemeClr val="accent6">
                    <a:lumMod val="50000"/>
                  </a:schemeClr>
                </a:solidFill>
                <a:latin typeface="Tahoma" pitchFamily="34" charset="0"/>
                <a:ea typeface="Tahoma" pitchFamily="34" charset="0"/>
                <a:cs typeface="Tahoma" pitchFamily="34" charset="0"/>
              </a:rPr>
              <a:t> 3 </a:t>
            </a:r>
            <a:r>
              <a:rPr lang="en-US" sz="1400" b="1" i="1" dirty="0" err="1" smtClean="0">
                <a:solidFill>
                  <a:schemeClr val="accent6">
                    <a:lumMod val="50000"/>
                  </a:schemeClr>
                </a:solidFill>
                <a:latin typeface="Tahoma" pitchFamily="34" charset="0"/>
                <a:ea typeface="Tahoma" pitchFamily="34" charset="0"/>
                <a:cs typeface="Tahoma" pitchFamily="34" charset="0"/>
              </a:rPr>
              <a:t>Năm</a:t>
            </a:r>
            <a:r>
              <a:rPr lang="en-US" sz="1400" b="1" i="1" dirty="0" smtClean="0">
                <a:solidFill>
                  <a:schemeClr val="accent6">
                    <a:lumMod val="50000"/>
                  </a:schemeClr>
                </a:solidFill>
                <a:latin typeface="Tahoma" pitchFamily="34" charset="0"/>
                <a:ea typeface="Tahoma" pitchFamily="34" charset="0"/>
                <a:cs typeface="Tahoma" pitchFamily="34" charset="0"/>
              </a:rPr>
              <a:t> 2018</a:t>
            </a:r>
          </a:p>
        </p:txBody>
      </p:sp>
      <p:pic>
        <p:nvPicPr>
          <p:cNvPr id="2050" name="Picture 2" descr="http://thapsangniemtin.vn/uploads/news/id963/PS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422" y="365097"/>
            <a:ext cx="1000178" cy="85410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bwMode="auto">
          <a:xfrm>
            <a:off x="381000" y="3810000"/>
            <a:ext cx="8991600" cy="2209800"/>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1500" b="1" dirty="0" err="1" smtClean="0">
                <a:latin typeface="Tahoma" pitchFamily="34" charset="0"/>
                <a:ea typeface="Tahoma" pitchFamily="34" charset="0"/>
                <a:cs typeface="Tahoma" pitchFamily="34" charset="0"/>
              </a:rPr>
              <a:t>Nhận</a:t>
            </a:r>
            <a:r>
              <a:rPr lang="en-US" sz="1500" b="1" dirty="0" smtClean="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định</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thị</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trường</a:t>
            </a:r>
            <a:r>
              <a:rPr lang="en-US" sz="1500" b="1" dirty="0">
                <a:latin typeface="Tahoma" pitchFamily="34" charset="0"/>
                <a:ea typeface="Tahoma" pitchFamily="34" charset="0"/>
                <a:cs typeface="Tahoma" pitchFamily="34" charset="0"/>
              </a:rPr>
              <a:t> </a:t>
            </a:r>
            <a:r>
              <a:rPr lang="en-US" sz="1500" b="1" err="1">
                <a:latin typeface="Tahoma" pitchFamily="34" charset="0"/>
                <a:ea typeface="Tahoma" pitchFamily="34" charset="0"/>
                <a:cs typeface="Tahoma" pitchFamily="34" charset="0"/>
              </a:rPr>
              <a:t>ngày</a:t>
            </a:r>
            <a:r>
              <a:rPr lang="en-US" sz="1500" b="1">
                <a:latin typeface="Tahoma" pitchFamily="34" charset="0"/>
                <a:ea typeface="Tahoma" pitchFamily="34" charset="0"/>
                <a:cs typeface="Tahoma" pitchFamily="34" charset="0"/>
              </a:rPr>
              <a:t> </a:t>
            </a:r>
            <a:r>
              <a:rPr lang="en-US" sz="1500" b="1" smtClean="0">
                <a:latin typeface="Tahoma" pitchFamily="34" charset="0"/>
                <a:ea typeface="Tahoma" pitchFamily="34" charset="0"/>
                <a:cs typeface="Tahoma" pitchFamily="34" charset="0"/>
              </a:rPr>
              <a:t>16.4</a:t>
            </a:r>
            <a:endParaRPr lang="en-US" sz="1500" b="1" dirty="0">
              <a:latin typeface="Tahoma" pitchFamily="34" charset="0"/>
              <a:ea typeface="Tahoma" pitchFamily="34" charset="0"/>
              <a:cs typeface="Tahoma" pitchFamily="34" charset="0"/>
            </a:endParaRPr>
          </a:p>
          <a:p>
            <a:pPr algn="just"/>
            <a:endParaRPr lang="en-US" sz="1100" dirty="0" smtClean="0">
              <a:latin typeface="Tahoma" pitchFamily="34" charset="0"/>
              <a:ea typeface="Tahoma" pitchFamily="34" charset="0"/>
              <a:cs typeface="Tahoma" pitchFamily="34" charset="0"/>
            </a:endParaRPr>
          </a:p>
          <a:p>
            <a:pPr algn="just"/>
            <a:r>
              <a:rPr lang="vi-VN" sz="1100" dirty="0">
                <a:latin typeface="Tahoma" pitchFamily="34" charset="0"/>
                <a:ea typeface="Tahoma" pitchFamily="34" charset="0"/>
                <a:cs typeface="Tahoma" pitchFamily="34" charset="0"/>
              </a:rPr>
              <a:t>​</a:t>
            </a:r>
            <a:r>
              <a:rPr lang="vi-VN" sz="1100">
                <a:latin typeface="Tahoma" pitchFamily="34" charset="0"/>
                <a:ea typeface="Tahoma" pitchFamily="34" charset="0"/>
                <a:cs typeface="Tahoma" pitchFamily="34" charset="0"/>
              </a:rPr>
              <a:t>VN-Index </a:t>
            </a:r>
            <a:r>
              <a:rPr lang="en-US" sz="1100" smtClean="0">
                <a:latin typeface="Tahoma" pitchFamily="34" charset="0"/>
                <a:ea typeface="Tahoma" pitchFamily="34" charset="0"/>
                <a:cs typeface="Tahoma" pitchFamily="34" charset="0"/>
              </a:rPr>
              <a:t>đã giảm qua ngưỡng hỗ trợ ngắn hạn 1,160 điểm và có xu hướng kiểm tra lại ngưỡng hỗ trợ trung hạn 1,155 điểm trong phiên giao dịch đầu tuần tới. Các chỉ báo kỹ thuật hiện đang cho thấy VN-Index đang xuất hiện xu thế downtrend ngắn hạn khi đường giá hiện nằm dưới các đường MA(5), MA(20), chỉ báo MACD đang khẳng định xu thế giảm điểm và chỉ báo MFI(14) và RSI(14) đang thể hiện xu thế xuống, tuy nhiên đường chỉ báo về động lực ADX(14) đang thể hiện xu thế yếu của giai đoạn này. Kết hợp với việc xuất hiện mô hình nến Bullish Engulfing, có cơ sở cho rằng xu thế giảm điểm của VN-Index không tiếp tục trong tuần tiếp theo và có khả năng VN-Index hồi phục kỹ thuật sau khi kiểm tra ngưỡng hỗ trợ 1,150 điểm và hướng lên ngưỡng kháng cự ngắn hạn 1,164 điểm. Trong phiên giao dịch ngày thứ hai 16/4, VN-Index có khả năng giảm điểm đầu phiên và kiểm tra ngưỡng hỗ trợ 1,150 nhưng nhiều khả năng đóng phiên ở mức giá tăng. Các nhà đầu tư ngắn hạn có thể tích lũy các cổ phiếu có cơ bản tốt, đang có mức giá hấp dẫn khi thị trường giảm về ngưỡng 1,150 điểm. Các nhà đầu tư dài hạn có thể tiếp tục nắm giữ các cổ phiếu có cơ bản tốt, thuộc các nhóm ngân hàng và bất động sản như CTG, MBB, VIC, DXG. </a:t>
            </a:r>
            <a:endParaRPr lang="en-US" sz="1100" dirty="0">
              <a:latin typeface="Tahoma" pitchFamily="34" charset="0"/>
              <a:ea typeface="Tahoma" pitchFamily="34" charset="0"/>
              <a:cs typeface="Tahoma" pitchFamily="34" charset="0"/>
            </a:endParaRPr>
          </a:p>
        </p:txBody>
      </p:sp>
      <p:sp>
        <p:nvSpPr>
          <p:cNvPr id="3" name="Rectangle 2"/>
          <p:cNvSpPr/>
          <p:nvPr/>
        </p:nvSpPr>
        <p:spPr bwMode="auto">
          <a:xfrm>
            <a:off x="381000" y="1295400"/>
            <a:ext cx="4114800" cy="2514599"/>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endParaRPr lang="en-US" sz="1500" b="1" dirty="0" smtClean="0">
              <a:latin typeface="Tahoma" pitchFamily="34" charset="0"/>
              <a:ea typeface="Tahoma" pitchFamily="34" charset="0"/>
              <a:cs typeface="Tahoma" pitchFamily="34" charset="0"/>
            </a:endParaRPr>
          </a:p>
          <a:p>
            <a:pPr algn="just"/>
            <a:r>
              <a:rPr lang="en-US" sz="1500" b="1" dirty="0" err="1" smtClean="0">
                <a:latin typeface="Tahoma" pitchFamily="34" charset="0"/>
                <a:ea typeface="Tahoma" pitchFamily="34" charset="0"/>
                <a:cs typeface="Tahoma" pitchFamily="34" charset="0"/>
              </a:rPr>
              <a:t>Diễn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biến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thị</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trường</a:t>
            </a:r>
            <a:r>
              <a:rPr lang="en-US" sz="1500" b="1" dirty="0" smtClean="0">
                <a:latin typeface="Tahoma" pitchFamily="34" charset="0"/>
                <a:ea typeface="Tahoma" pitchFamily="34" charset="0"/>
                <a:cs typeface="Tahoma" pitchFamily="34" charset="0"/>
              </a:rPr>
              <a:t> </a:t>
            </a:r>
            <a:r>
              <a:rPr lang="en-US" sz="1500" b="1" err="1" smtClean="0">
                <a:latin typeface="Tahoma" pitchFamily="34" charset="0"/>
                <a:ea typeface="Tahoma" pitchFamily="34" charset="0"/>
                <a:cs typeface="Tahoma" pitchFamily="34" charset="0"/>
              </a:rPr>
              <a:t>ngày</a:t>
            </a:r>
            <a:r>
              <a:rPr lang="en-US" sz="1500" b="1" smtClean="0">
                <a:latin typeface="Tahoma" pitchFamily="34" charset="0"/>
                <a:ea typeface="Tahoma" pitchFamily="34" charset="0"/>
                <a:cs typeface="Tahoma" pitchFamily="34" charset="0"/>
              </a:rPr>
              <a:t> 13.4</a:t>
            </a:r>
            <a:endParaRPr lang="en-US" sz="1500" b="1" dirty="0" smtClean="0">
              <a:latin typeface="Tahoma" pitchFamily="34" charset="0"/>
              <a:ea typeface="Tahoma" pitchFamily="34" charset="0"/>
              <a:cs typeface="Tahoma" pitchFamily="34" charset="0"/>
            </a:endParaRPr>
          </a:p>
          <a:p>
            <a:pPr algn="just"/>
            <a:endParaRPr lang="en-US" sz="1200" dirty="0" smtClean="0">
              <a:latin typeface="Tahoma" pitchFamily="34" charset="0"/>
              <a:ea typeface="Tahoma" pitchFamily="34" charset="0"/>
              <a:cs typeface="Tahoma" pitchFamily="34" charset="0"/>
            </a:endParaRPr>
          </a:p>
          <a:p>
            <a:pPr algn="just"/>
            <a:r>
              <a:rPr lang="en-US" sz="1100" smtClean="0">
                <a:latin typeface="Tahoma" pitchFamily="34" charset="0"/>
                <a:ea typeface="Tahoma" pitchFamily="34" charset="0"/>
                <a:cs typeface="Tahoma" pitchFamily="34" charset="0"/>
              </a:rPr>
              <a:t>Thị trường tiếp tục đà giảm điểm sau phiên hồi phục ngày hôm qua 12/4, VN-Index đã mất 15.88 điểm tương ứng với 1.35% và đóng cửa ở 1,157.14 điểm. Không sụt giảm manh như phiên hôm qua, nhưng thanh khoản thị trường ở mức chỉ đạt 196.12 triệu cổ phiếu tương ứng với giá trị 7,367.3 tỷ đồng. Dòng tiền vẫn đang có xu hướng tập trung vào các cổ phiếu bluechip và một số cổ phiếu thuộc nhóm ngân hàng, chứng khoán, bất động sản như CTG, MBB, SSI, VIC nhưng cũng đã xuất hiện dấu hiệu mở rộng sang các nhóm ngành như xây dựng như HBC, ASM. Khối ngoại mua ròng trở lại về giá trị với 4.77 tỷ đồng. </a:t>
            </a:r>
            <a:endParaRPr lang="vi-VN" sz="1100" dirty="0">
              <a:latin typeface="Tahoma" pitchFamily="34" charset="0"/>
              <a:ea typeface="Tahoma" pitchFamily="34" charset="0"/>
              <a:cs typeface="Tahoma" pitchFamily="34" charset="0"/>
            </a:endParaRPr>
          </a:p>
          <a:p>
            <a:pPr algn="just"/>
            <a:endParaRPr lang="en-US" sz="1100" dirty="0">
              <a:latin typeface="Tahoma" pitchFamily="34" charset="0"/>
              <a:ea typeface="Tahoma" pitchFamily="34" charset="0"/>
              <a:cs typeface="Tahoma" pitchFamily="34" charset="0"/>
            </a:endParaRPr>
          </a:p>
        </p:txBody>
      </p:sp>
      <p:pic>
        <p:nvPicPr>
          <p:cNvPr id="8" name="Picture 7" descr="16-4 VN-Index.PNG"/>
          <p:cNvPicPr>
            <a:picLocks noChangeAspect="1"/>
          </p:cNvPicPr>
          <p:nvPr/>
        </p:nvPicPr>
        <p:blipFill>
          <a:blip r:embed="rId4"/>
          <a:stretch>
            <a:fillRect/>
          </a:stretch>
        </p:blipFill>
        <p:spPr>
          <a:xfrm>
            <a:off x="4495800" y="1600200"/>
            <a:ext cx="4648200" cy="2324100"/>
          </a:xfrm>
          <a:prstGeom prst="rect">
            <a:avLst/>
          </a:prstGeom>
        </p:spPr>
      </p:pic>
    </p:spTree>
    <p:extLst>
      <p:ext uri="{BB962C8B-B14F-4D97-AF65-F5344CB8AC3E}">
        <p14:creationId xmlns:p14="http://schemas.microsoft.com/office/powerpoint/2010/main" val="295082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CHỈ SỐ THỊ TRƯỜNG</a:t>
            </a:r>
            <a:endParaRPr lang="en-US" sz="2000" dirty="0">
              <a:latin typeface="Tahoma" pitchFamily="34" charset="0"/>
              <a:ea typeface="Tahoma" pitchFamily="34" charset="0"/>
              <a:cs typeface="Tahoma" pitchFamily="34" charset="0"/>
            </a:endParaRPr>
          </a:p>
        </p:txBody>
      </p:sp>
      <p:sp>
        <p:nvSpPr>
          <p:cNvPr id="8" name="TextBox 7"/>
          <p:cNvSpPr txBox="1"/>
          <p:nvPr/>
        </p:nvSpPr>
        <p:spPr>
          <a:xfrm>
            <a:off x="4206240" y="656740"/>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DỰ BÁO THỊ TRƯỜNG</a:t>
            </a:r>
          </a:p>
        </p:txBody>
      </p:sp>
      <p:graphicFrame>
        <p:nvGraphicFramePr>
          <p:cNvPr id="10" name="Table 9"/>
          <p:cNvGraphicFramePr>
            <a:graphicFrameLocks noGrp="1"/>
          </p:cNvGraphicFramePr>
          <p:nvPr>
            <p:extLst>
              <p:ext uri="{D42A27DB-BD31-4B8C-83A1-F6EECF244321}">
                <p14:modId xmlns:p14="http://schemas.microsoft.com/office/powerpoint/2010/main" val="2270467270"/>
              </p:ext>
            </p:extLst>
          </p:nvPr>
        </p:nvGraphicFramePr>
        <p:xfrm>
          <a:off x="4472940" y="1065632"/>
          <a:ext cx="4747260" cy="1884528"/>
        </p:xfrm>
        <a:graphic>
          <a:graphicData uri="http://schemas.openxmlformats.org/drawingml/2006/table">
            <a:tbl>
              <a:tblPr firstRow="1" bandRow="1">
                <a:tableStyleId>{5C22544A-7EE6-4342-B048-85BDC9FD1C3A}</a:tableStyleId>
              </a:tblPr>
              <a:tblGrid>
                <a:gridCol w="1152525"/>
                <a:gridCol w="1232535"/>
                <a:gridCol w="1295400"/>
                <a:gridCol w="1066800"/>
              </a:tblGrid>
              <a:tr h="314088">
                <a:tc>
                  <a:txBody>
                    <a:bodyPr/>
                    <a:lstStyle/>
                    <a:p>
                      <a:r>
                        <a:rPr lang="en-US" sz="800" dirty="0" err="1" smtClean="0">
                          <a:latin typeface="Tahoma" pitchFamily="34" charset="0"/>
                          <a:ea typeface="Tahoma" pitchFamily="34" charset="0"/>
                          <a:cs typeface="Tahoma" pitchFamily="34" charset="0"/>
                        </a:rPr>
                        <a:t>Khung</a:t>
                      </a:r>
                      <a:r>
                        <a:rPr lang="en-US" sz="80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thời</a:t>
                      </a:r>
                      <a:r>
                        <a:rPr lang="en-US" sz="800" baseline="0" dirty="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gian</a:t>
                      </a:r>
                      <a:endParaRPr lang="en-US" sz="800" dirty="0">
                        <a:latin typeface="Tahoma" pitchFamily="34" charset="0"/>
                        <a:ea typeface="Tahoma" pitchFamily="34" charset="0"/>
                        <a:cs typeface="Tahoma" pitchFamily="34" charset="0"/>
                      </a:endParaRPr>
                    </a:p>
                  </a:txBody>
                  <a:tcPr/>
                </a:tc>
                <a:tc>
                  <a:txBody>
                    <a:bodyPr/>
                    <a:lstStyle/>
                    <a:p>
                      <a:r>
                        <a:rPr lang="en-US" sz="800" err="1" smtClean="0">
                          <a:latin typeface="Tahoma" pitchFamily="34" charset="0"/>
                          <a:ea typeface="Tahoma" pitchFamily="34" charset="0"/>
                          <a:cs typeface="Tahoma" pitchFamily="34" charset="0"/>
                        </a:rPr>
                        <a:t>Ngày</a:t>
                      </a:r>
                      <a:r>
                        <a:rPr lang="en-US" sz="800" smtClean="0">
                          <a:latin typeface="Tahoma" pitchFamily="34" charset="0"/>
                          <a:ea typeface="Tahoma" pitchFamily="34" charset="0"/>
                          <a:cs typeface="Tahoma" pitchFamily="34" charset="0"/>
                        </a:rPr>
                        <a:t> 16/4</a:t>
                      </a:r>
                      <a:endParaRPr lang="en-US" sz="800" dirty="0">
                        <a:latin typeface="Tahoma" pitchFamily="34" charset="0"/>
                        <a:ea typeface="Tahoma" pitchFamily="34" charset="0"/>
                        <a:cs typeface="Tahoma" pitchFamily="34" charset="0"/>
                      </a:endParaRPr>
                    </a:p>
                  </a:txBody>
                  <a:tcPr/>
                </a:tc>
                <a:tc>
                  <a:txBody>
                    <a:bodyPr/>
                    <a:lstStyle/>
                    <a:p>
                      <a:r>
                        <a:rPr lang="en-US" sz="800" err="1" smtClean="0">
                          <a:latin typeface="Tahoma" pitchFamily="34" charset="0"/>
                          <a:ea typeface="Tahoma" pitchFamily="34" charset="0"/>
                          <a:cs typeface="Tahoma" pitchFamily="34" charset="0"/>
                        </a:rPr>
                        <a:t>Tuần</a:t>
                      </a:r>
                      <a:r>
                        <a:rPr lang="en-US" sz="800" smtClean="0">
                          <a:latin typeface="Tahoma" pitchFamily="34" charset="0"/>
                          <a:ea typeface="Tahoma" pitchFamily="34" charset="0"/>
                          <a:cs typeface="Tahoma" pitchFamily="34" charset="0"/>
                        </a:rPr>
                        <a:t> (16/4- 20/4)</a:t>
                      </a:r>
                      <a:endParaRPr lang="en-US" sz="800" dirty="0">
                        <a:latin typeface="Tahoma" pitchFamily="34" charset="0"/>
                        <a:ea typeface="Tahoma" pitchFamily="34" charset="0"/>
                        <a:cs typeface="Tahoma" pitchFamily="34" charset="0"/>
                      </a:endParaRPr>
                    </a:p>
                  </a:txBody>
                  <a:tcPr/>
                </a:tc>
                <a:tc>
                  <a:txBody>
                    <a:bodyPr/>
                    <a:lstStyle/>
                    <a:p>
                      <a:r>
                        <a:rPr lang="en-US" sz="800" err="1" smtClean="0">
                          <a:latin typeface="Tahoma" pitchFamily="34" charset="0"/>
                          <a:ea typeface="Tahoma" pitchFamily="34" charset="0"/>
                          <a:cs typeface="Tahoma" pitchFamily="34" charset="0"/>
                        </a:rPr>
                        <a:t>Tháng</a:t>
                      </a:r>
                      <a:r>
                        <a:rPr lang="en-US" sz="800" smtClean="0">
                          <a:latin typeface="Tahoma" pitchFamily="34" charset="0"/>
                          <a:ea typeface="Tahoma" pitchFamily="34" charset="0"/>
                          <a:cs typeface="Tahoma" pitchFamily="34" charset="0"/>
                        </a:rPr>
                        <a:t> 4</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VNINDEX</a:t>
                      </a:r>
                      <a:endParaRPr lang="en-US" sz="800" b="1" dirty="0">
                        <a:latin typeface="Tahoma" pitchFamily="34" charset="0"/>
                        <a:ea typeface="Tahoma" pitchFamily="34" charset="0"/>
                        <a:cs typeface="Tahoma" pitchFamily="34" charset="0"/>
                      </a:endParaRPr>
                    </a:p>
                  </a:txBody>
                  <a:tcPr/>
                </a:tc>
                <a:tc>
                  <a:txBody>
                    <a:bodyPr/>
                    <a:lstStyle/>
                    <a:p>
                      <a:r>
                        <a:rPr lang="en-US" sz="800" baseline="0" smtClean="0">
                          <a:latin typeface="Tahoma" pitchFamily="34" charset="0"/>
                          <a:ea typeface="Tahoma" pitchFamily="34" charset="0"/>
                          <a:cs typeface="Tahoma" pitchFamily="34" charset="0"/>
                        </a:rPr>
                        <a:t>             1,160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a:t>
                      </a:r>
                      <a:r>
                        <a:rPr lang="en-US" sz="800" baseline="0" smtClean="0">
                          <a:latin typeface="Tahoma" pitchFamily="34" charset="0"/>
                          <a:ea typeface="Tahoma" pitchFamily="34" charset="0"/>
                          <a:cs typeface="Tahoma" pitchFamily="34" charset="0"/>
                        </a:rPr>
                        <a:t>1,165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baseline="0" smtClean="0">
                          <a:latin typeface="Tahoma" pitchFamily="34" charset="0"/>
                          <a:ea typeface="Tahoma" pitchFamily="34" charset="0"/>
                          <a:cs typeface="Tahoma" pitchFamily="34" charset="0"/>
                        </a:rPr>
                        <a:t>           1,150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VN30</a:t>
                      </a:r>
                      <a:endParaRPr lang="en-US" sz="800" b="1"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1,140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1,155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1,130</a:t>
                      </a:r>
                      <a:r>
                        <a:rPr lang="en-US" sz="800" baseline="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r>
                        <a:rPr lang="en-US" sz="800" dirty="0" smtClean="0">
                          <a:latin typeface="Tahoma" pitchFamily="34" charset="0"/>
                          <a:ea typeface="Tahoma" pitchFamily="34" charset="0"/>
                          <a:cs typeface="Tahoma" pitchFamily="34" charset="0"/>
                        </a:rPr>
                        <a:t> </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HNXINDEX</a:t>
                      </a:r>
                      <a:endParaRPr lang="en-US" sz="800" b="1"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135.00</a:t>
                      </a:r>
                      <a:r>
                        <a:rPr lang="en-US" sz="800" baseline="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138.00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130.0</a:t>
                      </a:r>
                      <a:r>
                        <a:rPr lang="en-US" sz="800" baseline="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HNX30</a:t>
                      </a:r>
                      <a:endParaRPr lang="en-US" sz="800" b="1"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252.00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258.00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a:t>
                      </a:r>
                      <a:r>
                        <a:rPr lang="en-US" sz="800" baseline="0" smtClean="0">
                          <a:latin typeface="Tahoma" pitchFamily="34" charset="0"/>
                          <a:ea typeface="Tahoma" pitchFamily="34" charset="0"/>
                          <a:cs typeface="Tahoma" pitchFamily="34" charset="0"/>
                        </a:rPr>
                        <a:t> </a:t>
                      </a:r>
                      <a:r>
                        <a:rPr lang="en-US" sz="800" smtClean="0">
                          <a:latin typeface="Tahoma" pitchFamily="34" charset="0"/>
                          <a:ea typeface="Tahoma" pitchFamily="34" charset="0"/>
                          <a:cs typeface="Tahoma" pitchFamily="34" charset="0"/>
                        </a:rPr>
                        <a:t>246.00</a:t>
                      </a:r>
                      <a:r>
                        <a:rPr lang="en-US" sz="800" baseline="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PVN ALLSHARE</a:t>
                      </a:r>
                      <a:endParaRPr lang="en-US" sz="800" b="1"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1,850</a:t>
                      </a:r>
                      <a:r>
                        <a:rPr lang="en-US" sz="800" baseline="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1,850</a:t>
                      </a:r>
                      <a:r>
                        <a:rPr lang="en-US" sz="800" baseline="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smtClean="0">
                          <a:latin typeface="Tahoma" pitchFamily="34" charset="0"/>
                          <a:ea typeface="Tahoma" pitchFamily="34" charset="0"/>
                          <a:cs typeface="Tahoma" pitchFamily="34" charset="0"/>
                        </a:rPr>
                        <a:t>          </a:t>
                      </a:r>
                      <a:r>
                        <a:rPr lang="en-US" sz="800" baseline="0" smtClean="0">
                          <a:latin typeface="Tahoma" pitchFamily="34" charset="0"/>
                          <a:ea typeface="Tahoma" pitchFamily="34" charset="0"/>
                          <a:cs typeface="Tahoma" pitchFamily="34" charset="0"/>
                        </a:rPr>
                        <a:t>1,840 </a:t>
                      </a:r>
                      <a:r>
                        <a:rPr lang="en-US" sz="800" dirty="0" err="1" smtClean="0">
                          <a:latin typeface="Tahoma" pitchFamily="34" charset="0"/>
                          <a:ea typeface="Tahoma" pitchFamily="34" charset="0"/>
                          <a:cs typeface="Tahoma" pitchFamily="34" charset="0"/>
                        </a:rPr>
                        <a:t>điểm</a:t>
                      </a:r>
                      <a:r>
                        <a:rPr lang="en-US" sz="800" dirty="0" smtClean="0">
                          <a:latin typeface="Tahoma" pitchFamily="34" charset="0"/>
                          <a:ea typeface="Tahoma" pitchFamily="34" charset="0"/>
                          <a:cs typeface="Tahoma" pitchFamily="34" charset="0"/>
                        </a:rPr>
                        <a:t> </a:t>
                      </a:r>
                      <a:endParaRPr lang="en-US" sz="800" dirty="0">
                        <a:latin typeface="Tahoma" pitchFamily="34" charset="0"/>
                        <a:ea typeface="Tahoma" pitchFamily="34" charset="0"/>
                        <a:cs typeface="Tahoma" pitchFamily="34" charset="0"/>
                      </a:endParaRPr>
                    </a:p>
                  </a:txBody>
                  <a:tcPr/>
                </a:tc>
              </a:tr>
            </a:tbl>
          </a:graphicData>
        </a:graphic>
      </p:graphicFrame>
      <p:sp>
        <p:nvSpPr>
          <p:cNvPr id="11" name="TextBox 8"/>
          <p:cNvSpPr txBox="1"/>
          <p:nvPr/>
        </p:nvSpPr>
        <p:spPr>
          <a:xfrm>
            <a:off x="130302" y="972559"/>
            <a:ext cx="3742944"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FF0000"/>
                </a:solidFill>
                <a:latin typeface="+mj-lt"/>
              </a:rPr>
              <a:t> </a:t>
            </a:r>
            <a:r>
              <a:rPr lang="en-US" sz="1100" dirty="0" smtClean="0">
                <a:solidFill>
                  <a:srgbClr val="FF0000"/>
                </a:solidFill>
                <a:latin typeface="+mj-lt"/>
              </a:rPr>
              <a:t>  </a:t>
            </a:r>
            <a:r>
              <a:rPr lang="en-US" sz="1100" b="1" dirty="0" smtClean="0">
                <a:solidFill>
                  <a:srgbClr val="FF0000"/>
                </a:solidFill>
                <a:latin typeface="Tahoma" pitchFamily="34" charset="0"/>
                <a:ea typeface="Tahoma" pitchFamily="34" charset="0"/>
                <a:cs typeface="Tahoma" pitchFamily="34" charset="0"/>
              </a:rPr>
              <a:t>VN-Index</a:t>
            </a:r>
            <a:r>
              <a:rPr lang="en-US" sz="1100" dirty="0" smtClean="0">
                <a:solidFill>
                  <a:srgbClr val="FF0000"/>
                </a:solidFill>
                <a:latin typeface="Tahoma" pitchFamily="34" charset="0"/>
                <a:ea typeface="Tahoma" pitchFamily="34" charset="0"/>
                <a:cs typeface="Tahoma" pitchFamily="34" charset="0"/>
              </a:rPr>
              <a:t>: 1,157.14 </a:t>
            </a:r>
            <a:r>
              <a:rPr lang="en-US" sz="1100" dirty="0" err="1" smtClean="0">
                <a:solidFill>
                  <a:srgbClr val="FF0000"/>
                </a:solidFill>
                <a:latin typeface="Tahoma" pitchFamily="34" charset="0"/>
                <a:ea typeface="Tahoma" pitchFamily="34" charset="0"/>
                <a:cs typeface="Tahoma" pitchFamily="34" charset="0"/>
              </a:rPr>
              <a:t>điểm</a:t>
            </a:r>
            <a:r>
              <a:rPr lang="en-US" sz="1100" dirty="0" smtClean="0">
                <a:solidFill>
                  <a:srgbClr val="FF0000"/>
                </a:solidFill>
                <a:latin typeface="Tahoma" pitchFamily="34" charset="0"/>
                <a:ea typeface="Tahoma" pitchFamily="34" charset="0"/>
                <a:cs typeface="Tahoma" pitchFamily="34" charset="0"/>
              </a:rPr>
              <a:t> ( -15.88 </a:t>
            </a:r>
            <a:r>
              <a:rPr lang="en-US" sz="1100" dirty="0" err="1" smtClean="0">
                <a:solidFill>
                  <a:srgbClr val="FF0000"/>
                </a:solidFill>
                <a:latin typeface="Tahoma" pitchFamily="34" charset="0"/>
                <a:ea typeface="Tahoma" pitchFamily="34" charset="0"/>
                <a:cs typeface="Tahoma" pitchFamily="34" charset="0"/>
              </a:rPr>
              <a:t>điểm</a:t>
            </a:r>
            <a:r>
              <a:rPr lang="en-US" sz="1100" dirty="0" smtClean="0">
                <a:solidFill>
                  <a:srgbClr val="FF0000"/>
                </a:solidFill>
                <a:latin typeface="Tahoma" pitchFamily="34" charset="0"/>
                <a:ea typeface="Tahoma" pitchFamily="34" charset="0"/>
                <a:cs typeface="Tahoma" pitchFamily="34" charset="0"/>
              </a:rPr>
              <a:t> ; -1.35%</a:t>
            </a:r>
            <a:endParaRPr lang="en-US" sz="1100" dirty="0" smtClean="0">
              <a:solidFill>
                <a:srgbClr val="00B050"/>
              </a:solidFill>
              <a:latin typeface="Tahoma" pitchFamily="34" charset="0"/>
              <a:ea typeface="Tahoma" pitchFamily="34" charset="0"/>
              <a:cs typeface="Tahoma" pitchFamily="34" charset="0"/>
            </a:endParaRPr>
          </a:p>
        </p:txBody>
      </p:sp>
      <p:sp>
        <p:nvSpPr>
          <p:cNvPr id="12" name="TextBox 8"/>
          <p:cNvSpPr txBox="1"/>
          <p:nvPr/>
        </p:nvSpPr>
        <p:spPr>
          <a:xfrm>
            <a:off x="0" y="2797150"/>
            <a:ext cx="4419600"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00B050"/>
                </a:solidFill>
                <a:latin typeface="+mj-lt"/>
              </a:rPr>
              <a:t> </a:t>
            </a:r>
            <a:r>
              <a:rPr lang="en-US" sz="1100" dirty="0" smtClean="0">
                <a:solidFill>
                  <a:srgbClr val="00B050"/>
                </a:solidFill>
                <a:latin typeface="+mj-lt"/>
              </a:rPr>
              <a:t>    </a:t>
            </a:r>
            <a:r>
              <a:rPr lang="en-US" sz="1100" b="1" dirty="0" smtClean="0">
                <a:solidFill>
                  <a:srgbClr val="00B050"/>
                </a:solidFill>
                <a:latin typeface="Tahoma" pitchFamily="34" charset="0"/>
                <a:ea typeface="Tahoma" pitchFamily="34" charset="0"/>
                <a:cs typeface="Tahoma" pitchFamily="34" charset="0"/>
              </a:rPr>
              <a:t>HNX-Index</a:t>
            </a:r>
            <a:r>
              <a:rPr lang="en-US" sz="1100" dirty="0" smtClean="0">
                <a:solidFill>
                  <a:srgbClr val="00B050"/>
                </a:solidFill>
                <a:latin typeface="Tahoma" pitchFamily="34" charset="0"/>
                <a:ea typeface="Tahoma" pitchFamily="34" charset="0"/>
                <a:cs typeface="Tahoma" pitchFamily="34" charset="0"/>
              </a:rPr>
              <a:t>: 135.63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+1.89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+1.41 %)                                          </a:t>
            </a:r>
          </a:p>
        </p:txBody>
      </p:sp>
      <p:sp>
        <p:nvSpPr>
          <p:cNvPr id="13" name="TextBox 12"/>
          <p:cNvSpPr txBox="1"/>
          <p:nvPr/>
        </p:nvSpPr>
        <p:spPr>
          <a:xfrm>
            <a:off x="143256" y="702483"/>
            <a:ext cx="4876800" cy="307777"/>
          </a:xfrm>
          <a:prstGeom prst="rect">
            <a:avLst/>
          </a:prstGeom>
          <a:noFill/>
          <a:ln>
            <a:noFill/>
          </a:ln>
        </p:spPr>
        <p:txBody>
          <a:bodyPr wrap="square" rtlCol="0">
            <a:spAutoFit/>
          </a:bodyPr>
          <a:lstStyle/>
          <a:p>
            <a:pPr algn="l"/>
            <a:r>
              <a:rPr lang="en-US" sz="1400" b="1" dirty="0" smtClean="0">
                <a:latin typeface="Tahoma" pitchFamily="34" charset="0"/>
                <a:ea typeface="Tahoma" pitchFamily="34" charset="0"/>
                <a:cs typeface="Tahoma" pitchFamily="34" charset="0"/>
              </a:rPr>
              <a:t>DIỄN BIẾN CHỈ SỐ THỊ TRƯỜNG</a:t>
            </a:r>
          </a:p>
        </p:txBody>
      </p:sp>
      <p:sp>
        <p:nvSpPr>
          <p:cNvPr id="15" name="TextBox 14"/>
          <p:cNvSpPr txBox="1"/>
          <p:nvPr/>
        </p:nvSpPr>
        <p:spPr>
          <a:xfrm>
            <a:off x="4183380" y="3310855"/>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ĐIỂM TIN</a:t>
            </a:r>
          </a:p>
        </p:txBody>
      </p:sp>
      <p:sp>
        <p:nvSpPr>
          <p:cNvPr id="17" name="TextBox 8"/>
          <p:cNvSpPr txBox="1"/>
          <p:nvPr/>
        </p:nvSpPr>
        <p:spPr>
          <a:xfrm>
            <a:off x="173830" y="4714845"/>
            <a:ext cx="4474369"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b="1" dirty="0" smtClean="0">
                <a:solidFill>
                  <a:srgbClr val="FF0000"/>
                </a:solidFill>
                <a:latin typeface="Tahoma" pitchFamily="34" charset="0"/>
                <a:ea typeface="Tahoma" pitchFamily="34" charset="0"/>
                <a:cs typeface="Tahoma" pitchFamily="34" charset="0"/>
              </a:rPr>
              <a:t>PVN ALLSHARE Index: 1,844.78 </a:t>
            </a:r>
            <a:r>
              <a:rPr lang="en-US" sz="1100" dirty="0" err="1" smtClean="0">
                <a:solidFill>
                  <a:srgbClr val="FF0000"/>
                </a:solidFill>
                <a:latin typeface="Tahoma" pitchFamily="34" charset="0"/>
                <a:ea typeface="Tahoma" pitchFamily="34" charset="0"/>
                <a:cs typeface="Tahoma" pitchFamily="34" charset="0"/>
              </a:rPr>
              <a:t>điểm</a:t>
            </a:r>
            <a:r>
              <a:rPr lang="en-US" sz="1100" dirty="0" smtClean="0">
                <a:solidFill>
                  <a:srgbClr val="FF0000"/>
                </a:solidFill>
                <a:latin typeface="Tahoma" pitchFamily="34" charset="0"/>
                <a:ea typeface="Tahoma" pitchFamily="34" charset="0"/>
                <a:cs typeface="Tahoma" pitchFamily="34" charset="0"/>
              </a:rPr>
              <a:t> ( </a:t>
            </a:r>
            <a:r>
              <a:rPr lang="vi-VN" sz="1100" dirty="0" smtClean="0">
                <a:solidFill>
                  <a:srgbClr val="FF0000"/>
                </a:solidFill>
                <a:latin typeface="Tahoma" pitchFamily="34" charset="0"/>
                <a:ea typeface="Tahoma" pitchFamily="34" charset="0"/>
                <a:cs typeface="Tahoma" pitchFamily="34" charset="0"/>
              </a:rPr>
              <a:t>-</a:t>
            </a:r>
            <a:r>
              <a:rPr lang="en-US" sz="1100" dirty="0" smtClean="0">
                <a:solidFill>
                  <a:srgbClr val="FF0000"/>
                </a:solidFill>
                <a:latin typeface="Tahoma" pitchFamily="34" charset="0"/>
                <a:ea typeface="Tahoma" pitchFamily="34" charset="0"/>
                <a:cs typeface="Tahoma" pitchFamily="34" charset="0"/>
              </a:rPr>
              <a:t>35.79 </a:t>
            </a:r>
            <a:r>
              <a:rPr lang="en-US" sz="1100" dirty="0" err="1" smtClean="0">
                <a:solidFill>
                  <a:srgbClr val="FF0000"/>
                </a:solidFill>
                <a:latin typeface="Tahoma" pitchFamily="34" charset="0"/>
                <a:ea typeface="Tahoma" pitchFamily="34" charset="0"/>
                <a:cs typeface="Tahoma" pitchFamily="34" charset="0"/>
              </a:rPr>
              <a:t>điểm</a:t>
            </a:r>
            <a:r>
              <a:rPr lang="en-US" sz="1100" dirty="0" smtClean="0">
                <a:solidFill>
                  <a:srgbClr val="FF0000"/>
                </a:solidFill>
                <a:latin typeface="Tahoma" pitchFamily="34" charset="0"/>
                <a:ea typeface="Tahoma" pitchFamily="34" charset="0"/>
                <a:cs typeface="Tahoma" pitchFamily="34" charset="0"/>
              </a:rPr>
              <a:t>;</a:t>
            </a:r>
            <a:r>
              <a:rPr lang="vi-VN" sz="1100" dirty="0" smtClean="0">
                <a:solidFill>
                  <a:srgbClr val="FF0000"/>
                </a:solidFill>
                <a:latin typeface="Tahoma" pitchFamily="34" charset="0"/>
                <a:ea typeface="Tahoma" pitchFamily="34" charset="0"/>
                <a:cs typeface="Tahoma" pitchFamily="34" charset="0"/>
              </a:rPr>
              <a:t>-</a:t>
            </a:r>
            <a:r>
              <a:rPr lang="en-US" sz="1100" dirty="0" smtClean="0">
                <a:solidFill>
                  <a:srgbClr val="FF0000"/>
                </a:solidFill>
                <a:latin typeface="Tahoma" pitchFamily="34" charset="0"/>
                <a:ea typeface="Tahoma" pitchFamily="34" charset="0"/>
                <a:cs typeface="Tahoma" pitchFamily="34" charset="0"/>
              </a:rPr>
              <a:t>1.90%)</a:t>
            </a:r>
            <a:endParaRPr lang="en-US" sz="1100" b="1" dirty="0" smtClean="0">
              <a:solidFill>
                <a:srgbClr val="FF0000"/>
              </a:solidFill>
              <a:latin typeface="Tahoma" pitchFamily="34" charset="0"/>
              <a:ea typeface="Tahoma" pitchFamily="34" charset="0"/>
              <a:cs typeface="Tahoma" pitchFamily="34" charset="0"/>
            </a:endParaRPr>
          </a:p>
        </p:txBody>
      </p:sp>
      <p:sp>
        <p:nvSpPr>
          <p:cNvPr id="3" name="TextBox 2"/>
          <p:cNvSpPr txBox="1"/>
          <p:nvPr/>
        </p:nvSpPr>
        <p:spPr>
          <a:xfrm>
            <a:off x="4410075" y="3618632"/>
            <a:ext cx="4876800" cy="2462213"/>
          </a:xfrm>
          <a:prstGeom prst="rect">
            <a:avLst/>
          </a:prstGeom>
          <a:noFill/>
        </p:spPr>
        <p:txBody>
          <a:bodyPr wrap="square" rtlCol="0">
            <a:spAutoFit/>
          </a:bodyPr>
          <a:lstStyle/>
          <a:p>
            <a:pPr algn="just"/>
            <a:r>
              <a:rPr lang="vi-VN" sz="1100" b="1" smtClean="0">
                <a:latin typeface="Tahoma" pitchFamily="34" charset="0"/>
                <a:ea typeface="Tahoma" pitchFamily="34" charset="0"/>
                <a:cs typeface="Tahoma" pitchFamily="34" charset="0"/>
              </a:rPr>
              <a:t>Quý I Hóa dầu Bình Sơn ước lãi 1</a:t>
            </a:r>
            <a:r>
              <a:rPr lang="en-US" sz="1100" b="1" smtClean="0">
                <a:latin typeface="Tahoma" pitchFamily="34" charset="0"/>
                <a:ea typeface="Tahoma" pitchFamily="34" charset="0"/>
                <a:cs typeface="Tahoma" pitchFamily="34" charset="0"/>
              </a:rPr>
              <a:t>,</a:t>
            </a:r>
            <a:r>
              <a:rPr lang="vi-VN" sz="1100" b="1" smtClean="0">
                <a:latin typeface="Tahoma" pitchFamily="34" charset="0"/>
                <a:ea typeface="Tahoma" pitchFamily="34" charset="0"/>
                <a:cs typeface="Tahoma" pitchFamily="34" charset="0"/>
              </a:rPr>
              <a:t>300 tỷ đồng, vượt 11% kế hoạch</a:t>
            </a:r>
          </a:p>
          <a:p>
            <a:pPr algn="just">
              <a:buFontTx/>
              <a:buChar char="-"/>
            </a:pPr>
            <a:r>
              <a:rPr lang="vi-VN" sz="1100" smtClean="0">
                <a:latin typeface="Tahoma" pitchFamily="34" charset="0"/>
                <a:ea typeface="Tahoma" pitchFamily="34" charset="0"/>
                <a:cs typeface="Tahoma" pitchFamily="34" charset="0"/>
              </a:rPr>
              <a:t>Tin từ </a:t>
            </a:r>
            <a:r>
              <a:rPr lang="en-US" sz="1100" smtClean="0">
                <a:latin typeface="Tahoma" pitchFamily="34" charset="0"/>
                <a:ea typeface="Tahoma" pitchFamily="34" charset="0"/>
                <a:cs typeface="Tahoma" pitchFamily="34" charset="0"/>
              </a:rPr>
              <a:t>Công ty Lọc hóa dầu Bình Sơn</a:t>
            </a:r>
            <a:r>
              <a:rPr lang="vi-VN" sz="1100" smtClean="0">
                <a:latin typeface="Tahoma" pitchFamily="34" charset="0"/>
                <a:ea typeface="Tahoma" pitchFamily="34" charset="0"/>
                <a:cs typeface="Tahoma" pitchFamily="34" charset="0"/>
              </a:rPr>
              <a:t> (mã CK: </a:t>
            </a:r>
            <a:r>
              <a:rPr lang="en-US" sz="1100" smtClean="0">
                <a:latin typeface="Tahoma" pitchFamily="34" charset="0"/>
                <a:ea typeface="Tahoma" pitchFamily="34" charset="0"/>
                <a:cs typeface="Tahoma" pitchFamily="34" charset="0"/>
              </a:rPr>
              <a:t>BSR</a:t>
            </a:r>
            <a:r>
              <a:rPr lang="vi-VN" sz="1100" smtClean="0">
                <a:latin typeface="Tahoma" pitchFamily="34" charset="0"/>
                <a:ea typeface="Tahoma" pitchFamily="34" charset="0"/>
                <a:cs typeface="Tahoma" pitchFamily="34" charset="0"/>
              </a:rPr>
              <a:t> - UPCoM) cho biết</a:t>
            </a:r>
            <a:r>
              <a:rPr lang="en-US" sz="1100" smtClean="0">
                <a:latin typeface="Tahoma" pitchFamily="34" charset="0"/>
                <a:ea typeface="Tahoma" pitchFamily="34" charset="0"/>
                <a:cs typeface="Tahoma" pitchFamily="34" charset="0"/>
              </a:rPr>
              <a:t> quý I năm 2018, tổng sản lượng sản xuất và tiêu của BSR đạt 1.7 triệu tấn vượt 11% kế hoạch kế hoạch và hoàn thành 27% kế hoạch năm 2018. Tổng doanh thu quý I của BSR đạt 24,091 tỷ đồng, hoàn thành 31% kế hoạch năm, lợi nhuận sau thuế đạt 1,293 tỷ đồng, hoàn thành 37% kế hoạch năm.</a:t>
            </a:r>
          </a:p>
          <a:p>
            <a:pPr algn="just"/>
            <a:r>
              <a:rPr lang="vi-VN" sz="1100" smtClean="0">
                <a:latin typeface="Tahoma" pitchFamily="34" charset="0"/>
                <a:ea typeface="Tahoma" pitchFamily="34" charset="0"/>
                <a:cs typeface="Tahoma" pitchFamily="34" charset="0"/>
              </a:rPr>
              <a:t>Năm 2018, BSR đặt mục tiêu doanh thu 78.365 tỷ đồng và lợi nhuận trước thuế ở mức 3.706 tỷ đồng. Số liệu này cũng thấp hơn so với chỉ tiêu BSR từng đặt ra trước đó là tổng doanh thu 82.136 tỷ đồng và lãi ròng 4.334 tỷ đồng.</a:t>
            </a:r>
            <a:endParaRPr lang="en-US" sz="1100" smtClean="0">
              <a:latin typeface="Tahoma" pitchFamily="34" charset="0"/>
              <a:ea typeface="Tahoma" pitchFamily="34" charset="0"/>
              <a:cs typeface="Tahoma" pitchFamily="34" charset="0"/>
            </a:endParaRPr>
          </a:p>
          <a:p>
            <a:pPr algn="just"/>
            <a:r>
              <a:rPr lang="vi-VN" sz="1100" smtClean="0">
                <a:latin typeface="Tahoma" pitchFamily="34" charset="0"/>
                <a:ea typeface="Tahoma" pitchFamily="34" charset="0"/>
                <a:cs typeface="Tahoma" pitchFamily="34" charset="0"/>
              </a:rPr>
              <a:t>Năm 2017, BSR ghi nhận doanh thu bán hàng và cung cấp dịch vụ 81.214,7 tỷ đồng, tăng 10% so với năm 2016. Lợi nhuận sau thuế đạt 7.712 tỷ đồng, tăng trưởng 72%. ROE đạt 23% và ROS đạt 9,5%.</a:t>
            </a:r>
            <a:endParaRPr lang="vi-VN" sz="1100" dirty="0">
              <a:latin typeface="Tahoma" pitchFamily="34" charset="0"/>
              <a:ea typeface="Tahoma" pitchFamily="34" charset="0"/>
              <a:cs typeface="Tahoma" pitchFamily="34" charset="0"/>
            </a:endParaRPr>
          </a:p>
        </p:txBody>
      </p:sp>
      <p:sp>
        <p:nvSpPr>
          <p:cNvPr id="62" name="Freeform 61"/>
          <p:cNvSpPr/>
          <p:nvPr/>
        </p:nvSpPr>
        <p:spPr>
          <a:xfrm rot="2362704" flipH="1" flipV="1">
            <a:off x="8197020" y="241953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64" name="Freeform 63"/>
          <p:cNvSpPr/>
          <p:nvPr/>
        </p:nvSpPr>
        <p:spPr>
          <a:xfrm flipH="1" flipV="1">
            <a:off x="8197021" y="272878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FF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7" name="Freeform 46"/>
          <p:cNvSpPr/>
          <p:nvPr/>
        </p:nvSpPr>
        <p:spPr>
          <a:xfrm rot="2319539" flipH="1" flipV="1">
            <a:off x="8186581" y="209318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FF0000"/>
              </a:solidFill>
            </a:endParaRPr>
          </a:p>
        </p:txBody>
      </p:sp>
      <p:sp>
        <p:nvSpPr>
          <p:cNvPr id="48" name="Freeform 47"/>
          <p:cNvSpPr/>
          <p:nvPr/>
        </p:nvSpPr>
        <p:spPr>
          <a:xfrm rot="2472148" flipH="1" flipV="1">
            <a:off x="8193083" y="1795684"/>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9" name="Freeform 48"/>
          <p:cNvSpPr/>
          <p:nvPr/>
        </p:nvSpPr>
        <p:spPr>
          <a:xfrm rot="2148802" flipH="1" flipV="1">
            <a:off x="8200957" y="147151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1" name="Freeform 30"/>
          <p:cNvSpPr/>
          <p:nvPr/>
        </p:nvSpPr>
        <p:spPr>
          <a:xfrm rot="18809155" flipH="1" flipV="1">
            <a:off x="5663056" y="148284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0" name="Freeform 49"/>
          <p:cNvSpPr/>
          <p:nvPr/>
        </p:nvSpPr>
        <p:spPr>
          <a:xfrm rot="18439016" flipH="1" flipV="1">
            <a:off x="6909253" y="178764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2" name="Freeform 51"/>
          <p:cNvSpPr/>
          <p:nvPr/>
        </p:nvSpPr>
        <p:spPr>
          <a:xfrm rot="18439016" flipH="1" flipV="1">
            <a:off x="6934198" y="146852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6" name="Freeform 55"/>
          <p:cNvSpPr/>
          <p:nvPr/>
        </p:nvSpPr>
        <p:spPr>
          <a:xfrm rot="18439016" flipH="1" flipV="1">
            <a:off x="6909253" y="2094272"/>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7" name="Freeform 56"/>
          <p:cNvSpPr/>
          <p:nvPr/>
        </p:nvSpPr>
        <p:spPr>
          <a:xfrm rot="18439016" flipH="1" flipV="1">
            <a:off x="6909253" y="2403597"/>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8" name="Freeform 57"/>
          <p:cNvSpPr/>
          <p:nvPr/>
        </p:nvSpPr>
        <p:spPr>
          <a:xfrm rot="18702487" flipH="1" flipV="1">
            <a:off x="6909251" y="2737512"/>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29" name="Freeform 28"/>
          <p:cNvSpPr/>
          <p:nvPr/>
        </p:nvSpPr>
        <p:spPr>
          <a:xfrm rot="18552573" flipH="1" flipV="1">
            <a:off x="5651390" y="175972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30" name="Freeform 29"/>
          <p:cNvSpPr/>
          <p:nvPr/>
        </p:nvSpPr>
        <p:spPr>
          <a:xfrm rot="18552573" flipH="1" flipV="1">
            <a:off x="5651390" y="2091183"/>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32" name="Freeform 31"/>
          <p:cNvSpPr/>
          <p:nvPr/>
        </p:nvSpPr>
        <p:spPr>
          <a:xfrm rot="18552573" flipH="1" flipV="1">
            <a:off x="5651389" y="240267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40" name="Freeform 39"/>
          <p:cNvSpPr/>
          <p:nvPr/>
        </p:nvSpPr>
        <p:spPr>
          <a:xfrm rot="18517524" flipH="1" flipV="1">
            <a:off x="5651389" y="2736595"/>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pic>
        <p:nvPicPr>
          <p:cNvPr id="4" name="Picture 3"/>
          <p:cNvPicPr>
            <a:picLocks noChangeAspect="1"/>
          </p:cNvPicPr>
          <p:nvPr/>
        </p:nvPicPr>
        <p:blipFill>
          <a:blip r:embed="rId2"/>
          <a:stretch>
            <a:fillRect/>
          </a:stretch>
        </p:blipFill>
        <p:spPr>
          <a:xfrm>
            <a:off x="350110" y="1234168"/>
            <a:ext cx="3576476" cy="1623771"/>
          </a:xfrm>
          <a:prstGeom prst="rect">
            <a:avLst/>
          </a:prstGeom>
        </p:spPr>
      </p:pic>
      <p:pic>
        <p:nvPicPr>
          <p:cNvPr id="5" name="Picture 4"/>
          <p:cNvPicPr>
            <a:picLocks noChangeAspect="1"/>
          </p:cNvPicPr>
          <p:nvPr/>
        </p:nvPicPr>
        <p:blipFill>
          <a:blip r:embed="rId3"/>
          <a:stretch>
            <a:fillRect/>
          </a:stretch>
        </p:blipFill>
        <p:spPr>
          <a:xfrm>
            <a:off x="352523" y="3021059"/>
            <a:ext cx="3576453" cy="1693786"/>
          </a:xfrm>
          <a:prstGeom prst="rect">
            <a:avLst/>
          </a:prstGeom>
        </p:spPr>
      </p:pic>
      <p:pic>
        <p:nvPicPr>
          <p:cNvPr id="6" name="Picture 5"/>
          <p:cNvPicPr>
            <a:picLocks noChangeAspect="1"/>
          </p:cNvPicPr>
          <p:nvPr/>
        </p:nvPicPr>
        <p:blipFill>
          <a:blip r:embed="rId4"/>
          <a:stretch>
            <a:fillRect/>
          </a:stretch>
        </p:blipFill>
        <p:spPr>
          <a:xfrm>
            <a:off x="350110" y="4967015"/>
            <a:ext cx="3523136" cy="1403915"/>
          </a:xfrm>
          <a:prstGeom prst="rect">
            <a:avLst/>
          </a:prstGeom>
        </p:spPr>
      </p:pic>
    </p:spTree>
    <p:extLst>
      <p:ext uri="{BB962C8B-B14F-4D97-AF65-F5344CB8AC3E}">
        <p14:creationId xmlns:p14="http://schemas.microsoft.com/office/powerpoint/2010/main" val="4071340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DIỄN BIẾN GIAO DỊCH TTCK VIỆT NAM</a:t>
            </a:r>
            <a:endParaRPr lang="en-US" sz="2000" dirty="0">
              <a:latin typeface="Tahoma" pitchFamily="34" charset="0"/>
              <a:ea typeface="Tahoma" pitchFamily="34" charset="0"/>
              <a:cs typeface="Tahoma" pitchFamily="34" charset="0"/>
            </a:endParaRPr>
          </a:p>
        </p:txBody>
      </p:sp>
      <p:sp>
        <p:nvSpPr>
          <p:cNvPr id="5" name="TextBox 8"/>
          <p:cNvSpPr txBox="1"/>
          <p:nvPr/>
        </p:nvSpPr>
        <p:spPr>
          <a:xfrm>
            <a:off x="5410200" y="807693"/>
            <a:ext cx="4331044" cy="646331"/>
          </a:xfrm>
          <a:prstGeom prst="rect">
            <a:avLst/>
          </a:prstGeom>
          <a:noFill/>
        </p:spPr>
        <p:txBody>
          <a:bodyPr wrap="square">
            <a:spAutoFit/>
          </a:bodyPr>
          <a:lstStyle/>
          <a:p>
            <a:pPr algn="l">
              <a:spcAft>
                <a:spcPts val="600"/>
              </a:spcAft>
              <a:buClr>
                <a:schemeClr val="accent4"/>
              </a:buClr>
              <a:defRPr/>
            </a:pPr>
            <a:r>
              <a:rPr lang="en-US" sz="1600" b="1" dirty="0" smtClean="0">
                <a:latin typeface="Tahoma" pitchFamily="34" charset="0"/>
                <a:ea typeface="Tahoma" pitchFamily="34" charset="0"/>
                <a:cs typeface="Tahoma" pitchFamily="34" charset="0"/>
              </a:rPr>
              <a:t>Top </a:t>
            </a:r>
            <a:r>
              <a:rPr lang="en-US" sz="1600" b="1" dirty="0" err="1" smtClean="0">
                <a:latin typeface="Tahoma" pitchFamily="34" charset="0"/>
                <a:ea typeface="Tahoma" pitchFamily="34" charset="0"/>
                <a:cs typeface="Tahoma" pitchFamily="34" charset="0"/>
              </a:rPr>
              <a:t>cổ</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phiếu</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ảnh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hưởng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tới</a:t>
            </a:r>
            <a:r>
              <a:rPr lang="en-US" sz="1600" b="1" dirty="0" smtClean="0">
                <a:latin typeface="Tahoma" pitchFamily="34" charset="0"/>
                <a:ea typeface="Tahoma" pitchFamily="34" charset="0"/>
                <a:cs typeface="Tahoma" pitchFamily="34" charset="0"/>
              </a:rPr>
              <a:t> VN-Index</a:t>
            </a:r>
          </a:p>
          <a:p>
            <a:pPr algn="l">
              <a:spcAft>
                <a:spcPts val="600"/>
              </a:spcAft>
              <a:buClr>
                <a:schemeClr val="accent4"/>
              </a:buClr>
              <a:defRPr/>
            </a:pPr>
            <a:endParaRPr lang="vi-VN" sz="1500" dirty="0">
              <a:solidFill>
                <a:srgbClr val="878787"/>
              </a:solidFill>
              <a:latin typeface="+mn-lt"/>
            </a:endParaRPr>
          </a:p>
        </p:txBody>
      </p:sp>
      <p:sp>
        <p:nvSpPr>
          <p:cNvPr id="6" name="TextBox 8"/>
          <p:cNvSpPr txBox="1"/>
          <p:nvPr/>
        </p:nvSpPr>
        <p:spPr>
          <a:xfrm>
            <a:off x="5296088" y="3600893"/>
            <a:ext cx="4609912" cy="569387"/>
          </a:xfrm>
          <a:prstGeom prst="rect">
            <a:avLst/>
          </a:prstGeom>
          <a:noFill/>
        </p:spPr>
        <p:txBody>
          <a:bodyPr wrap="square">
            <a:spAutoFit/>
          </a:bodyPr>
          <a:lstStyle/>
          <a:p>
            <a:pPr>
              <a:spcAft>
                <a:spcPts val="600"/>
              </a:spcAft>
              <a:buClr>
                <a:schemeClr val="accent4"/>
              </a:buClr>
              <a:defRPr/>
            </a:pPr>
            <a:r>
              <a:rPr lang="en-US" sz="1500" b="1" dirty="0" err="1" smtClean="0">
                <a:latin typeface="Tahoma" pitchFamily="34" charset="0"/>
                <a:ea typeface="Tahoma" pitchFamily="34" charset="0"/>
                <a:cs typeface="Tahoma" pitchFamily="34" charset="0"/>
              </a:rPr>
              <a:t>Giao</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dịch</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khối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ngoại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Mua</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ròng</a:t>
            </a:r>
            <a:r>
              <a:rPr lang="en-US" sz="1500" b="1" dirty="0" smtClean="0">
                <a:latin typeface="Tahoma" pitchFamily="34" charset="0"/>
                <a:ea typeface="Tahoma" pitchFamily="34" charset="0"/>
                <a:cs typeface="Tahoma" pitchFamily="34" charset="0"/>
              </a:rPr>
              <a:t> 668 </a:t>
            </a:r>
            <a:r>
              <a:rPr lang="en-US" sz="1500" b="1" dirty="0" err="1" smtClean="0">
                <a:latin typeface="Tahoma" pitchFamily="34" charset="0"/>
                <a:ea typeface="Tahoma" pitchFamily="34" charset="0"/>
                <a:cs typeface="Tahoma" pitchFamily="34" charset="0"/>
              </a:rPr>
              <a:t>tỷ</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đồng</a:t>
            </a:r>
            <a:r>
              <a:rPr lang="en-US" sz="1600" b="1" dirty="0" smtClean="0"/>
              <a:t>	 </a:t>
            </a:r>
            <a:endParaRPr lang="vi-VN" sz="1600" dirty="0">
              <a:solidFill>
                <a:srgbClr val="878787"/>
              </a:solidFill>
              <a:latin typeface="+mn-lt"/>
            </a:endParaRPr>
          </a:p>
        </p:txBody>
      </p:sp>
      <p:sp>
        <p:nvSpPr>
          <p:cNvPr id="10" name="TextBox 8"/>
          <p:cNvSpPr txBox="1"/>
          <p:nvPr/>
        </p:nvSpPr>
        <p:spPr>
          <a:xfrm>
            <a:off x="-1" y="810397"/>
            <a:ext cx="5777023" cy="1000274"/>
          </a:xfrm>
          <a:prstGeom prst="rect">
            <a:avLst/>
          </a:prstGeom>
          <a:noFill/>
        </p:spPr>
        <p:txBody>
          <a:bodyPr wrap="square">
            <a:spAutoFit/>
          </a:bodyPr>
          <a:lstStyle/>
          <a:p>
            <a:pPr algn="l">
              <a:spcAft>
                <a:spcPts val="600"/>
              </a:spcAft>
              <a:buClr>
                <a:schemeClr val="accent4"/>
              </a:buClr>
              <a:defRPr/>
            </a:pPr>
            <a:r>
              <a:rPr lang="en-US" sz="1500" b="1" dirty="0" err="1">
                <a:latin typeface="Tahoma" pitchFamily="34" charset="0"/>
                <a:ea typeface="Tahoma" pitchFamily="34" charset="0"/>
                <a:cs typeface="Tahoma" pitchFamily="34" charset="0"/>
              </a:rPr>
              <a:t>Tỷ</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trọng</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nhóm</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ngành</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của</a:t>
            </a:r>
            <a:r>
              <a:rPr lang="en-US" sz="1500" b="1" dirty="0">
                <a:latin typeface="Tahoma" pitchFamily="34" charset="0"/>
                <a:ea typeface="Tahoma" pitchFamily="34" charset="0"/>
                <a:cs typeface="Tahoma" pitchFamily="34" charset="0"/>
              </a:rPr>
              <a:t> VN-Index </a:t>
            </a:r>
            <a:r>
              <a:rPr lang="en-US" sz="1500" b="1" dirty="0" err="1">
                <a:latin typeface="Tahoma" pitchFamily="34" charset="0"/>
                <a:ea typeface="Tahoma" pitchFamily="34" charset="0"/>
                <a:cs typeface="Tahoma" pitchFamily="34" charset="0"/>
              </a:rPr>
              <a:t>theo</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chuẩn</a:t>
            </a:r>
            <a:r>
              <a:rPr lang="en-US" sz="1500" b="1" dirty="0">
                <a:latin typeface="Tahoma" pitchFamily="34" charset="0"/>
                <a:ea typeface="Tahoma" pitchFamily="34" charset="0"/>
                <a:cs typeface="Tahoma" pitchFamily="34" charset="0"/>
              </a:rPr>
              <a:t> ICB</a:t>
            </a:r>
          </a:p>
          <a:p>
            <a:pPr algn="l">
              <a:spcAft>
                <a:spcPts val="600"/>
              </a:spcAft>
              <a:buClr>
                <a:schemeClr val="accent4"/>
              </a:buClr>
              <a:defRPr/>
            </a:pPr>
            <a:endParaRPr lang="en-US" b="1" dirty="0" smtClean="0">
              <a:latin typeface="+mj-lt"/>
            </a:endParaRPr>
          </a:p>
          <a:p>
            <a:pPr algn="l">
              <a:spcAft>
                <a:spcPts val="600"/>
              </a:spcAft>
              <a:buClr>
                <a:schemeClr val="accent4"/>
              </a:buClr>
              <a:defRPr/>
            </a:pPr>
            <a:endParaRPr lang="vi-VN" sz="1500" dirty="0">
              <a:solidFill>
                <a:srgbClr val="878787"/>
              </a:solidFill>
              <a:latin typeface="+mn-lt"/>
            </a:endParaRPr>
          </a:p>
        </p:txBody>
      </p:sp>
      <p:sp>
        <p:nvSpPr>
          <p:cNvPr id="11" name="TextBox 8"/>
          <p:cNvSpPr txBox="1"/>
          <p:nvPr/>
        </p:nvSpPr>
        <p:spPr>
          <a:xfrm>
            <a:off x="-381000" y="3607981"/>
            <a:ext cx="5524689" cy="338554"/>
          </a:xfrm>
          <a:prstGeom prst="rect">
            <a:avLst/>
          </a:prstGeom>
          <a:noFill/>
        </p:spPr>
        <p:txBody>
          <a:bodyPr wrap="square">
            <a:spAutoFit/>
          </a:bodyPr>
          <a:lstStyle/>
          <a:p>
            <a:pPr>
              <a:spcAft>
                <a:spcPts val="600"/>
              </a:spcAft>
              <a:buClr>
                <a:schemeClr val="accent4"/>
              </a:buClr>
              <a:defRPr/>
            </a:pPr>
            <a:r>
              <a:rPr lang="en-US" sz="1600" b="1" dirty="0" err="1" smtClean="0">
                <a:latin typeface="Tahoma" pitchFamily="34" charset="0"/>
                <a:ea typeface="Tahoma" pitchFamily="34" charset="0"/>
                <a:cs typeface="Tahoma" pitchFamily="34" charset="0"/>
              </a:rPr>
              <a:t>Tăng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các</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nhóm</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ngành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trong</a:t>
            </a:r>
            <a:r>
              <a:rPr lang="en-US" sz="1600" b="1" dirty="0" smtClean="0">
                <a:latin typeface="Tahoma" pitchFamily="34" charset="0"/>
                <a:ea typeface="Tahoma" pitchFamily="34" charset="0"/>
                <a:cs typeface="Tahoma" pitchFamily="34" charset="0"/>
              </a:rPr>
              <a:t> 1 </a:t>
            </a:r>
            <a:r>
              <a:rPr lang="en-US" sz="1600" b="1" dirty="0" err="1" smtClean="0">
                <a:latin typeface="Tahoma" pitchFamily="34" charset="0"/>
                <a:ea typeface="Tahoma" pitchFamily="34" charset="0"/>
                <a:cs typeface="Tahoma" pitchFamily="34" charset="0"/>
              </a:rPr>
              <a:t>tháng</a:t>
            </a:r>
            <a:endParaRPr lang="vi-VN" sz="1600" dirty="0">
              <a:solidFill>
                <a:srgbClr val="878787"/>
              </a:solidFill>
              <a:latin typeface="Tahoma" pitchFamily="34" charset="0"/>
              <a:ea typeface="Tahoma" pitchFamily="34" charset="0"/>
              <a:cs typeface="Tahoma" pitchFamily="34" charset="0"/>
            </a:endParaRP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5979" y="529133"/>
            <a:ext cx="118039"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3"/>
          <a:stretch>
            <a:fillRect/>
          </a:stretch>
        </p:blipFill>
        <p:spPr>
          <a:xfrm>
            <a:off x="5414127" y="1364325"/>
            <a:ext cx="4169891" cy="2231100"/>
          </a:xfrm>
          <a:prstGeom prst="rect">
            <a:avLst/>
          </a:prstGeom>
        </p:spPr>
      </p:pic>
      <p:pic>
        <p:nvPicPr>
          <p:cNvPr id="4" name="Picture 3"/>
          <p:cNvPicPr>
            <a:picLocks noChangeAspect="1"/>
          </p:cNvPicPr>
          <p:nvPr/>
        </p:nvPicPr>
        <p:blipFill>
          <a:blip r:embed="rId4"/>
          <a:stretch>
            <a:fillRect/>
          </a:stretch>
        </p:blipFill>
        <p:spPr>
          <a:xfrm>
            <a:off x="312455" y="1310534"/>
            <a:ext cx="4564345" cy="2320454"/>
          </a:xfrm>
          <a:prstGeom prst="rect">
            <a:avLst/>
          </a:prstGeom>
        </p:spPr>
      </p:pic>
      <p:pic>
        <p:nvPicPr>
          <p:cNvPr id="7" name="Picture 6"/>
          <p:cNvPicPr>
            <a:picLocks noChangeAspect="1"/>
          </p:cNvPicPr>
          <p:nvPr/>
        </p:nvPicPr>
        <p:blipFill>
          <a:blip r:embed="rId5"/>
          <a:stretch>
            <a:fillRect/>
          </a:stretch>
        </p:blipFill>
        <p:spPr>
          <a:xfrm>
            <a:off x="457200" y="4131125"/>
            <a:ext cx="4308864" cy="2180389"/>
          </a:xfrm>
          <a:prstGeom prst="rect">
            <a:avLst/>
          </a:prstGeom>
        </p:spPr>
      </p:pic>
      <p:pic>
        <p:nvPicPr>
          <p:cNvPr id="8" name="Picture 7"/>
          <p:cNvPicPr>
            <a:picLocks noChangeAspect="1"/>
          </p:cNvPicPr>
          <p:nvPr/>
        </p:nvPicPr>
        <p:blipFill>
          <a:blip r:embed="rId6"/>
          <a:stretch>
            <a:fillRect/>
          </a:stretch>
        </p:blipFill>
        <p:spPr>
          <a:xfrm>
            <a:off x="5410200" y="4119250"/>
            <a:ext cx="4055779" cy="2125166"/>
          </a:xfrm>
          <a:prstGeom prst="rect">
            <a:avLst/>
          </a:prstGeom>
        </p:spPr>
      </p:pic>
    </p:spTree>
    <p:extLst>
      <p:ext uri="{BB962C8B-B14F-4D97-AF65-F5344CB8AC3E}">
        <p14:creationId xmlns:p14="http://schemas.microsoft.com/office/powerpoint/2010/main" val="236724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6" name="TextBox 15"/>
          <p:cNvSpPr txBox="1"/>
          <p:nvPr/>
        </p:nvSpPr>
        <p:spPr>
          <a:xfrm>
            <a:off x="4723261" y="685816"/>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CHỨNG KHOÁN THẾ GIỚI</a:t>
            </a:r>
          </a:p>
        </p:txBody>
      </p:sp>
      <p:sp>
        <p:nvSpPr>
          <p:cNvPr id="18" name="TextBox 17"/>
          <p:cNvSpPr txBox="1"/>
          <p:nvPr/>
        </p:nvSpPr>
        <p:spPr>
          <a:xfrm>
            <a:off x="-10320" y="686714"/>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GIÁ HÀNG HÓA CƠ BẢN</a:t>
            </a:r>
          </a:p>
        </p:txBody>
      </p:sp>
      <p:graphicFrame>
        <p:nvGraphicFramePr>
          <p:cNvPr id="5" name="Table 4"/>
          <p:cNvGraphicFramePr>
            <a:graphicFrameLocks noGrp="1"/>
          </p:cNvGraphicFramePr>
          <p:nvPr>
            <p:extLst>
              <p:ext uri="{D42A27DB-BD31-4B8C-83A1-F6EECF244321}">
                <p14:modId xmlns:p14="http://schemas.microsoft.com/office/powerpoint/2010/main" val="3724614255"/>
              </p:ext>
            </p:extLst>
          </p:nvPr>
        </p:nvGraphicFramePr>
        <p:xfrm>
          <a:off x="232012" y="1084057"/>
          <a:ext cx="4492388" cy="478334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pPr algn="l"/>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WTI Crude Oil</a:t>
                      </a:r>
                    </a:p>
                    <a:p>
                      <a:endParaRPr lang="en-US" sz="800" dirty="0" smtClean="0">
                        <a:latin typeface="Tahoma" pitchFamily="34" charset="0"/>
                        <a:ea typeface="Tahoma" pitchFamily="34" charset="0"/>
                        <a:cs typeface="Tahoma" pitchFamily="34" charset="0"/>
                      </a:endParaRPr>
                    </a:p>
                    <a:p>
                      <a:r>
                        <a:rPr lang="en-US" sz="900" dirty="0" smtClean="0">
                          <a:solidFill>
                            <a:srgbClr val="00B050"/>
                          </a:solidFill>
                          <a:latin typeface="Tahoma" pitchFamily="34" charset="0"/>
                          <a:ea typeface="Tahoma" pitchFamily="34" charset="0"/>
                          <a:cs typeface="Tahoma" pitchFamily="34" charset="0"/>
                        </a:rPr>
                        <a:t>67.38 USD/</a:t>
                      </a:r>
                      <a:r>
                        <a:rPr lang="en-US" sz="900" dirty="0" err="1" smtClean="0">
                          <a:solidFill>
                            <a:srgbClr val="00B050"/>
                          </a:solidFill>
                          <a:latin typeface="Tahoma" pitchFamily="34" charset="0"/>
                          <a:ea typeface="Tahoma" pitchFamily="34" charset="0"/>
                          <a:cs typeface="Tahoma" pitchFamily="34" charset="0"/>
                        </a:rPr>
                        <a:t>bbl</a:t>
                      </a:r>
                      <a:endParaRPr lang="en-US" sz="900" dirty="0" smtClean="0">
                        <a:solidFill>
                          <a:srgbClr val="00B050"/>
                        </a:solidFill>
                        <a:latin typeface="Tahoma" pitchFamily="34" charset="0"/>
                        <a:ea typeface="Tahoma" pitchFamily="34" charset="0"/>
                        <a:cs typeface="Tahoma" pitchFamily="34" charset="0"/>
                      </a:endParaRPr>
                    </a:p>
                    <a:p>
                      <a:endParaRPr lang="en-US" sz="800" dirty="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+0.46</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latin typeface="Tahoma" pitchFamily="34" charset="0"/>
                        <a:ea typeface="Tahoma" pitchFamily="34" charset="0"/>
                        <a:cs typeface="Tahoma" pitchFamily="34" charset="0"/>
                      </a:endParaRPr>
                    </a:p>
                    <a:p>
                      <a:r>
                        <a:rPr lang="en-US" sz="1100" b="1" kern="1200" dirty="0" smtClean="0">
                          <a:solidFill>
                            <a:schemeClr val="dk1"/>
                          </a:solidFill>
                          <a:latin typeface="Tahoma" pitchFamily="34" charset="0"/>
                          <a:ea typeface="Tahoma" pitchFamily="34" charset="0"/>
                          <a:cs typeface="Tahoma" pitchFamily="34" charset="0"/>
                        </a:rPr>
                        <a:t>Brent Oil</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72.31 USD/</a:t>
                      </a:r>
                      <a:r>
                        <a:rPr lang="en-US" sz="900" kern="1200" dirty="0" err="1" smtClean="0">
                          <a:solidFill>
                            <a:srgbClr val="00B050"/>
                          </a:solidFill>
                          <a:latin typeface="Tahoma" pitchFamily="34" charset="0"/>
                          <a:ea typeface="Tahoma" pitchFamily="34" charset="0"/>
                          <a:cs typeface="Tahoma" pitchFamily="34" charset="0"/>
                        </a:rPr>
                        <a:t>bbl</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vi-VN" sz="1000" dirty="0" smtClean="0">
                          <a:solidFill>
                            <a:srgbClr val="00B050"/>
                          </a:solidFill>
                          <a:latin typeface="Tahoma" pitchFamily="34" charset="0"/>
                          <a:ea typeface="Tahoma" pitchFamily="34" charset="0"/>
                          <a:cs typeface="Tahoma" pitchFamily="34" charset="0"/>
                        </a:rPr>
                        <a:t>+</a:t>
                      </a:r>
                      <a:r>
                        <a:rPr lang="en-US" sz="1000" dirty="0" smtClean="0">
                          <a:solidFill>
                            <a:srgbClr val="00B050"/>
                          </a:solidFill>
                          <a:latin typeface="Tahoma" pitchFamily="34" charset="0"/>
                          <a:ea typeface="Tahoma" pitchFamily="34" charset="0"/>
                          <a:cs typeface="Tahoma" pitchFamily="34" charset="0"/>
                        </a:rPr>
                        <a:t>0.40</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r>
                        <a:rPr lang="en-US" sz="1100" b="1" dirty="0" smtClean="0">
                          <a:latin typeface="Tahoma" pitchFamily="34" charset="0"/>
                          <a:ea typeface="Tahoma" pitchFamily="34" charset="0"/>
                          <a:cs typeface="Tahoma" pitchFamily="34" charset="0"/>
                        </a:rPr>
                        <a:t>Gold</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900" kern="1200" dirty="0" smtClean="0">
                          <a:solidFill>
                            <a:srgbClr val="00B050"/>
                          </a:solidFill>
                          <a:latin typeface="Tahoma" pitchFamily="34" charset="0"/>
                          <a:ea typeface="Tahoma" pitchFamily="34" charset="0"/>
                          <a:cs typeface="Tahoma" pitchFamily="34" charset="0"/>
                        </a:rPr>
                        <a:t>1,344 USD/</a:t>
                      </a:r>
                      <a:r>
                        <a:rPr lang="en-US" sz="900" kern="1200" dirty="0" err="1" smtClean="0">
                          <a:solidFill>
                            <a:srgbClr val="00B050"/>
                          </a:solidFill>
                          <a:latin typeface="Tahoma" pitchFamily="34" charset="0"/>
                          <a:ea typeface="Tahoma" pitchFamily="34" charset="0"/>
                          <a:cs typeface="Tahoma" pitchFamily="34" charset="0"/>
                        </a:rPr>
                        <a:t>oz</a:t>
                      </a:r>
                      <a:endParaRPr lang="en-US" sz="900" kern="1200" dirty="0" smtClean="0">
                        <a:solidFill>
                          <a:srgbClr val="00B050"/>
                        </a:solidFill>
                        <a:latin typeface="Tahoma" pitchFamily="34" charset="0"/>
                        <a:ea typeface="Tahoma" pitchFamily="34" charset="0"/>
                        <a:cs typeface="Tahoma" pitchFamily="34" charset="0"/>
                      </a:endParaRPr>
                    </a:p>
                    <a:p>
                      <a:pPr marL="0" algn="l" defTabSz="457200" rtl="0" eaLnBrk="1" latinLnBrk="0" hangingPunct="1"/>
                      <a:endParaRPr lang="en-US" sz="9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+0.16</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Natural Rubber</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185 JPY/kg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vi-VN" sz="1000" kern="1200" dirty="0" smtClean="0">
                          <a:solidFill>
                            <a:srgbClr val="00B050"/>
                          </a:solidFill>
                          <a:latin typeface="Tahoma" pitchFamily="34" charset="0"/>
                          <a:ea typeface="Tahoma" pitchFamily="34" charset="0"/>
                          <a:cs typeface="Tahoma" pitchFamily="34" charset="0"/>
                        </a:rPr>
                        <a:t>+</a:t>
                      </a:r>
                      <a:r>
                        <a:rPr lang="en-US" sz="1000" kern="1200" dirty="0" smtClean="0">
                          <a:solidFill>
                            <a:srgbClr val="00B050"/>
                          </a:solidFill>
                          <a:latin typeface="Tahoma" pitchFamily="34" charset="0"/>
                          <a:ea typeface="Tahoma" pitchFamily="34" charset="0"/>
                          <a:cs typeface="Tahoma" pitchFamily="34" charset="0"/>
                        </a:rPr>
                        <a:t>0.11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Sugar</a:t>
                      </a:r>
                    </a:p>
                    <a:p>
                      <a:pPr marL="0" algn="l" defTabSz="457200" rtl="0" eaLnBrk="1" latinLnBrk="0" hangingPunct="1"/>
                      <a:endParaRPr lang="en-US" sz="1000" b="1" kern="1200" dirty="0" smtClean="0">
                        <a:solidFill>
                          <a:srgbClr val="00B050"/>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12.24</a:t>
                      </a:r>
                      <a:r>
                        <a:rPr lang="en-US" sz="900" kern="1200" baseline="0" dirty="0" smtClean="0">
                          <a:solidFill>
                            <a:srgbClr val="00B050"/>
                          </a:solidFill>
                          <a:latin typeface="Tahoma" pitchFamily="34" charset="0"/>
                          <a:ea typeface="Tahoma" pitchFamily="34" charset="0"/>
                          <a:cs typeface="Tahoma" pitchFamily="34" charset="0"/>
                        </a:rPr>
                        <a:t> USD/lb.</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+0.91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Rectangle 2"/>
          <p:cNvSpPr/>
          <p:nvPr/>
        </p:nvSpPr>
        <p:spPr>
          <a:xfrm>
            <a:off x="-381000" y="6077803"/>
            <a:ext cx="3314700" cy="200055"/>
          </a:xfrm>
          <a:prstGeom prst="rect">
            <a:avLst/>
          </a:prstGeom>
        </p:spPr>
        <p:txBody>
          <a:bodyPr wrap="square">
            <a:spAutoFit/>
          </a:bodyPr>
          <a:lstStyle/>
          <a:p>
            <a:pPr>
              <a:spcAft>
                <a:spcPts val="600"/>
              </a:spcAft>
              <a:buClr>
                <a:schemeClr val="accent4"/>
              </a:buClr>
              <a:defRPr/>
            </a:pPr>
            <a:r>
              <a:rPr lang="en-US" sz="700" i="1" dirty="0" err="1">
                <a:latin typeface="Tahoma" pitchFamily="34" charset="0"/>
                <a:ea typeface="Tahoma" pitchFamily="34" charset="0"/>
                <a:cs typeface="Tahoma" pitchFamily="34" charset="0"/>
              </a:rPr>
              <a:t>Dữ</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liệu</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được</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cập</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nhật</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tại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thời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điểm</a:t>
            </a:r>
            <a:r>
              <a:rPr lang="en-US" sz="700" i="1" dirty="0">
                <a:latin typeface="Tahoma" pitchFamily="34" charset="0"/>
                <a:ea typeface="Tahoma" pitchFamily="34" charset="0"/>
                <a:cs typeface="Tahoma" pitchFamily="34" charset="0"/>
              </a:rPr>
              <a:t> 17h </a:t>
            </a:r>
            <a:r>
              <a:rPr lang="en-US" sz="700" i="1" err="1" smtClean="0">
                <a:latin typeface="Tahoma" pitchFamily="34" charset="0"/>
                <a:ea typeface="Tahoma" pitchFamily="34" charset="0"/>
                <a:cs typeface="Tahoma" pitchFamily="34" charset="0"/>
              </a:rPr>
              <a:t>ngày</a:t>
            </a:r>
            <a:r>
              <a:rPr lang="en-US" sz="700" i="1" smtClean="0">
                <a:latin typeface="Tahoma" pitchFamily="34" charset="0"/>
                <a:ea typeface="Tahoma" pitchFamily="34" charset="0"/>
                <a:cs typeface="Tahoma" pitchFamily="34" charset="0"/>
              </a:rPr>
              <a:t>  13/ 4  / </a:t>
            </a:r>
            <a:r>
              <a:rPr lang="en-US" sz="700" i="1" dirty="0" smtClean="0">
                <a:latin typeface="Tahoma" pitchFamily="34" charset="0"/>
                <a:ea typeface="Tahoma" pitchFamily="34" charset="0"/>
                <a:cs typeface="Tahoma" pitchFamily="34" charset="0"/>
              </a:rPr>
              <a:t>2018</a:t>
            </a:r>
            <a:endParaRPr lang="en-US" sz="700" i="1" dirty="0">
              <a:solidFill>
                <a:srgbClr val="878787"/>
              </a:solidFill>
              <a:latin typeface="Tahoma" pitchFamily="34" charset="0"/>
              <a:ea typeface="Tahoma" pitchFamily="34" charset="0"/>
              <a:cs typeface="Tahoma"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390016873"/>
              </p:ext>
            </p:extLst>
          </p:nvPr>
        </p:nvGraphicFramePr>
        <p:xfrm>
          <a:off x="5029200" y="1084057"/>
          <a:ext cx="4492388" cy="478334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Dow Jones</a:t>
                      </a: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24,483</a:t>
                      </a:r>
                      <a:r>
                        <a:rPr lang="en-US" sz="900" kern="1200" baseline="0" dirty="0" smtClean="0">
                          <a:solidFill>
                            <a:srgbClr val="00B050"/>
                          </a:solidFill>
                          <a:latin typeface="Tahoma" pitchFamily="34" charset="0"/>
                          <a:ea typeface="Tahoma" pitchFamily="34" charset="0"/>
                          <a:cs typeface="Tahoma" pitchFamily="34" charset="0"/>
                        </a:rPr>
                        <a:t> </a:t>
                      </a:r>
                      <a:r>
                        <a:rPr lang="en-US" sz="900" kern="1200" baseline="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rgbClr val="FF0000"/>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+1.21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S&amp;P 500 Index</a:t>
                      </a:r>
                    </a:p>
                    <a:p>
                      <a:endParaRPr lang="en-US" sz="800" baseline="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2,664</a:t>
                      </a:r>
                      <a:r>
                        <a:rPr lang="en-US" sz="900" kern="1200" baseline="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chemeClr val="tx1">
                            <a:lumMod val="95000"/>
                            <a:lumOff val="5000"/>
                          </a:schemeClr>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+0.83</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2960">
                <a:tc>
                  <a:txBody>
                    <a:bodyPr/>
                    <a:lstStyle/>
                    <a:p>
                      <a:endParaRPr lang="en-US" sz="800" b="1"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FTSE 100 Index</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FF0000"/>
                          </a:solidFill>
                          <a:latin typeface="Tahoma" pitchFamily="34" charset="0"/>
                          <a:ea typeface="Tahoma" pitchFamily="34" charset="0"/>
                          <a:cs typeface="Tahoma" pitchFamily="34" charset="0"/>
                        </a:rPr>
                        <a:t> </a:t>
                      </a:r>
                      <a:r>
                        <a:rPr lang="en-US" sz="900" kern="1200" dirty="0" smtClean="0">
                          <a:solidFill>
                            <a:srgbClr val="FF0000"/>
                          </a:solidFill>
                          <a:latin typeface="Tahoma" pitchFamily="34" charset="0"/>
                          <a:ea typeface="Tahoma" pitchFamily="34" charset="0"/>
                          <a:cs typeface="Tahoma" pitchFamily="34" charset="0"/>
                        </a:rPr>
                        <a:t>7,256 </a:t>
                      </a:r>
                      <a:r>
                        <a:rPr lang="en-US" sz="900" kern="1200" dirty="0" err="1" smtClean="0">
                          <a:solidFill>
                            <a:srgbClr val="FF0000"/>
                          </a:solidFill>
                          <a:latin typeface="Tahoma" pitchFamily="34" charset="0"/>
                          <a:ea typeface="Tahoma" pitchFamily="34" charset="0"/>
                          <a:cs typeface="Tahoma" pitchFamily="34" charset="0"/>
                        </a:rPr>
                        <a:t>điểm</a:t>
                      </a:r>
                      <a:endParaRPr lang="en-US" sz="900" kern="1200" dirty="0" smtClean="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FF0000"/>
                          </a:solidFill>
                          <a:latin typeface="Tahoma" pitchFamily="34" charset="0"/>
                          <a:ea typeface="Tahoma" pitchFamily="34" charset="0"/>
                          <a:cs typeface="Tahoma" pitchFamily="34" charset="0"/>
                        </a:rPr>
                        <a:t>-0.03</a:t>
                      </a:r>
                      <a:endParaRPr lang="en-US" sz="10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Nikkei 225</a:t>
                      </a:r>
                    </a:p>
                    <a:p>
                      <a:endParaRPr lang="en-US" sz="800" baseline="0" dirty="0" smtClean="0">
                        <a:latin typeface="Tahoma" pitchFamily="34" charset="0"/>
                        <a:ea typeface="Tahoma" pitchFamily="34" charset="0"/>
                        <a:cs typeface="Tahoma" pitchFamily="34" charset="0"/>
                      </a:endParaRPr>
                    </a:p>
                    <a:p>
                      <a:r>
                        <a:rPr lang="en-US" sz="800" baseline="0" dirty="0" smtClean="0">
                          <a:solidFill>
                            <a:srgbClr val="FF0000"/>
                          </a:solidFill>
                          <a:latin typeface="Tahoma" pitchFamily="34" charset="0"/>
                          <a:ea typeface="Tahoma" pitchFamily="34" charset="0"/>
                          <a:cs typeface="Tahoma" pitchFamily="34" charset="0"/>
                        </a:rPr>
                        <a:t> </a:t>
                      </a:r>
                      <a:r>
                        <a:rPr lang="en-US" sz="900" kern="1200" baseline="0" dirty="0" smtClean="0">
                          <a:solidFill>
                            <a:srgbClr val="00B050"/>
                          </a:solidFill>
                          <a:latin typeface="Tahoma" pitchFamily="34" charset="0"/>
                          <a:ea typeface="Tahoma" pitchFamily="34" charset="0"/>
                          <a:cs typeface="Tahoma" pitchFamily="34" charset="0"/>
                        </a:rPr>
                        <a:t>21,778</a:t>
                      </a:r>
                      <a:r>
                        <a:rPr lang="en-US" sz="900" kern="120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00B050"/>
                          </a:solidFill>
                          <a:latin typeface="Tahoma" pitchFamily="34" charset="0"/>
                          <a:ea typeface="Tahoma" pitchFamily="34" charset="0"/>
                          <a:cs typeface="Tahoma" pitchFamily="34" charset="0"/>
                        </a:rPr>
                        <a:t>+0.55</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MSCI Asia Pacific</a:t>
                      </a:r>
                    </a:p>
                    <a:p>
                      <a:endParaRPr lang="en-US" sz="800" baseline="0" dirty="0" smtClean="0">
                        <a:latin typeface="Tahoma" pitchFamily="34" charset="0"/>
                        <a:ea typeface="Tahoma" pitchFamily="34" charset="0"/>
                        <a:cs typeface="Tahoma" pitchFamily="34" charset="0"/>
                      </a:endParaRPr>
                    </a:p>
                    <a:p>
                      <a:r>
                        <a:rPr lang="en-US" sz="900" kern="1200" dirty="0" smtClean="0">
                          <a:solidFill>
                            <a:srgbClr val="FF0000"/>
                          </a:solidFill>
                          <a:latin typeface="Tahoma" pitchFamily="34" charset="0"/>
                          <a:ea typeface="Tahoma" pitchFamily="34" charset="0"/>
                          <a:cs typeface="Tahoma" pitchFamily="34" charset="0"/>
                        </a:rPr>
                        <a:t>173.65 </a:t>
                      </a:r>
                      <a:r>
                        <a:rPr lang="en-US" sz="900" kern="1200" dirty="0" err="1" smtClean="0">
                          <a:solidFill>
                            <a:srgbClr val="FF0000"/>
                          </a:solidFill>
                          <a:latin typeface="Tahoma" pitchFamily="34" charset="0"/>
                          <a:ea typeface="Tahoma" pitchFamily="34" charset="0"/>
                          <a:cs typeface="Tahoma" pitchFamily="34" charset="0"/>
                        </a:rPr>
                        <a:t>điểm</a:t>
                      </a:r>
                      <a:endParaRPr lang="en-US" sz="9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FF0000"/>
                          </a:solidFill>
                          <a:latin typeface="Tahoma" pitchFamily="34" charset="0"/>
                          <a:ea typeface="Tahoma" pitchFamily="34" charset="0"/>
                          <a:cs typeface="Tahoma" pitchFamily="34" charset="0"/>
                        </a:rPr>
                        <a:t>-0.51</a:t>
                      </a:r>
                      <a:endParaRPr lang="en-US" sz="10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5" name="Picture 14"/>
          <p:cNvPicPr>
            <a:picLocks noChangeAspect="1"/>
          </p:cNvPicPr>
          <p:nvPr/>
        </p:nvPicPr>
        <p:blipFill>
          <a:blip r:embed="rId2"/>
          <a:stretch>
            <a:fillRect/>
          </a:stretch>
        </p:blipFill>
        <p:spPr>
          <a:xfrm>
            <a:off x="7240107" y="1625854"/>
            <a:ext cx="2292253" cy="800412"/>
          </a:xfrm>
          <a:prstGeom prst="rect">
            <a:avLst/>
          </a:prstGeom>
        </p:spPr>
      </p:pic>
      <p:pic>
        <p:nvPicPr>
          <p:cNvPr id="17" name="Picture 16"/>
          <p:cNvPicPr>
            <a:picLocks noChangeAspect="1"/>
          </p:cNvPicPr>
          <p:nvPr/>
        </p:nvPicPr>
        <p:blipFill>
          <a:blip r:embed="rId3"/>
          <a:stretch>
            <a:fillRect/>
          </a:stretch>
        </p:blipFill>
        <p:spPr>
          <a:xfrm>
            <a:off x="7240107" y="2426265"/>
            <a:ext cx="2298191" cy="927876"/>
          </a:xfrm>
          <a:prstGeom prst="rect">
            <a:avLst/>
          </a:prstGeom>
        </p:spPr>
      </p:pic>
      <p:pic>
        <p:nvPicPr>
          <p:cNvPr id="19" name="Picture 18"/>
          <p:cNvPicPr>
            <a:picLocks noChangeAspect="1"/>
          </p:cNvPicPr>
          <p:nvPr/>
        </p:nvPicPr>
        <p:blipFill>
          <a:blip r:embed="rId4"/>
          <a:stretch>
            <a:fillRect/>
          </a:stretch>
        </p:blipFill>
        <p:spPr>
          <a:xfrm>
            <a:off x="7240107" y="3348470"/>
            <a:ext cx="2292253" cy="838174"/>
          </a:xfrm>
          <a:prstGeom prst="rect">
            <a:avLst/>
          </a:prstGeom>
        </p:spPr>
      </p:pic>
      <p:pic>
        <p:nvPicPr>
          <p:cNvPr id="20" name="Picture 19"/>
          <p:cNvPicPr>
            <a:picLocks noChangeAspect="1"/>
          </p:cNvPicPr>
          <p:nvPr/>
        </p:nvPicPr>
        <p:blipFill>
          <a:blip r:embed="rId5"/>
          <a:stretch>
            <a:fillRect/>
          </a:stretch>
        </p:blipFill>
        <p:spPr>
          <a:xfrm>
            <a:off x="7234169" y="4186644"/>
            <a:ext cx="2290388" cy="832590"/>
          </a:xfrm>
          <a:prstGeom prst="rect">
            <a:avLst/>
          </a:prstGeom>
        </p:spPr>
      </p:pic>
      <p:pic>
        <p:nvPicPr>
          <p:cNvPr id="21" name="Picture 20"/>
          <p:cNvPicPr>
            <a:picLocks noChangeAspect="1"/>
          </p:cNvPicPr>
          <p:nvPr/>
        </p:nvPicPr>
        <p:blipFill>
          <a:blip r:embed="rId6"/>
          <a:stretch>
            <a:fillRect/>
          </a:stretch>
        </p:blipFill>
        <p:spPr>
          <a:xfrm>
            <a:off x="7226366" y="5011693"/>
            <a:ext cx="2305994" cy="855707"/>
          </a:xfrm>
          <a:prstGeom prst="rect">
            <a:avLst/>
          </a:prstGeom>
        </p:spPr>
      </p:pic>
      <p:pic>
        <p:nvPicPr>
          <p:cNvPr id="22" name="Picture 21"/>
          <p:cNvPicPr>
            <a:picLocks noChangeAspect="1"/>
          </p:cNvPicPr>
          <p:nvPr/>
        </p:nvPicPr>
        <p:blipFill>
          <a:blip r:embed="rId7"/>
          <a:stretch>
            <a:fillRect/>
          </a:stretch>
        </p:blipFill>
        <p:spPr>
          <a:xfrm>
            <a:off x="2428079" y="1606898"/>
            <a:ext cx="2304675" cy="819367"/>
          </a:xfrm>
          <a:prstGeom prst="rect">
            <a:avLst/>
          </a:prstGeom>
        </p:spPr>
      </p:pic>
      <p:pic>
        <p:nvPicPr>
          <p:cNvPr id="23" name="Picture 22"/>
          <p:cNvPicPr>
            <a:picLocks noChangeAspect="1"/>
          </p:cNvPicPr>
          <p:nvPr/>
        </p:nvPicPr>
        <p:blipFill>
          <a:blip r:embed="rId8"/>
          <a:stretch>
            <a:fillRect/>
          </a:stretch>
        </p:blipFill>
        <p:spPr>
          <a:xfrm>
            <a:off x="2428079" y="2426265"/>
            <a:ext cx="2313030" cy="922204"/>
          </a:xfrm>
          <a:prstGeom prst="rect">
            <a:avLst/>
          </a:prstGeom>
        </p:spPr>
      </p:pic>
      <p:pic>
        <p:nvPicPr>
          <p:cNvPr id="24" name="Picture 23"/>
          <p:cNvPicPr>
            <a:picLocks noChangeAspect="1"/>
          </p:cNvPicPr>
          <p:nvPr/>
        </p:nvPicPr>
        <p:blipFill>
          <a:blip r:embed="rId9"/>
          <a:stretch>
            <a:fillRect/>
          </a:stretch>
        </p:blipFill>
        <p:spPr>
          <a:xfrm>
            <a:off x="2428079" y="5019234"/>
            <a:ext cx="2313030" cy="848166"/>
          </a:xfrm>
          <a:prstGeom prst="rect">
            <a:avLst/>
          </a:prstGeom>
        </p:spPr>
      </p:pic>
      <p:pic>
        <p:nvPicPr>
          <p:cNvPr id="25" name="Picture 24"/>
          <p:cNvPicPr>
            <a:picLocks noChangeAspect="1"/>
          </p:cNvPicPr>
          <p:nvPr/>
        </p:nvPicPr>
        <p:blipFill>
          <a:blip r:embed="rId10"/>
          <a:stretch>
            <a:fillRect/>
          </a:stretch>
        </p:blipFill>
        <p:spPr>
          <a:xfrm>
            <a:off x="2428079" y="3348469"/>
            <a:ext cx="2313030" cy="831586"/>
          </a:xfrm>
          <a:prstGeom prst="rect">
            <a:avLst/>
          </a:prstGeom>
        </p:spPr>
      </p:pic>
      <p:pic>
        <p:nvPicPr>
          <p:cNvPr id="26" name="Picture 25"/>
          <p:cNvPicPr>
            <a:picLocks noChangeAspect="1"/>
          </p:cNvPicPr>
          <p:nvPr/>
        </p:nvPicPr>
        <p:blipFill>
          <a:blip r:embed="rId11"/>
          <a:stretch>
            <a:fillRect/>
          </a:stretch>
        </p:blipFill>
        <p:spPr>
          <a:xfrm>
            <a:off x="2428079" y="4186644"/>
            <a:ext cx="2313030" cy="864374"/>
          </a:xfrm>
          <a:prstGeom prst="rect">
            <a:avLst/>
          </a:prstGeom>
        </p:spPr>
      </p:pic>
    </p:spTree>
    <p:extLst>
      <p:ext uri="{BB962C8B-B14F-4D97-AF65-F5344CB8AC3E}">
        <p14:creationId xmlns:p14="http://schemas.microsoft.com/office/powerpoint/2010/main" val="337256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8" name="TextBox 17"/>
          <p:cNvSpPr txBox="1"/>
          <p:nvPr/>
        </p:nvSpPr>
        <p:spPr>
          <a:xfrm>
            <a:off x="2428080" y="840602"/>
            <a:ext cx="4876800" cy="338554"/>
          </a:xfrm>
          <a:prstGeom prst="rect">
            <a:avLst/>
          </a:prstGeom>
          <a:noFill/>
        </p:spPr>
        <p:txBody>
          <a:bodyPr wrap="square" rtlCol="0">
            <a:spAutoFit/>
          </a:bodyPr>
          <a:lstStyle/>
          <a:p>
            <a:r>
              <a:rPr lang="en-US" sz="1600" b="1" dirty="0" smtClean="0">
                <a:latin typeface="Tahoma" pitchFamily="34" charset="0"/>
                <a:ea typeface="Tahoma" pitchFamily="34" charset="0"/>
                <a:cs typeface="Tahoma" pitchFamily="34" charset="0"/>
              </a:rPr>
              <a:t>THÔNG TIN</a:t>
            </a:r>
          </a:p>
        </p:txBody>
      </p:sp>
      <p:sp>
        <p:nvSpPr>
          <p:cNvPr id="4" name="TextBox 3"/>
          <p:cNvSpPr txBox="1"/>
          <p:nvPr/>
        </p:nvSpPr>
        <p:spPr>
          <a:xfrm>
            <a:off x="228600" y="1207731"/>
            <a:ext cx="9329738" cy="2631490"/>
          </a:xfrm>
          <a:prstGeom prst="rect">
            <a:avLst/>
          </a:prstGeom>
          <a:noFill/>
        </p:spPr>
        <p:txBody>
          <a:bodyPr wrap="square" rtlCol="0">
            <a:spAutoFit/>
          </a:bodyPr>
          <a:lstStyle/>
          <a:p>
            <a:pPr algn="just"/>
            <a:r>
              <a:rPr lang="en-US" sz="1100" b="1" dirty="0" err="1" smtClean="0">
                <a:latin typeface="Tahoma" pitchFamily="34" charset="0"/>
                <a:ea typeface="Tahoma" pitchFamily="34" charset="0"/>
                <a:cs typeface="Tahoma" pitchFamily="34" charset="0"/>
              </a:rPr>
              <a:t>Thông</a:t>
            </a:r>
            <a:r>
              <a:rPr lang="en-US" sz="1100" b="1" dirty="0" smtClean="0">
                <a:latin typeface="Tahoma" pitchFamily="34" charset="0"/>
                <a:ea typeface="Tahoma" pitchFamily="34" charset="0"/>
                <a:cs typeface="Tahoma" pitchFamily="34" charset="0"/>
              </a:rPr>
              <a:t> tin </a:t>
            </a:r>
            <a:r>
              <a:rPr lang="en-US" sz="1100" b="1" dirty="0" err="1" smtClean="0">
                <a:latin typeface="Tahoma" pitchFamily="34" charset="0"/>
                <a:ea typeface="Tahoma" pitchFamily="34" charset="0"/>
                <a:cs typeface="Tahoma" pitchFamily="34" charset="0"/>
              </a:rPr>
              <a:t>về</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giá</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vàng</a:t>
            </a:r>
            <a:r>
              <a:rPr lang="en-US" sz="1100" b="1" dirty="0" smtClean="0">
                <a:latin typeface="Tahoma" pitchFamily="34" charset="0"/>
                <a:ea typeface="Tahoma" pitchFamily="34" charset="0"/>
                <a:cs typeface="Tahoma" pitchFamily="34" charset="0"/>
              </a:rPr>
              <a:t> </a:t>
            </a:r>
            <a:r>
              <a:rPr lang="vi-VN" sz="1100" dirty="0">
                <a:latin typeface="Tahoma" pitchFamily="34" charset="0"/>
                <a:ea typeface="Tahoma" pitchFamily="34" charset="0"/>
                <a:cs typeface="Tahoma" pitchFamily="34" charset="0"/>
              </a:rPr>
              <a:t>Giá </a:t>
            </a:r>
            <a:r>
              <a:rPr lang="vi-VN" sz="1100">
                <a:latin typeface="Tahoma" pitchFamily="34" charset="0"/>
                <a:ea typeface="Tahoma" pitchFamily="34" charset="0"/>
                <a:cs typeface="Tahoma" pitchFamily="34" charset="0"/>
              </a:rPr>
              <a:t>vàng </a:t>
            </a:r>
            <a:r>
              <a:rPr lang="en-US" sz="1100" smtClean="0">
                <a:latin typeface="Tahoma" pitchFamily="34" charset="0"/>
                <a:ea typeface="Tahoma" pitchFamily="34" charset="0"/>
                <a:cs typeface="Tahoma" pitchFamily="34" charset="0"/>
              </a:rPr>
              <a:t>tăng do ảnh hưởng từ căng thẳng tại Syria</a:t>
            </a:r>
            <a:endParaRPr lang="vi-VN" sz="1100" dirty="0">
              <a:latin typeface="Tahoma" pitchFamily="34" charset="0"/>
              <a:ea typeface="Tahoma" pitchFamily="34" charset="0"/>
              <a:cs typeface="Tahoma" pitchFamily="34" charset="0"/>
            </a:endParaRPr>
          </a:p>
          <a:p>
            <a:pPr algn="just"/>
            <a:endParaRPr lang="vi-VN" sz="1100" dirty="0">
              <a:latin typeface="Tahoma" pitchFamily="34" charset="0"/>
              <a:ea typeface="Tahoma" pitchFamily="34" charset="0"/>
              <a:cs typeface="Tahoma" pitchFamily="34" charset="0"/>
            </a:endParaRPr>
          </a:p>
          <a:p>
            <a:pPr algn="just"/>
            <a:r>
              <a:rPr lang="en-US" sz="1100" smtClean="0">
                <a:latin typeface="Tahoma" pitchFamily="34" charset="0"/>
                <a:ea typeface="Tahoma" pitchFamily="34" charset="0"/>
                <a:cs typeface="Tahoma" pitchFamily="34" charset="0"/>
              </a:rPr>
              <a:t>Giá vàng tăng nhẹ do ảnh hưởng từ căng thẳng leo thang tại khu vực Trung Đông khiến vàng trở thành mặt hàng hấp dẫn đối với các nhà đầu tư. Giá vàng tương lại Comex giao tại tháng 6 tăng 0.17% lên mức 1,344.20 USD/ouce vào lúc 4.41 AM giờ ET. Sau khi các nhà ngoài giao Nga tuyên bố sẽ bắn hạ tất cả tên lửa và thiết bị phóng tấn công vào Syria thì tổng thống Mỹ Donal Trump đã cảnh báo Nga sẵn sàng cho các hoạt động quân sự sắp tới để phản ứng cho cuộc tấn công bằng vũ khí hóa học tại Douma, Syria. Các đe dọa từ các bên đã khiến tình hình tại khu vực Trung Đông trở nên căng thẳng khi Mỹ và Nga liên tục tăng cường đưa vũ khí và quân đội hiện diện tại khu vực này. Trong bối cảnh bất ổn khu vực Trung Đông và khả năng cuộc chiến tại Syria thì vàng trở nên hấp dẫn với các nhà đầu tư và điều này khiến giá vàng đang có dấu hiệu tăng giá.  </a:t>
            </a:r>
            <a:endParaRPr lang="vi-VN" sz="1100" dirty="0">
              <a:latin typeface="Tahoma" pitchFamily="34" charset="0"/>
              <a:ea typeface="Tahoma" pitchFamily="34" charset="0"/>
              <a:cs typeface="Tahoma" pitchFamily="34" charset="0"/>
            </a:endParaRPr>
          </a:p>
          <a:p>
            <a:pPr algn="just"/>
            <a:endParaRPr lang="en-US" sz="1100" b="1" dirty="0" smtClean="0">
              <a:latin typeface="Tahoma" pitchFamily="34" charset="0"/>
              <a:ea typeface="Tahoma" pitchFamily="34" charset="0"/>
              <a:cs typeface="Tahoma" pitchFamily="34" charset="0"/>
            </a:endParaRPr>
          </a:p>
          <a:p>
            <a:pPr algn="just"/>
            <a:r>
              <a:rPr lang="en-US" sz="1100" b="1" dirty="0" err="1" smtClean="0">
                <a:latin typeface="Tahoma" pitchFamily="34" charset="0"/>
                <a:ea typeface="Tahoma" pitchFamily="34" charset="0"/>
                <a:cs typeface="Tahoma" pitchFamily="34" charset="0"/>
              </a:rPr>
              <a:t>Thông</a:t>
            </a:r>
            <a:r>
              <a:rPr lang="en-US" sz="1100" b="1" dirty="0" smtClean="0">
                <a:latin typeface="Tahoma" pitchFamily="34" charset="0"/>
                <a:ea typeface="Tahoma" pitchFamily="34" charset="0"/>
                <a:cs typeface="Tahoma" pitchFamily="34" charset="0"/>
              </a:rPr>
              <a:t> tin </a:t>
            </a:r>
            <a:r>
              <a:rPr lang="en-US" sz="1100" b="1" dirty="0" err="1" smtClean="0">
                <a:latin typeface="Tahoma" pitchFamily="34" charset="0"/>
                <a:ea typeface="Tahoma" pitchFamily="34" charset="0"/>
                <a:cs typeface="Tahoma" pitchFamily="34" charset="0"/>
              </a:rPr>
              <a:t>về</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giá</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dầu</a:t>
            </a:r>
            <a:r>
              <a:rPr lang="en-US" sz="1100" b="1" smtClean="0">
                <a:latin typeface="Tahoma" pitchFamily="34" charset="0"/>
                <a:ea typeface="Tahoma" pitchFamily="34" charset="0"/>
                <a:cs typeface="Tahoma" pitchFamily="34" charset="0"/>
              </a:rPr>
              <a:t>:</a:t>
            </a:r>
            <a:r>
              <a:rPr lang="en-US" sz="1100" smtClean="0">
                <a:latin typeface="Tahoma" pitchFamily="34" charset="0"/>
                <a:ea typeface="Tahoma" pitchFamily="34" charset="0"/>
                <a:cs typeface="Tahoma" pitchFamily="34" charset="0"/>
              </a:rPr>
              <a:t> Giá dầu tăng do bất ổn tại Trung Đông dù nguồn cung toàn cầu nới lỏng</a:t>
            </a:r>
          </a:p>
          <a:p>
            <a:pPr algn="just"/>
            <a:endParaRPr lang="en-US" sz="1100" smtClean="0">
              <a:latin typeface="Tahoma" pitchFamily="34" charset="0"/>
              <a:ea typeface="Tahoma" pitchFamily="34" charset="0"/>
              <a:cs typeface="Tahoma" pitchFamily="34" charset="0"/>
            </a:endParaRPr>
          </a:p>
          <a:p>
            <a:pPr algn="just"/>
            <a:r>
              <a:rPr lang="en-US" sz="1100" smtClean="0">
                <a:latin typeface="Tahoma" pitchFamily="34" charset="0"/>
                <a:ea typeface="Tahoma" pitchFamily="34" charset="0"/>
                <a:cs typeface="Tahoma" pitchFamily="34" charset="0"/>
              </a:rPr>
              <a:t>Theo EIA, nguồn cung dầu mỏ toàn cầu đã được nới lỏng do các biện pháp cắt giảm sản xuất gần đây. Giá dầu mỏ tiếp tục tăng cao trong ngày hôm nay, giá Crude Oil WTI đã lên mức 67.55 USD/thùng và giá Brent Oil đạt mốc 72.53 USD/thùng trong ngay 13/4. Dù nguồn cung được nới lỏng và nhu cầu không tăng mạnh nhưng những lo ngại về cuộc chiến tại Syria bất chấp ảnh hưởng từ các biện pháp trừng phạt thương mại giữa Trung Quốc và Mỹ đã khiến giá dầu mỏ liên tục leo dốc trong tuần qua. </a:t>
            </a:r>
            <a:endParaRPr lang="vi-VN" sz="1100" dirty="0">
              <a:latin typeface="Tahoma" pitchFamily="34" charset="0"/>
              <a:ea typeface="Tahoma" pitchFamily="34" charset="0"/>
              <a:cs typeface="Tahoma" pitchFamily="34" charset="0"/>
            </a:endParaRPr>
          </a:p>
        </p:txBody>
      </p:sp>
      <p:sp>
        <p:nvSpPr>
          <p:cNvPr id="5" name="TextBox 4"/>
          <p:cNvSpPr txBox="1"/>
          <p:nvPr/>
        </p:nvSpPr>
        <p:spPr>
          <a:xfrm>
            <a:off x="309562" y="4323164"/>
            <a:ext cx="448548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Số</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lượng</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giàn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khoan</a:t>
            </a:r>
            <a:r>
              <a:rPr lang="en-US" sz="1000" b="1" dirty="0" smtClean="0">
                <a:latin typeface="Tahoma" pitchFamily="34" charset="0"/>
                <a:ea typeface="Tahoma" pitchFamily="34" charset="0"/>
                <a:cs typeface="Tahoma" pitchFamily="34" charset="0"/>
              </a:rPr>
              <a:t> ở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endParaRPr lang="en-US" sz="1000" b="1" dirty="0">
              <a:latin typeface="Tahoma" pitchFamily="34" charset="0"/>
              <a:ea typeface="Tahoma" pitchFamily="34" charset="0"/>
              <a:cs typeface="Tahoma" pitchFamily="34" charset="0"/>
            </a:endParaRPr>
          </a:p>
        </p:txBody>
      </p:sp>
      <p:sp>
        <p:nvSpPr>
          <p:cNvPr id="6" name="TextBox 5"/>
          <p:cNvSpPr txBox="1"/>
          <p:nvPr/>
        </p:nvSpPr>
        <p:spPr>
          <a:xfrm>
            <a:off x="5867400" y="4346857"/>
            <a:ext cx="377190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Tồn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dầu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Triệu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thùng</a:t>
            </a:r>
            <a:r>
              <a:rPr lang="en-US" sz="1000" b="1" dirty="0" smtClean="0">
                <a:latin typeface="Tahoma" pitchFamily="34" charset="0"/>
                <a:ea typeface="Tahoma" pitchFamily="34" charset="0"/>
                <a:cs typeface="Tahoma" pitchFamily="34" charset="0"/>
              </a:rPr>
              <a:t>)</a:t>
            </a:r>
          </a:p>
        </p:txBody>
      </p:sp>
      <p:pic>
        <p:nvPicPr>
          <p:cNvPr id="3" name="Picture 2"/>
          <p:cNvPicPr>
            <a:picLocks noChangeAspect="1"/>
          </p:cNvPicPr>
          <p:nvPr/>
        </p:nvPicPr>
        <p:blipFill>
          <a:blip r:embed="rId2"/>
          <a:stretch>
            <a:fillRect/>
          </a:stretch>
        </p:blipFill>
        <p:spPr>
          <a:xfrm>
            <a:off x="727123" y="4593078"/>
            <a:ext cx="3918298" cy="1679016"/>
          </a:xfrm>
          <a:prstGeom prst="rect">
            <a:avLst/>
          </a:prstGeom>
        </p:spPr>
      </p:pic>
      <p:pic>
        <p:nvPicPr>
          <p:cNvPr id="7" name="Picture 6"/>
          <p:cNvPicPr>
            <a:picLocks noChangeAspect="1"/>
          </p:cNvPicPr>
          <p:nvPr/>
        </p:nvPicPr>
        <p:blipFill>
          <a:blip r:embed="rId3"/>
          <a:stretch>
            <a:fillRect/>
          </a:stretch>
        </p:blipFill>
        <p:spPr>
          <a:xfrm>
            <a:off x="5331001" y="4627740"/>
            <a:ext cx="4227337" cy="1644354"/>
          </a:xfrm>
          <a:prstGeom prst="rect">
            <a:avLst/>
          </a:prstGeom>
        </p:spPr>
      </p:pic>
    </p:spTree>
    <p:extLst>
      <p:ext uri="{BB962C8B-B14F-4D97-AF65-F5344CB8AC3E}">
        <p14:creationId xmlns:p14="http://schemas.microsoft.com/office/powerpoint/2010/main" val="4261102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71899896"/>
              </p:ext>
            </p:extLst>
          </p:nvPr>
        </p:nvGraphicFramePr>
        <p:xfrm>
          <a:off x="304800" y="990600"/>
          <a:ext cx="9220200" cy="4777740"/>
        </p:xfrm>
        <a:graphic>
          <a:graphicData uri="http://schemas.openxmlformats.org/drawingml/2006/table">
            <a:tbl>
              <a:tblPr firstRow="1" bandRow="1">
                <a:tableStyleId>{5C22544A-7EE6-4342-B048-85BDC9FD1C3A}</a:tableStyleId>
              </a:tblPr>
              <a:tblGrid>
                <a:gridCol w="838200"/>
                <a:gridCol w="1066800"/>
                <a:gridCol w="1143000"/>
                <a:gridCol w="1219200"/>
                <a:gridCol w="1219200"/>
                <a:gridCol w="3733800"/>
              </a:tblGrid>
              <a:tr h="552450">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Duy</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trì</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Giảm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Ghi</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Chú</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r>
              <a:tr h="552450">
                <a:tc rowSpan="3">
                  <a:txBody>
                    <a:bodyPr/>
                    <a:lstStyle/>
                    <a:p>
                      <a:r>
                        <a:rPr lang="en-US" sz="1400" dirty="0" err="1" smtClean="0">
                          <a:latin typeface="Tahoma" pitchFamily="34" charset="0"/>
                          <a:ea typeface="Tahoma" pitchFamily="34" charset="0"/>
                          <a:cs typeface="Tahoma" pitchFamily="34" charset="0"/>
                        </a:rPr>
                        <a:t>Phân</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lớp</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vốn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hóa</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Small Cap</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quay </a:t>
                      </a:r>
                      <a:r>
                        <a:rPr lang="en-US" sz="1400" baseline="0" dirty="0" err="1" smtClean="0">
                          <a:latin typeface="Tahoma" pitchFamily="34" charset="0"/>
                          <a:ea typeface="Tahoma" pitchFamily="34" charset="0"/>
                          <a:cs typeface="Tahoma" pitchFamily="34" charset="0"/>
                        </a:rPr>
                        <a:t>trở</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lại</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Mid Cap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quay </a:t>
                      </a:r>
                      <a:r>
                        <a:rPr lang="en-US" sz="1400" baseline="0" dirty="0" err="1" smtClean="0">
                          <a:latin typeface="Tahoma" pitchFamily="34" charset="0"/>
                          <a:ea typeface="Tahoma" pitchFamily="34" charset="0"/>
                          <a:cs typeface="Tahoma" pitchFamily="34" charset="0"/>
                        </a:rPr>
                        <a:t>trở</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lại</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Blue chip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Lực</a:t>
                      </a:r>
                      <a:r>
                        <a:rPr lang="en-US" sz="1400" baseline="0" dirty="0" smtClean="0">
                          <a:latin typeface="Tahoma" pitchFamily="34" charset="0"/>
                          <a:ea typeface="Tahoma" pitchFamily="34" charset="0"/>
                          <a:cs typeface="Tahoma" pitchFamily="34" charset="0"/>
                        </a:rPr>
                        <a:t> </a:t>
                      </a:r>
                      <a:r>
                        <a:rPr lang="en-US" sz="1400" baseline="0" err="1" smtClean="0">
                          <a:latin typeface="Tahoma" pitchFamily="34" charset="0"/>
                          <a:ea typeface="Tahoma" pitchFamily="34" charset="0"/>
                          <a:cs typeface="Tahoma" pitchFamily="34" charset="0"/>
                        </a:rPr>
                        <a:t>cầu</a:t>
                      </a:r>
                      <a:r>
                        <a:rPr lang="en-US" sz="1400" baseline="0" smtClean="0">
                          <a:latin typeface="Tahoma" pitchFamily="34" charset="0"/>
                          <a:ea typeface="Tahoma" pitchFamily="34" charset="0"/>
                          <a:cs typeface="Tahoma" pitchFamily="34" charset="0"/>
                        </a:rPr>
                        <a:t> duy trì ổn định</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latin typeface="Tahoma" pitchFamily="34" charset="0"/>
                          <a:ea typeface="Tahoma" pitchFamily="34" charset="0"/>
                          <a:cs typeface="Tahoma" pitchFamily="34" charset="0"/>
                        </a:rPr>
                        <a:t>Nhóm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ngành</a:t>
                      </a:r>
                      <a:endParaRPr lang="en-US" sz="1400" dirty="0" smtClean="0">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Dầu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khí</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duy</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trì</a:t>
                      </a:r>
                      <a:r>
                        <a:rPr lang="en-US" sz="1400" baseline="0" dirty="0" smtClean="0">
                          <a:latin typeface="Tahoma" pitchFamily="34" charset="0"/>
                          <a:ea typeface="Tahoma" pitchFamily="34" charset="0"/>
                          <a:cs typeface="Tahoma" pitchFamily="34" charset="0"/>
                        </a:rPr>
                        <a:t> ở </a:t>
                      </a:r>
                      <a:r>
                        <a:rPr lang="en-US" sz="1400" baseline="0" dirty="0" err="1" smtClean="0">
                          <a:latin typeface="Tahoma" pitchFamily="34" charset="0"/>
                          <a:ea typeface="Tahoma" pitchFamily="34" charset="0"/>
                          <a:cs typeface="Tahoma" pitchFamily="34" charset="0"/>
                        </a:rPr>
                        <a:t>mức</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trung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bình</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Bất</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động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sản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Xây</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dựng</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mua</a:t>
                      </a:r>
                      <a:r>
                        <a:rPr lang="en-US" sz="1400" baseline="0" dirty="0" smtClean="0">
                          <a:latin typeface="Tahoma" pitchFamily="34" charset="0"/>
                          <a:ea typeface="Tahoma" pitchFamily="34" charset="0"/>
                          <a:cs typeface="Tahoma" pitchFamily="34" charset="0"/>
                        </a:rPr>
                        <a:t> </a:t>
                      </a:r>
                      <a:r>
                        <a:rPr lang="en-US" sz="1400" baseline="0" err="1" smtClean="0">
                          <a:latin typeface="Tahoma" pitchFamily="34" charset="0"/>
                          <a:ea typeface="Tahoma" pitchFamily="34" charset="0"/>
                          <a:cs typeface="Tahoma" pitchFamily="34" charset="0"/>
                        </a:rPr>
                        <a:t>vào</a:t>
                      </a:r>
                      <a:r>
                        <a:rPr lang="en-US" sz="1400" baseline="0" smtClean="0">
                          <a:latin typeface="Tahoma" pitchFamily="34" charset="0"/>
                          <a:ea typeface="Tahoma" pitchFamily="34" charset="0"/>
                          <a:cs typeface="Tahoma" pitchFamily="34" charset="0"/>
                        </a:rPr>
                        <a:t> mạnh</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Thép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Ngân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hàng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bảo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hiểm</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FFFFFF"/>
                          </a:solidFill>
                          <a:latin typeface="Tahoma" pitchFamily="34" charset="0"/>
                          <a:ea typeface="Tahoma" pitchFamily="34" charset="0"/>
                          <a:cs typeface="Tahoma" pitchFamily="34" charset="0"/>
                          <a:sym typeface="Webdings" panose="05030102010509060703" pitchFamily="18" charset="2"/>
                        </a:rPr>
                        <a:t></a:t>
                      </a:r>
                      <a:endParaRPr lang="en-US" sz="1400" dirty="0" smtClean="0">
                        <a:solidFill>
                          <a:srgbClr val="FFFFFF"/>
                        </a:solidFill>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mua</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mạnh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25" name="Group 24"/>
          <p:cNvGrpSpPr/>
          <p:nvPr/>
        </p:nvGrpSpPr>
        <p:grpSpPr>
          <a:xfrm>
            <a:off x="3581400" y="3179109"/>
            <a:ext cx="697627" cy="707886"/>
            <a:chOff x="7193351" y="2751366"/>
            <a:chExt cx="697627" cy="707886"/>
          </a:xfrm>
        </p:grpSpPr>
        <p:sp>
          <p:nvSpPr>
            <p:cNvPr id="26" name="Oval 43"/>
            <p:cNvSpPr/>
            <p:nvPr/>
          </p:nvSpPr>
          <p:spPr>
            <a:xfrm>
              <a:off x="7324742" y="290028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44"/>
            <p:cNvSpPr txBox="1"/>
            <p:nvPr/>
          </p:nvSpPr>
          <p:spPr>
            <a:xfrm>
              <a:off x="7193351"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28" name="Group 27"/>
          <p:cNvGrpSpPr/>
          <p:nvPr/>
        </p:nvGrpSpPr>
        <p:grpSpPr>
          <a:xfrm>
            <a:off x="2438400" y="3746642"/>
            <a:ext cx="697627" cy="707886"/>
            <a:chOff x="5951354" y="2751366"/>
            <a:chExt cx="697627" cy="707886"/>
          </a:xfrm>
        </p:grpSpPr>
        <p:sp>
          <p:nvSpPr>
            <p:cNvPr id="29" name="Oval 43"/>
            <p:cNvSpPr/>
            <p:nvPr/>
          </p:nvSpPr>
          <p:spPr>
            <a:xfrm>
              <a:off x="6082745" y="2891719"/>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44"/>
            <p:cNvSpPr txBox="1"/>
            <p:nvPr/>
          </p:nvSpPr>
          <p:spPr>
            <a:xfrm>
              <a:off x="5951354"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4" name="Group 33"/>
          <p:cNvGrpSpPr/>
          <p:nvPr/>
        </p:nvGrpSpPr>
        <p:grpSpPr>
          <a:xfrm>
            <a:off x="3581400" y="2590800"/>
            <a:ext cx="697627" cy="707886"/>
            <a:chOff x="4568990" y="2808537"/>
            <a:chExt cx="697627" cy="707886"/>
          </a:xfrm>
        </p:grpSpPr>
        <p:sp>
          <p:nvSpPr>
            <p:cNvPr id="35" name="Oval 43"/>
            <p:cNvSpPr/>
            <p:nvPr/>
          </p:nvSpPr>
          <p:spPr>
            <a:xfrm>
              <a:off x="4713518" y="295819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44"/>
            <p:cNvSpPr txBox="1"/>
            <p:nvPr/>
          </p:nvSpPr>
          <p:spPr>
            <a:xfrm>
              <a:off x="4568990" y="2808537"/>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2" name="Group 2"/>
          <p:cNvGrpSpPr/>
          <p:nvPr/>
        </p:nvGrpSpPr>
        <p:grpSpPr>
          <a:xfrm>
            <a:off x="3564118" y="4441658"/>
            <a:ext cx="697627" cy="707886"/>
            <a:chOff x="3050642" y="1756346"/>
            <a:chExt cx="697627" cy="707886"/>
          </a:xfrm>
        </p:grpSpPr>
        <p:sp>
          <p:nvSpPr>
            <p:cNvPr id="33" name="Oval 32"/>
            <p:cNvSpPr/>
            <p:nvPr/>
          </p:nvSpPr>
          <p:spPr>
            <a:xfrm>
              <a:off x="3177371" y="1906003"/>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050642" y="175634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1" name="Group 30"/>
          <p:cNvGrpSpPr/>
          <p:nvPr/>
        </p:nvGrpSpPr>
        <p:grpSpPr>
          <a:xfrm>
            <a:off x="3589867" y="1463784"/>
            <a:ext cx="697627" cy="707886"/>
            <a:chOff x="4774303" y="2689264"/>
            <a:chExt cx="697627" cy="707886"/>
          </a:xfrm>
        </p:grpSpPr>
        <p:sp>
          <p:nvSpPr>
            <p:cNvPr id="41" name="Oval 43"/>
            <p:cNvSpPr/>
            <p:nvPr/>
          </p:nvSpPr>
          <p:spPr>
            <a:xfrm>
              <a:off x="4893083" y="284124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4"/>
            <p:cNvSpPr txBox="1"/>
            <p:nvPr/>
          </p:nvSpPr>
          <p:spPr>
            <a:xfrm>
              <a:off x="4774303" y="2689264"/>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3" name="Group 42"/>
          <p:cNvGrpSpPr/>
          <p:nvPr/>
        </p:nvGrpSpPr>
        <p:grpSpPr>
          <a:xfrm>
            <a:off x="2362200" y="5063632"/>
            <a:ext cx="697627" cy="707886"/>
            <a:chOff x="7230070" y="2703021"/>
            <a:chExt cx="697627" cy="707886"/>
          </a:xfrm>
        </p:grpSpPr>
        <p:sp>
          <p:nvSpPr>
            <p:cNvPr id="44" name="Oval 43"/>
            <p:cNvSpPr/>
            <p:nvPr/>
          </p:nvSpPr>
          <p:spPr>
            <a:xfrm>
              <a:off x="7361944" y="2852678"/>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230070" y="2703021"/>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6" name="Group 45"/>
          <p:cNvGrpSpPr/>
          <p:nvPr/>
        </p:nvGrpSpPr>
        <p:grpSpPr>
          <a:xfrm>
            <a:off x="3564119" y="2018064"/>
            <a:ext cx="697627" cy="707886"/>
            <a:chOff x="5743227" y="2765198"/>
            <a:chExt cx="697627" cy="707886"/>
          </a:xfrm>
        </p:grpSpPr>
        <p:sp>
          <p:nvSpPr>
            <p:cNvPr id="47" name="Oval 43"/>
            <p:cNvSpPr/>
            <p:nvPr/>
          </p:nvSpPr>
          <p:spPr>
            <a:xfrm>
              <a:off x="5887754" y="289870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4"/>
            <p:cNvSpPr txBox="1"/>
            <p:nvPr/>
          </p:nvSpPr>
          <p:spPr>
            <a:xfrm>
              <a:off x="5743227" y="2765198"/>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spTree>
    <p:extLst>
      <p:ext uri="{BB962C8B-B14F-4D97-AF65-F5344CB8AC3E}">
        <p14:creationId xmlns:p14="http://schemas.microsoft.com/office/powerpoint/2010/main" val="4183176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sp>
        <p:nvSpPr>
          <p:cNvPr id="3" name="TextBox 2"/>
          <p:cNvSpPr txBox="1"/>
          <p:nvPr/>
        </p:nvSpPr>
        <p:spPr>
          <a:xfrm>
            <a:off x="2209800" y="914400"/>
            <a:ext cx="5791200" cy="369332"/>
          </a:xfrm>
          <a:prstGeom prst="rect">
            <a:avLst/>
          </a:prstGeom>
          <a:noFill/>
        </p:spPr>
        <p:txBody>
          <a:bodyPr wrap="square" rtlCol="0">
            <a:spAutoFit/>
          </a:bodyPr>
          <a:lstStyle/>
          <a:p>
            <a:r>
              <a:rPr lang="en-US" b="1" dirty="0" smtClean="0">
                <a:latin typeface="Tahoma" pitchFamily="34" charset="0"/>
                <a:ea typeface="Tahoma" pitchFamily="34" charset="0"/>
                <a:cs typeface="Tahoma" pitchFamily="34" charset="0"/>
              </a:rPr>
              <a:t>DANH MỤC CÁC CỔ PHIẾU DẦU KHÍ</a:t>
            </a:r>
          </a:p>
        </p:txBody>
      </p:sp>
      <p:graphicFrame>
        <p:nvGraphicFramePr>
          <p:cNvPr id="4" name="Table 3"/>
          <p:cNvGraphicFramePr>
            <a:graphicFrameLocks noGrp="1"/>
          </p:cNvGraphicFramePr>
          <p:nvPr>
            <p:extLst>
              <p:ext uri="{D42A27DB-BD31-4B8C-83A1-F6EECF244321}">
                <p14:modId xmlns:p14="http://schemas.microsoft.com/office/powerpoint/2010/main" val="4040470075"/>
              </p:ext>
            </p:extLst>
          </p:nvPr>
        </p:nvGraphicFramePr>
        <p:xfrm>
          <a:off x="228600" y="1283732"/>
          <a:ext cx="9372599" cy="5013960"/>
        </p:xfrm>
        <a:graphic>
          <a:graphicData uri="http://schemas.openxmlformats.org/drawingml/2006/table">
            <a:tbl>
              <a:tblPr firstRow="1" bandRow="1">
                <a:tableStyleId>{5C22544A-7EE6-4342-B048-85BDC9FD1C3A}</a:tableStyleId>
              </a:tblPr>
              <a:tblGrid>
                <a:gridCol w="914400"/>
                <a:gridCol w="1066800"/>
                <a:gridCol w="7391399"/>
              </a:tblGrid>
              <a:tr h="457200">
                <a:tc>
                  <a:txBody>
                    <a:bodyPr/>
                    <a:lstStyle/>
                    <a:p>
                      <a:r>
                        <a:rPr lang="en-US" sz="110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100" dirty="0" err="1" smtClean="0">
                          <a:latin typeface="Tahoma" pitchFamily="34" charset="0"/>
                          <a:ea typeface="Tahoma" pitchFamily="34" charset="0"/>
                          <a:cs typeface="Tahoma" pitchFamily="34" charset="0"/>
                        </a:rPr>
                        <a:t>Giá</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hiện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tại</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100" dirty="0" err="1" smtClean="0">
                          <a:latin typeface="Tahoma" pitchFamily="34" charset="0"/>
                          <a:ea typeface="Tahoma" pitchFamily="34" charset="0"/>
                          <a:cs typeface="Tahoma" pitchFamily="34" charset="0"/>
                        </a:rPr>
                        <a:t>Chiến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lược</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r>
              <a:tr h="411480">
                <a:tc>
                  <a:txBody>
                    <a:bodyPr/>
                    <a:lstStyle/>
                    <a:p>
                      <a:r>
                        <a:rPr lang="en-US" sz="1100" dirty="0" smtClean="0">
                          <a:latin typeface="Tahoma" pitchFamily="34" charset="0"/>
                          <a:ea typeface="Tahoma" pitchFamily="34" charset="0"/>
                          <a:cs typeface="Tahoma" pitchFamily="34" charset="0"/>
                        </a:rPr>
                        <a:t>GAS</a:t>
                      </a:r>
                      <a:endParaRPr lang="en-US" sz="11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128.0</a:t>
                      </a:r>
                      <a:endParaRPr lang="en-US" sz="11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smtClean="0">
                          <a:solidFill>
                            <a:srgbClr val="00B050"/>
                          </a:solidFill>
                          <a:latin typeface="Tahoma" pitchFamily="34" charset="0"/>
                          <a:ea typeface="Tahoma" pitchFamily="34" charset="0"/>
                          <a:cs typeface="Tahoma" pitchFamily="34" charset="0"/>
                        </a:rPr>
                        <a:t>–</a:t>
                      </a:r>
                      <a:r>
                        <a:rPr lang="en-US" sz="1100" b="1" baseline="0" smtClean="0">
                          <a:solidFill>
                            <a:srgbClr val="00B050"/>
                          </a:solidFill>
                          <a:latin typeface="Tahoma" pitchFamily="34" charset="0"/>
                          <a:ea typeface="Tahoma" pitchFamily="34" charset="0"/>
                          <a:cs typeface="Tahoma" pitchFamily="34" charset="0"/>
                        </a:rPr>
                        <a:t> </a:t>
                      </a:r>
                      <a:r>
                        <a:rPr lang="en-US" sz="1100" kern="1200" baseline="0" smtClean="0">
                          <a:solidFill>
                            <a:schemeClr val="dk1"/>
                          </a:solidFill>
                          <a:latin typeface="Tahoma" pitchFamily="34" charset="0"/>
                          <a:ea typeface="Tahoma" pitchFamily="34" charset="0"/>
                          <a:cs typeface="Tahoma" pitchFamily="34" charset="0"/>
                        </a:rPr>
                        <a:t>Đang xuất hiện xu thế tích lũy ngắn hạn</a:t>
                      </a:r>
                      <a:endParaRPr lang="en-US" sz="1100" kern="1200" baseline="0" dirty="0">
                        <a:solidFill>
                          <a:schemeClr val="dk1"/>
                        </a:solidFill>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DCM</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12.4</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Đang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quá</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trình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điều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chỉnh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ngắn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hạn</a:t>
                      </a:r>
                      <a:endParaRPr lang="en-US" sz="11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Tahoma" pitchFamily="34" charset="0"/>
                          <a:ea typeface="Tahoma" pitchFamily="34" charset="0"/>
                          <a:cs typeface="Tahoma" pitchFamily="34" charset="0"/>
                        </a:rPr>
                        <a:t>PVC</a:t>
                      </a:r>
                    </a:p>
                    <a:p>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6.6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vi-VN" sz="1100" b="1" smtClean="0">
                          <a:solidFill>
                            <a:srgbClr val="FF0000"/>
                          </a:solidFill>
                          <a:latin typeface="Tahoma" pitchFamily="34" charset="0"/>
                          <a:ea typeface="Tahoma" pitchFamily="34" charset="0"/>
                          <a:cs typeface="Tahoma" pitchFamily="34" charset="0"/>
                        </a:rPr>
                        <a:t>Giảm</a:t>
                      </a:r>
                      <a:r>
                        <a:rPr lang="vi-VN" sz="1100" b="1" baseline="0" smtClean="0">
                          <a:solidFill>
                            <a:srgbClr val="FF0000"/>
                          </a:solidFill>
                          <a:latin typeface="Tahoma" pitchFamily="34" charset="0"/>
                          <a:ea typeface="Tahoma" pitchFamily="34" charset="0"/>
                          <a:cs typeface="Tahoma" pitchFamily="34" charset="0"/>
                        </a:rPr>
                        <a:t> tỷ trọng</a:t>
                      </a:r>
                      <a:r>
                        <a:rPr lang="en-US" sz="1100" b="1" baseline="0" smtClean="0">
                          <a:solidFill>
                            <a:srgbClr val="FF0000"/>
                          </a:solidFill>
                          <a:latin typeface="Tahoma" pitchFamily="34" charset="0"/>
                          <a:ea typeface="Tahoma" pitchFamily="34" charset="0"/>
                          <a:cs typeface="Tahoma" pitchFamily="34" charset="0"/>
                        </a:rPr>
                        <a:t> </a:t>
                      </a:r>
                      <a:r>
                        <a:rPr lang="en-US" sz="1100" baseline="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err="1" smtClean="0">
                          <a:latin typeface="Tahoma" pitchFamily="34" charset="0"/>
                          <a:ea typeface="Tahoma" pitchFamily="34" charset="0"/>
                          <a:cs typeface="Tahoma" pitchFamily="34" charset="0"/>
                        </a:rPr>
                        <a:t>phiếu</a:t>
                      </a:r>
                      <a:r>
                        <a:rPr lang="en-US" sz="1100" baseline="0" smtClean="0">
                          <a:latin typeface="Tahoma" pitchFamily="34" charset="0"/>
                          <a:ea typeface="Tahoma" pitchFamily="34" charset="0"/>
                          <a:cs typeface="Tahoma" pitchFamily="34" charset="0"/>
                        </a:rPr>
                        <a:t> đang bị hạn chế giao dịch</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PVS</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21.4</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smtClean="0">
                          <a:solidFill>
                            <a:srgbClr val="FFC000"/>
                          </a:solidFill>
                          <a:latin typeface="Tahoma" pitchFamily="34" charset="0"/>
                          <a:ea typeface="Tahoma" pitchFamily="34" charset="0"/>
                          <a:cs typeface="Tahoma" pitchFamily="34" charset="0"/>
                        </a:rPr>
                        <a:t>Nắm</a:t>
                      </a:r>
                      <a:r>
                        <a:rPr lang="en-US" sz="1100" b="1" baseline="0" smtClean="0">
                          <a:solidFill>
                            <a:srgbClr val="FFC000"/>
                          </a:solidFill>
                          <a:latin typeface="Tahoma" pitchFamily="34" charset="0"/>
                          <a:ea typeface="Tahoma" pitchFamily="34" charset="0"/>
                          <a:cs typeface="Tahoma" pitchFamily="34" charset="0"/>
                        </a:rPr>
                        <a:t> giữ </a:t>
                      </a:r>
                      <a:r>
                        <a:rPr lang="en-US" sz="1100" baseline="0" smtClean="0">
                          <a:latin typeface="Tahoma" pitchFamily="34" charset="0"/>
                          <a:ea typeface="Tahoma" pitchFamily="34" charset="0"/>
                          <a:cs typeface="Tahoma" pitchFamily="34" charset="0"/>
                        </a:rPr>
                        <a:t>– Đang trong quá trình hồi phục ngắn hạn</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PVT</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20.2</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smtClean="0">
                          <a:solidFill>
                            <a:schemeClr val="tx1">
                              <a:lumMod val="95000"/>
                              <a:lumOff val="5000"/>
                            </a:schemeClr>
                          </a:solidFill>
                          <a:latin typeface="Tahoma" pitchFamily="34" charset="0"/>
                          <a:ea typeface="Tahoma" pitchFamily="34" charset="0"/>
                          <a:cs typeface="Tahoma" pitchFamily="34" charset="0"/>
                        </a:rPr>
                        <a:t>– </a:t>
                      </a:r>
                      <a:r>
                        <a:rPr lang="en-US" sz="1100" b="0" baseline="0" smtClean="0">
                          <a:solidFill>
                            <a:schemeClr val="dk1"/>
                          </a:solidFill>
                          <a:latin typeface="Tahoma" pitchFamily="34" charset="0"/>
                          <a:ea typeface="Tahoma" pitchFamily="34" charset="0"/>
                          <a:cs typeface="Tahoma" pitchFamily="34" charset="0"/>
                        </a:rPr>
                        <a:t>Đang trong quá trình điều chỉnh ngắn hạn </a:t>
                      </a:r>
                      <a:endParaRPr lang="en-US" sz="1100" b="1" dirty="0" smtClean="0">
                        <a:solidFill>
                          <a:schemeClr val="tx1">
                            <a:lumMod val="95000"/>
                            <a:lumOff val="5000"/>
                          </a:schemeClr>
                        </a:solidFill>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PVX</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2.0</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Giao</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dịch</a:t>
                      </a:r>
                      <a:r>
                        <a:rPr lang="en-US" sz="1100" baseline="0" dirty="0" smtClean="0">
                          <a:latin typeface="Tahoma" pitchFamily="34" charset="0"/>
                          <a:ea typeface="Tahoma" pitchFamily="34" charset="0"/>
                          <a:cs typeface="Tahoma" pitchFamily="34" charset="0"/>
                        </a:rPr>
                        <a:t> sideway </a:t>
                      </a:r>
                      <a:r>
                        <a:rPr lang="en-US" sz="1100" baseline="0" dirty="0" err="1" smtClean="0">
                          <a:latin typeface="Tahoma" pitchFamily="34" charset="0"/>
                          <a:ea typeface="Tahoma" pitchFamily="34" charset="0"/>
                          <a:cs typeface="Tahoma" pitchFamily="34" charset="0"/>
                        </a:rPr>
                        <a:t>quanh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ngưỡng</a:t>
                      </a:r>
                      <a:r>
                        <a:rPr lang="en-US" sz="1100" baseline="0" dirty="0" smtClean="0">
                          <a:latin typeface="Tahoma" pitchFamily="34" charset="0"/>
                          <a:ea typeface="Tahoma" pitchFamily="34" charset="0"/>
                          <a:cs typeface="Tahoma" pitchFamily="34" charset="0"/>
                        </a:rPr>
                        <a:t> 2.0 – 2.5</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DPM</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20.9</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smtClean="0">
                          <a:latin typeface="Tahoma" pitchFamily="34" charset="0"/>
                          <a:ea typeface="Tahoma" pitchFamily="34" charset="0"/>
                          <a:cs typeface="Tahoma" pitchFamily="34" charset="0"/>
                        </a:rPr>
                        <a:t>– </a:t>
                      </a:r>
                      <a:r>
                        <a:rPr lang="en-US" sz="1100" b="0" baseline="0" smtClean="0">
                          <a:solidFill>
                            <a:schemeClr val="dk1"/>
                          </a:solidFill>
                          <a:latin typeface="Tahoma" pitchFamily="34" charset="0"/>
                          <a:ea typeface="Tahoma" pitchFamily="34" charset="0"/>
                          <a:cs typeface="Tahoma" pitchFamily="34" charset="0"/>
                        </a:rPr>
                        <a:t>Có khả năng xuất hiện tín hiệu đảo chiều sau quá trình điều chỉnh</a:t>
                      </a:r>
                      <a:endParaRPr lang="en-US" sz="1100" b="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PVI</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vi-VN" sz="1100" smtClean="0">
                          <a:latin typeface="Tahoma" pitchFamily="34" charset="0"/>
                          <a:ea typeface="Tahoma" pitchFamily="34" charset="0"/>
                          <a:cs typeface="Tahoma" pitchFamily="34" charset="0"/>
                        </a:rPr>
                        <a:t>3</a:t>
                      </a:r>
                      <a:r>
                        <a:rPr lang="en-US" sz="1100" smtClean="0">
                          <a:latin typeface="Tahoma" pitchFamily="34" charset="0"/>
                          <a:ea typeface="Tahoma" pitchFamily="34" charset="0"/>
                          <a:cs typeface="Tahoma" pitchFamily="34" charset="0"/>
                        </a:rPr>
                        <a:t>8.6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smtClean="0">
                          <a:solidFill>
                            <a:srgbClr val="FFC000"/>
                          </a:solidFill>
                          <a:latin typeface="Tahoma" pitchFamily="34" charset="0"/>
                          <a:ea typeface="Tahoma" pitchFamily="34" charset="0"/>
                          <a:cs typeface="Tahoma" pitchFamily="34" charset="0"/>
                        </a:rPr>
                        <a:t>Nắm</a:t>
                      </a:r>
                      <a:r>
                        <a:rPr lang="en-US" sz="1100" b="1" baseline="0" smtClean="0">
                          <a:solidFill>
                            <a:srgbClr val="FFC000"/>
                          </a:solidFill>
                          <a:latin typeface="Tahoma" pitchFamily="34" charset="0"/>
                          <a:ea typeface="Tahoma" pitchFamily="34" charset="0"/>
                          <a:cs typeface="Tahoma" pitchFamily="34" charset="0"/>
                        </a:rPr>
                        <a:t> giữ </a:t>
                      </a:r>
                      <a:r>
                        <a:rPr lang="en-US" sz="1100" baseline="0" smtClean="0">
                          <a:latin typeface="Tahoma" pitchFamily="34" charset="0"/>
                          <a:ea typeface="Tahoma" pitchFamily="34" charset="0"/>
                          <a:cs typeface="Tahoma" pitchFamily="34" charset="0"/>
                        </a:rPr>
                        <a:t>– </a:t>
                      </a:r>
                      <a:r>
                        <a:rPr lang="en-US" sz="1100" b="0" baseline="0" smtClean="0">
                          <a:solidFill>
                            <a:schemeClr val="dk1"/>
                          </a:solidFill>
                          <a:latin typeface="Tahoma" pitchFamily="34" charset="0"/>
                          <a:ea typeface="Tahoma" pitchFamily="34" charset="0"/>
                          <a:cs typeface="Tahoma" pitchFamily="34" charset="0"/>
                        </a:rPr>
                        <a:t>Đang trong quá trình điều chỉnh ngắn hạn </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NT2</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31.6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smtClean="0">
                          <a:solidFill>
                            <a:srgbClr val="FFC000"/>
                          </a:solidFill>
                          <a:latin typeface="Tahoma" pitchFamily="34" charset="0"/>
                          <a:ea typeface="Tahoma" pitchFamily="34" charset="0"/>
                          <a:cs typeface="Tahoma" pitchFamily="34" charset="0"/>
                        </a:rPr>
                        <a:t>Nắm</a:t>
                      </a:r>
                      <a:r>
                        <a:rPr lang="en-US" sz="1100" b="1" baseline="0" smtClean="0">
                          <a:solidFill>
                            <a:srgbClr val="FFC000"/>
                          </a:solidFill>
                          <a:latin typeface="Tahoma" pitchFamily="34" charset="0"/>
                          <a:ea typeface="Tahoma" pitchFamily="34" charset="0"/>
                          <a:cs typeface="Tahoma" pitchFamily="34" charset="0"/>
                        </a:rPr>
                        <a:t> giữ </a:t>
                      </a:r>
                      <a:r>
                        <a:rPr lang="en-US" sz="1100" b="0" baseline="0" smtClean="0">
                          <a:solidFill>
                            <a:schemeClr val="tx1">
                              <a:lumMod val="95000"/>
                              <a:lumOff val="5000"/>
                            </a:schemeClr>
                          </a:solidFill>
                          <a:latin typeface="Tahoma" pitchFamily="34" charset="0"/>
                          <a:ea typeface="Tahoma" pitchFamily="34" charset="0"/>
                          <a:cs typeface="Tahoma" pitchFamily="34" charset="0"/>
                        </a:rPr>
                        <a:t>– </a:t>
                      </a:r>
                      <a:r>
                        <a:rPr lang="en-US" sz="1100" b="0" baseline="0" smtClean="0">
                          <a:solidFill>
                            <a:schemeClr val="dk1"/>
                          </a:solidFill>
                          <a:latin typeface="Tahoma" pitchFamily="34" charset="0"/>
                          <a:ea typeface="Tahoma" pitchFamily="34" charset="0"/>
                          <a:cs typeface="Tahoma" pitchFamily="34" charset="0"/>
                        </a:rPr>
                        <a:t>Đang trong quá trình điều chỉnh ngắn hạn </a:t>
                      </a:r>
                      <a:endParaRPr lang="en-US" sz="1100" dirty="0" smtClean="0">
                        <a:latin typeface="Tahoma" pitchFamily="34" charset="0"/>
                        <a:ea typeface="Tahoma" pitchFamily="34" charset="0"/>
                        <a:cs typeface="Tahoma" pitchFamily="34" charset="0"/>
                      </a:endParaRPr>
                    </a:p>
                    <a:p>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PVD</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smtClean="0">
                          <a:latin typeface="Tahoma" pitchFamily="34" charset="0"/>
                          <a:ea typeface="Tahoma" pitchFamily="34" charset="0"/>
                          <a:cs typeface="Tahoma" pitchFamily="34" charset="0"/>
                        </a:rPr>
                        <a:t>19.5</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smtClean="0">
                          <a:solidFill>
                            <a:srgbClr val="FFC000"/>
                          </a:solidFill>
                          <a:latin typeface="Tahoma" pitchFamily="34" charset="0"/>
                          <a:ea typeface="Tahoma" pitchFamily="34" charset="0"/>
                          <a:cs typeface="Tahoma" pitchFamily="34" charset="0"/>
                        </a:rPr>
                        <a:t>Nắm</a:t>
                      </a:r>
                      <a:r>
                        <a:rPr lang="en-US" sz="1100" b="1" baseline="0" smtClean="0">
                          <a:solidFill>
                            <a:srgbClr val="FFC000"/>
                          </a:solidFill>
                          <a:latin typeface="Tahoma" pitchFamily="34" charset="0"/>
                          <a:ea typeface="Tahoma" pitchFamily="34" charset="0"/>
                          <a:cs typeface="Tahoma" pitchFamily="34" charset="0"/>
                        </a:rPr>
                        <a:t> giữ </a:t>
                      </a:r>
                      <a:r>
                        <a:rPr lang="en-US" sz="1100" b="1" baseline="0" smtClean="0">
                          <a:solidFill>
                            <a:srgbClr val="00B050"/>
                          </a:solidFill>
                          <a:latin typeface="Tahoma" pitchFamily="34" charset="0"/>
                          <a:ea typeface="Tahoma" pitchFamily="34" charset="0"/>
                          <a:cs typeface="Tahoma" pitchFamily="34" charset="0"/>
                        </a:rPr>
                        <a:t> </a:t>
                      </a:r>
                      <a:r>
                        <a:rPr lang="en-US" sz="1100" b="0" baseline="0" smtClean="0">
                          <a:solidFill>
                            <a:schemeClr val="dk1"/>
                          </a:solidFill>
                          <a:latin typeface="Tahoma" pitchFamily="34" charset="0"/>
                          <a:ea typeface="Tahoma" pitchFamily="34" charset="0"/>
                          <a:cs typeface="Tahoma" pitchFamily="34" charset="0"/>
                        </a:rPr>
                        <a:t>– </a:t>
                      </a:r>
                      <a:r>
                        <a:rPr lang="en-US" sz="1100" baseline="0" smtClean="0">
                          <a:latin typeface="Tahoma" pitchFamily="34" charset="0"/>
                          <a:ea typeface="Tahoma" pitchFamily="34" charset="0"/>
                          <a:cs typeface="Tahoma" pitchFamily="34" charset="0"/>
                        </a:rPr>
                        <a:t>Đang trong quá trình hồi phục ngắn hạn</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94334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LIÊN HỆ</a:t>
            </a:r>
            <a:endParaRPr lang="en-US" sz="2000" dirty="0">
              <a:latin typeface="Tahoma" pitchFamily="34" charset="0"/>
              <a:ea typeface="Tahoma" pitchFamily="34" charset="0"/>
              <a:cs typeface="Tahoma" pitchFamily="34" charset="0"/>
            </a:endParaRPr>
          </a:p>
        </p:txBody>
      </p:sp>
      <p:sp>
        <p:nvSpPr>
          <p:cNvPr id="5" name="Rectangle 4"/>
          <p:cNvSpPr/>
          <p:nvPr/>
        </p:nvSpPr>
        <p:spPr>
          <a:xfrm>
            <a:off x="255190" y="914400"/>
            <a:ext cx="9422210" cy="7602081"/>
          </a:xfrm>
          <a:prstGeom prst="rect">
            <a:avLst/>
          </a:prstGeom>
        </p:spPr>
        <p:txBody>
          <a:bodyPr wrap="square">
            <a:spAutoFit/>
          </a:bodyPr>
          <a:lstStyle/>
          <a:p>
            <a:pPr algn="just"/>
            <a:endParaRPr lang="en-US" sz="1600" dirty="0">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smtClean="0">
              <a:solidFill>
                <a:srgbClr val="FF0000"/>
              </a:solidFill>
              <a:latin typeface="Tahoma" pitchFamily="34" charset="0"/>
              <a:ea typeface="Tahoma" pitchFamily="34" charset="0"/>
              <a:cs typeface="Tahoma" pitchFamily="34" charset="0"/>
            </a:endParaRPr>
          </a:p>
          <a:p>
            <a:pPr algn="just"/>
            <a:r>
              <a:rPr lang="vi-VN" sz="1100" b="1" dirty="0" smtClean="0">
                <a:solidFill>
                  <a:srgbClr val="FF0000"/>
                </a:solidFill>
                <a:latin typeface="Tahoma" pitchFamily="34" charset="0"/>
                <a:ea typeface="Tahoma" pitchFamily="34" charset="0"/>
                <a:cs typeface="Tahoma" pitchFamily="34" charset="0"/>
              </a:rPr>
              <a:t>Trung </a:t>
            </a:r>
            <a:r>
              <a:rPr lang="vi-VN" sz="1100" b="1" dirty="0">
                <a:solidFill>
                  <a:srgbClr val="FF0000"/>
                </a:solidFill>
                <a:latin typeface="Tahoma" pitchFamily="34" charset="0"/>
                <a:ea typeface="Tahoma" pitchFamily="34" charset="0"/>
                <a:cs typeface="Tahoma" pitchFamily="34" charset="0"/>
              </a:rPr>
              <a:t>tâm Phân tích – Công ty Cổ phần Chứng khoán Dầu khí (PSI)</a:t>
            </a:r>
            <a:endParaRPr lang="en-US" sz="1100" b="1" dirty="0">
              <a:solidFill>
                <a:srgbClr val="FF0000"/>
              </a:solidFill>
              <a:latin typeface="Tahoma" pitchFamily="34" charset="0"/>
              <a:ea typeface="Tahoma" pitchFamily="34" charset="0"/>
              <a:cs typeface="Tahoma" pitchFamily="34" charset="0"/>
            </a:endParaRPr>
          </a:p>
          <a:p>
            <a:pPr algn="just"/>
            <a:endParaRPr lang="en-US" sz="1100" dirty="0" smtClean="0">
              <a:latin typeface="Calibri" pitchFamily="34" charset="0"/>
              <a:cs typeface="Calibri" pitchFamily="34" charset="0"/>
            </a:endParaRPr>
          </a:p>
          <a:p>
            <a:pPr algn="just"/>
            <a:endParaRPr lang="en-US" sz="1100" i="1" dirty="0">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r>
              <a:rPr lang="en-US" sz="700" dirty="0" err="1" smtClean="0">
                <a:solidFill>
                  <a:schemeClr val="accent6"/>
                </a:solidFill>
                <a:latin typeface="Tahoma" pitchFamily="34" charset="0"/>
                <a:ea typeface="Tahoma" pitchFamily="34" charset="0"/>
                <a:cs typeface="Tahoma" pitchFamily="34" charset="0"/>
              </a:rPr>
              <a:t>Tuyên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bố</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miễn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trách</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nhiệm</a:t>
            </a:r>
            <a:endParaRPr lang="en-US" sz="700" dirty="0" smtClean="0">
              <a:solidFill>
                <a:schemeClr val="accent6"/>
              </a:solidFill>
              <a:latin typeface="Tahoma" pitchFamily="34" charset="0"/>
              <a:ea typeface="Tahoma" pitchFamily="34" charset="0"/>
              <a:cs typeface="Tahoma" pitchFamily="34" charset="0"/>
            </a:endParaRPr>
          </a:p>
          <a:p>
            <a:pPr algn="just"/>
            <a:r>
              <a:rPr lang="vi-VN" sz="700" i="1" dirty="0">
                <a:latin typeface="Tahoma" pitchFamily="34" charset="0"/>
                <a:ea typeface="Tahoma" pitchFamily="34" charset="0"/>
                <a:cs typeface="Tahoma" pitchFamily="34" charset="0"/>
              </a:rPr>
              <a:t>Các thông tin và nhận định trong báo cáo này được PSI đưa ra dựa trên những nguồn tin mà PSI coi là đáng tin cậy vào thời điểm công bố. Tuy nhiên, PSI không đảm bảo tính đầy đủ và chính xác tuyệt đối của các thông tin này. </a:t>
            </a:r>
          </a:p>
          <a:p>
            <a:pPr algn="just"/>
            <a:r>
              <a:rPr lang="vi-VN" sz="700" i="1" dirty="0">
                <a:latin typeface="Tahoma" pitchFamily="34" charset="0"/>
                <a:ea typeface="Tahoma" pitchFamily="34" charset="0"/>
                <a:cs typeface="Tahoma" pitchFamily="34" charset="0"/>
              </a:rPr>
              <a:t>Báo cáo được đưa ra dựa trên các quan điểm của cá nhân chuyên viên phân tích, không nhằm mục đích chào bán, lôi kéo nhà đầu tư mua bán, nắm giữ chứng khoán. Nhà đầu tư chỉ nên sử dụng báo cáo này như một nguồn tham khảo cho quyết định đầu tư của mình và PSI sẽ không chịu bất cứ trách nhiệm nào trước nhà đầu tư cũng như đối tượng được nhắc đến trong báo cáo này về những tổn thất có thể xảy ra khi đầu tư hoặc thông tin sai lệch về đối tượng được nhắc đến trong báo cáo này.</a:t>
            </a:r>
          </a:p>
          <a:p>
            <a:pPr algn="just"/>
            <a:r>
              <a:rPr lang="vi-VN" sz="700" i="1" dirty="0">
                <a:latin typeface="Tahoma" pitchFamily="34" charset="0"/>
                <a:ea typeface="Tahoma" pitchFamily="34" charset="0"/>
                <a:cs typeface="Tahoma" pitchFamily="34" charset="0"/>
              </a:rPr>
              <a:t>Bản báo cáo này là tài sản của PSI. Mọi hành vi sao chép, sửa đổi, in ấn, trích dẫn không được sự đồng ý của PSI đều là trái pháp luật. Bất kỳ nội dung nào của bản báo cáo này đều không được phép sao chép, sửa đổi, in ấn, trích dẫn nếu không được sự đồng ý của PSI. </a:t>
            </a:r>
          </a:p>
          <a:p>
            <a:pPr algn="just"/>
            <a:endParaRPr lang="en-US" sz="1100" i="1" dirty="0" smtClean="0">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23581412"/>
              </p:ext>
            </p:extLst>
          </p:nvPr>
        </p:nvGraphicFramePr>
        <p:xfrm>
          <a:off x="304800" y="946030"/>
          <a:ext cx="9067799" cy="1508760"/>
        </p:xfrm>
        <a:graphic>
          <a:graphicData uri="http://schemas.openxmlformats.org/drawingml/2006/table">
            <a:tbl>
              <a:tblPr firstRow="1" firstCol="1" bandRow="1">
                <a:tableStyleId>{5C22544A-7EE6-4342-B048-85BDC9FD1C3A}</a:tableStyleId>
              </a:tblPr>
              <a:tblGrid>
                <a:gridCol w="2213000"/>
                <a:gridCol w="228493"/>
                <a:gridCol w="2056440"/>
                <a:gridCol w="228493"/>
                <a:gridCol w="1904111"/>
                <a:gridCol w="228493"/>
                <a:gridCol w="2208769"/>
              </a:tblGrid>
              <a:tr h="533400">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Hà Nội</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1" dirty="0">
                          <a:solidFill>
                            <a:schemeClr val="tx1"/>
                          </a:solidFill>
                          <a:effectLst/>
                          <a:latin typeface="Tahoma" pitchFamily="34" charset="0"/>
                          <a:ea typeface="Tahoma" pitchFamily="34" charset="0"/>
                          <a:cs typeface="Tahoma" pitchFamily="34" charset="0"/>
                        </a:rPr>
                        <a:t>Hội sở: Tầng 2 tòa nhà Hanoitourist, số 18 Lý Thường Kiệt, Quận Hoàn Kiếm, Tp. Hà Nội.</a:t>
                      </a:r>
                      <a:endParaRPr lang="en-US" sz="1100" b="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(84-4) 3934 3888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(84-4) 3934 3999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TP. Hồ Chí Minh</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Lầu 1, tòa nhà PVFCCo, số 43 Mạc Đĩnh Chi, Phường Đa Kao, Quận 1,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Tp. Hồ Chí Minh</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(84-8) 3914 6789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(84-8) 3914 6969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Vũng Tàu</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Tầng 5, tòa nhà Silver Sea, số 47 Ba Cu, Tp. Vũng Tàu</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(84-64)  254520/22/23/24/26</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(84-64) 625 4521</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Đà Nẵng</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Tầng 3, </a:t>
                      </a:r>
                      <a:r>
                        <a:rPr lang="en-US" sz="1100" dirty="0" smtClean="0">
                          <a:solidFill>
                            <a:schemeClr val="tx1"/>
                          </a:solidFill>
                          <a:effectLst/>
                          <a:latin typeface="Tahoma" pitchFamily="34" charset="0"/>
                          <a:ea typeface="Tahoma" pitchFamily="34" charset="0"/>
                          <a:cs typeface="Tahoma" pitchFamily="34" charset="0"/>
                        </a:rPr>
                        <a:t>19 – 21 </a:t>
                      </a:r>
                      <a:r>
                        <a:rPr lang="en-US" sz="1100" dirty="0" err="1" smtClean="0">
                          <a:solidFill>
                            <a:schemeClr val="tx1"/>
                          </a:solidFill>
                          <a:effectLst/>
                          <a:latin typeface="Tahoma" pitchFamily="34" charset="0"/>
                          <a:ea typeface="Tahoma" pitchFamily="34" charset="0"/>
                          <a:cs typeface="Tahoma" pitchFamily="34" charset="0"/>
                        </a:rPr>
                        <a:t>Nguyễn</a:t>
                      </a:r>
                      <a:r>
                        <a:rPr lang="en-US" sz="1100" baseline="0" dirty="0" smtClean="0">
                          <a:solidFill>
                            <a:schemeClr val="tx1"/>
                          </a:solidFill>
                          <a:effectLst/>
                          <a:latin typeface="Tahoma" pitchFamily="34" charset="0"/>
                          <a:ea typeface="Tahoma" pitchFamily="34" charset="0"/>
                          <a:cs typeface="Tahoma" pitchFamily="34" charset="0"/>
                        </a:rPr>
                        <a:t> </a:t>
                      </a:r>
                      <a:r>
                        <a:rPr lang="en-US" sz="1100" baseline="0" dirty="0" err="1" smtClean="0">
                          <a:solidFill>
                            <a:schemeClr val="tx1"/>
                          </a:solidFill>
                          <a:effectLst/>
                          <a:latin typeface="Tahoma" pitchFamily="34" charset="0"/>
                          <a:ea typeface="Tahoma" pitchFamily="34" charset="0"/>
                          <a:cs typeface="Tahoma" pitchFamily="34" charset="0"/>
                        </a:rPr>
                        <a:t>Văn</a:t>
                      </a:r>
                      <a:r>
                        <a:rPr lang="en-US" sz="1100" baseline="0" dirty="0" smtClean="0">
                          <a:solidFill>
                            <a:schemeClr val="tx1"/>
                          </a:solidFill>
                          <a:effectLst/>
                          <a:latin typeface="Tahoma" pitchFamily="34" charset="0"/>
                          <a:ea typeface="Tahoma" pitchFamily="34" charset="0"/>
                          <a:cs typeface="Tahoma" pitchFamily="34" charset="0"/>
                        </a:rPr>
                        <a:t> </a:t>
                      </a:r>
                      <a:r>
                        <a:rPr lang="en-US" sz="1100" baseline="0" dirty="0" err="1" smtClean="0">
                          <a:solidFill>
                            <a:schemeClr val="tx1"/>
                          </a:solidFill>
                          <a:effectLst/>
                          <a:latin typeface="Tahoma" pitchFamily="34" charset="0"/>
                          <a:ea typeface="Tahoma" pitchFamily="34" charset="0"/>
                          <a:cs typeface="Tahoma" pitchFamily="34" charset="0"/>
                        </a:rPr>
                        <a:t>Linh</a:t>
                      </a:r>
                      <a:r>
                        <a:rPr lang="en-US" sz="1100" baseline="0" dirty="0" smtClean="0">
                          <a:solidFill>
                            <a:schemeClr val="tx1"/>
                          </a:solidFill>
                          <a:effectLst/>
                          <a:latin typeface="Tahoma" pitchFamily="34" charset="0"/>
                          <a:ea typeface="Tahoma" pitchFamily="34" charset="0"/>
                          <a:cs typeface="Tahoma" pitchFamily="34" charset="0"/>
                        </a:rPr>
                        <a:t>,</a:t>
                      </a:r>
                      <a:r>
                        <a:rPr lang="vi-VN" sz="1100" dirty="0" smtClean="0">
                          <a:solidFill>
                            <a:schemeClr val="tx1"/>
                          </a:solidFill>
                          <a:effectLst/>
                          <a:latin typeface="Tahoma" pitchFamily="34" charset="0"/>
                          <a:ea typeface="Tahoma" pitchFamily="34" charset="0"/>
                          <a:cs typeface="Tahoma" pitchFamily="34" charset="0"/>
                        </a:rPr>
                        <a:t> </a:t>
                      </a:r>
                      <a:r>
                        <a:rPr lang="vi-VN" sz="1100" dirty="0">
                          <a:solidFill>
                            <a:schemeClr val="tx1"/>
                          </a:solidFill>
                          <a:effectLst/>
                          <a:latin typeface="Tahoma" pitchFamily="34" charset="0"/>
                          <a:ea typeface="Tahoma" pitchFamily="34" charset="0"/>
                          <a:cs typeface="Tahoma" pitchFamily="34" charset="0"/>
                        </a:rPr>
                        <a:t>Quận Hải Châu, Tp. Đà Nẵng</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(84-511) 389 9338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(84-511) 389 9339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892998985"/>
              </p:ext>
            </p:extLst>
          </p:nvPr>
        </p:nvGraphicFramePr>
        <p:xfrm>
          <a:off x="255190" y="2895600"/>
          <a:ext cx="8839200" cy="2026920"/>
        </p:xfrm>
        <a:graphic>
          <a:graphicData uri="http://schemas.openxmlformats.org/drawingml/2006/table">
            <a:tbl>
              <a:tblPr firstRow="1" bandRow="1">
                <a:tableStyleId>{5C22544A-7EE6-4342-B048-85BDC9FD1C3A}</a:tableStyleId>
              </a:tblPr>
              <a:tblGrid>
                <a:gridCol w="2382741"/>
                <a:gridCol w="2305878"/>
                <a:gridCol w="2152153"/>
                <a:gridCol w="1998428"/>
              </a:tblGrid>
              <a:tr h="838200">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Đào</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Hồng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Dương</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p>
                    <a:p>
                      <a:r>
                        <a:rPr lang="en-US" sz="1100" b="0" i="1" dirty="0" smtClean="0">
                          <a:solidFill>
                            <a:schemeClr val="tx1"/>
                          </a:solidFill>
                          <a:latin typeface="Tahoma" pitchFamily="34" charset="0"/>
                          <a:ea typeface="Tahoma" pitchFamily="34" charset="0"/>
                          <a:cs typeface="Tahoma" pitchFamily="34" charset="0"/>
                        </a:rPr>
                        <a:t>Email</a:t>
                      </a:r>
                      <a:r>
                        <a:rPr lang="en-US" sz="1100" b="1"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2"/>
                        </a:rPr>
                        <a:t>duongdh@psi.vn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Đức</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Khánh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endParaRPr lang="en-US" sz="1100" b="0" i="0" dirty="0" smtClean="0">
                        <a:solidFill>
                          <a:schemeClr val="tx1"/>
                        </a:solidFill>
                        <a:latin typeface="Tahoma" pitchFamily="34" charset="0"/>
                        <a:ea typeface="Tahoma" pitchFamily="34" charset="0"/>
                        <a:cs typeface="Tahoma" pitchFamily="34" charset="0"/>
                      </a:endParaRPr>
                    </a:p>
                    <a:p>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3"/>
                        </a:rPr>
                        <a:t>khanhld@psi.vn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smtClean="0">
                          <a:solidFill>
                            <a:schemeClr val="tx1"/>
                          </a:solidFill>
                          <a:latin typeface="Tahoma" pitchFamily="34" charset="0"/>
                          <a:ea typeface="Tahoma" pitchFamily="34" charset="0"/>
                          <a:cs typeface="Tahoma" pitchFamily="34" charset="0"/>
                        </a:rPr>
                        <a:t>Chu </a:t>
                      </a:r>
                      <a:r>
                        <a:rPr lang="en-US" sz="1100" b="1" dirty="0" err="1" smtClean="0">
                          <a:solidFill>
                            <a:schemeClr val="tx1"/>
                          </a:solidFill>
                          <a:latin typeface="Tahoma" pitchFamily="34" charset="0"/>
                          <a:ea typeface="Tahoma" pitchFamily="34" charset="0"/>
                          <a:cs typeface="Tahoma" pitchFamily="34" charset="0"/>
                        </a:rPr>
                        <a:t>Thế</a:t>
                      </a:r>
                      <a:r>
                        <a:rPr lang="en-US" sz="1100" b="1" dirty="0" smtClean="0">
                          <a:solidFill>
                            <a:schemeClr val="tx1"/>
                          </a:solidFill>
                          <a:latin typeface="Tahoma" pitchFamily="34" charset="0"/>
                          <a:ea typeface="Tahoma" pitchFamily="34" charset="0"/>
                          <a:cs typeface="Tahoma" pitchFamily="34" charset="0"/>
                        </a:rPr>
                        <a:t> Huynh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Trưởng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doanh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nghiệp</a:t>
                      </a:r>
                      <a:endParaRPr lang="en-US" sz="1100" b="0" i="0"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4"/>
                        </a:rPr>
                        <a:t>huynhct@psi.vn</a:t>
                      </a:r>
                      <a:r>
                        <a:rPr lang="en-US" sz="1100" b="0" i="1"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Nguyễn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Văn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Chính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phụ</a:t>
                      </a:r>
                      <a:r>
                        <a:rPr lang="en-US" sz="1100" b="0" i="0" baseline="0" dirty="0" smtClean="0">
                          <a:solidFill>
                            <a:schemeClr val="tx1"/>
                          </a:solidFill>
                          <a:latin typeface="Tahoma" pitchFamily="34" charset="0"/>
                          <a:ea typeface="Tahoma" pitchFamily="34" charset="0"/>
                          <a:cs typeface="Tahoma" pitchFamily="34" charset="0"/>
                        </a:rPr>
                        <a:t> </a:t>
                      </a:r>
                      <a:r>
                        <a:rPr lang="en-US" sz="1100" b="0" i="0" baseline="0" dirty="0" err="1" smtClean="0">
                          <a:solidFill>
                            <a:schemeClr val="tx1"/>
                          </a:solidFill>
                          <a:latin typeface="Tahoma" pitchFamily="34" charset="0"/>
                          <a:ea typeface="Tahoma" pitchFamily="34" charset="0"/>
                          <a:cs typeface="Tahoma" pitchFamily="34" charset="0"/>
                        </a:rPr>
                        <a:t>trách</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Chỉ</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số</a:t>
                      </a:r>
                      <a:r>
                        <a:rPr lang="en-US" sz="1100" b="0" i="0" dirty="0" smtClean="0">
                          <a:solidFill>
                            <a:schemeClr val="tx1"/>
                          </a:solidFill>
                          <a:latin typeface="Tahoma" pitchFamily="34" charset="0"/>
                          <a:ea typeface="Tahoma" pitchFamily="34" charset="0"/>
                          <a:cs typeface="Tahoma" pitchFamily="34" charset="0"/>
                        </a:rPr>
                        <a:t> PVN – Index</a:t>
                      </a:r>
                    </a:p>
                    <a:p>
                      <a:r>
                        <a:rPr lang="en-US" sz="1100" b="0" i="1" dirty="0" smtClean="0">
                          <a:solidFill>
                            <a:schemeClr val="tx1"/>
                          </a:solidFill>
                          <a:latin typeface="Tahoma" pitchFamily="34" charset="0"/>
                          <a:ea typeface="Tahoma" pitchFamily="34" charset="0"/>
                          <a:cs typeface="Tahoma" pitchFamily="34" charset="0"/>
                        </a:rPr>
                        <a:t>Email:</a:t>
                      </a:r>
                      <a:r>
                        <a:rPr lang="en-US" sz="1100"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5"/>
                        </a:rPr>
                        <a:t>chinhnv@psi.vn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r>
              <a:tr h="838200">
                <a:tc>
                  <a:txBody>
                    <a:bodyPr/>
                    <a:lstStyle/>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Thị</a:t>
                      </a:r>
                      <a:r>
                        <a:rPr lang="en-US" sz="1100" b="1" dirty="0" smtClean="0">
                          <a:solidFill>
                            <a:schemeClr val="tx1"/>
                          </a:solidFill>
                          <a:latin typeface="Tahoma" pitchFamily="34" charset="0"/>
                          <a:ea typeface="Tahoma" pitchFamily="34" charset="0"/>
                          <a:cs typeface="Tahoma" pitchFamily="34" charset="0"/>
                        </a:rPr>
                        <a:t> Kim </a:t>
                      </a:r>
                      <a:r>
                        <a:rPr lang="en-US" sz="1100" b="1" dirty="0" err="1" smtClean="0">
                          <a:solidFill>
                            <a:schemeClr val="tx1"/>
                          </a:solidFill>
                          <a:latin typeface="Tahoma" pitchFamily="34" charset="0"/>
                          <a:ea typeface="Tahoma" pitchFamily="34" charset="0"/>
                          <a:cs typeface="Tahoma" pitchFamily="34" charset="0"/>
                        </a:rPr>
                        <a:t>Huê</a:t>
                      </a:r>
                      <a:r>
                        <a:rPr lang="en-US" sz="1100" i="1" dirty="0" smtClean="0">
                          <a:solidFill>
                            <a:schemeClr val="tx1"/>
                          </a:solidFill>
                          <a:latin typeface="Tahoma" pitchFamily="34" charset="0"/>
                          <a:ea typeface="Tahoma" pitchFamily="34" charset="0"/>
                          <a:cs typeface="Tahoma" pitchFamily="34" charset="0"/>
                        </a:rPr>
                        <a:t>	</a:t>
                      </a:r>
                    </a:p>
                    <a:p>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endParaRPr lang="en-US" sz="1100" i="0" dirty="0" smtClean="0">
                        <a:solidFill>
                          <a:schemeClr val="tx1"/>
                        </a:solidFill>
                        <a:latin typeface="Tahoma" pitchFamily="34" charset="0"/>
                        <a:ea typeface="Tahoma" pitchFamily="34" charset="0"/>
                        <a:cs typeface="Tahoma" pitchFamily="34" charset="0"/>
                      </a:endParaRPr>
                    </a:p>
                    <a:p>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6"/>
                        </a:rPr>
                        <a:t>hueltk@psi.vn</a:t>
                      </a:r>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r>
                        <a:rPr lang="en-US" sz="1100" b="1" dirty="0" err="1" smtClean="0">
                          <a:solidFill>
                            <a:schemeClr val="tx1"/>
                          </a:solidFill>
                          <a:latin typeface="Tahoma" pitchFamily="34" charset="0"/>
                          <a:ea typeface="Tahoma" pitchFamily="34" charset="0"/>
                          <a:cs typeface="Tahoma" pitchFamily="34" charset="0"/>
                        </a:rPr>
                        <a:t>Đỗ</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Trung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Thành</a:t>
                      </a:r>
                      <a:endParaRPr lang="en-US" sz="1100" b="1" dirty="0" smtClean="0">
                        <a:solidFill>
                          <a:schemeClr val="tx1"/>
                        </a:solidFill>
                        <a:latin typeface="Tahoma" pitchFamily="34" charset="0"/>
                        <a:ea typeface="Tahoma" pitchFamily="34" charset="0"/>
                        <a:cs typeface="Tahoma" pitchFamily="34" charset="0"/>
                      </a:endParaRPr>
                    </a:p>
                    <a:p>
                      <a:r>
                        <a:rPr lang="en-US" sz="1100" i="1" dirty="0" err="1" smtClean="0">
                          <a:solidFill>
                            <a:schemeClr val="tx1"/>
                          </a:solidFill>
                          <a:latin typeface="Tahoma" pitchFamily="34" charset="0"/>
                          <a:ea typeface="Tahoma" pitchFamily="34" charset="0"/>
                          <a:cs typeface="Tahoma" pitchFamily="34" charset="0"/>
                        </a:rPr>
                        <a:t>Chuyên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viên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phân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tích</a:t>
                      </a:r>
                      <a:endParaRPr lang="en-US" sz="1100" i="1"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7"/>
                        </a:rPr>
                        <a:t>thanhdt@psi.vn</a:t>
                      </a:r>
                      <a:r>
                        <a:rPr lang="en-US" sz="1100" i="1" dirty="0" smtClean="0">
                          <a:solidFill>
                            <a:schemeClr val="tx1"/>
                          </a:solidFill>
                          <a:latin typeface="Tahoma" pitchFamily="34" charset="0"/>
                          <a:ea typeface="Tahoma" pitchFamily="34" charset="0"/>
                          <a:cs typeface="Tahoma" pitchFamily="34" charset="0"/>
                        </a:rPr>
                        <a:t> </a:t>
                      </a: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smtClean="0">
                          <a:solidFill>
                            <a:schemeClr val="tx1"/>
                          </a:solidFill>
                          <a:latin typeface="Tahoma" pitchFamily="34" charset="0"/>
                          <a:ea typeface="Tahoma" pitchFamily="34" charset="0"/>
                          <a:cs typeface="Tahoma" pitchFamily="34" charset="0"/>
                        </a:rPr>
                        <a:t>Chu Hà Thanh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i="0" smtClean="0">
                          <a:solidFill>
                            <a:schemeClr val="tx1"/>
                          </a:solidFill>
                          <a:latin typeface="Tahoma" pitchFamily="34" charset="0"/>
                          <a:ea typeface="Tahoma" pitchFamily="34" charset="0"/>
                          <a:cs typeface="Tahoma" pitchFamily="34" charset="0"/>
                        </a:rPr>
                        <a:t>Chuyên viên phân tích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smtClean="0">
                          <a:solidFill>
                            <a:schemeClr val="tx1"/>
                          </a:solidFill>
                          <a:latin typeface="Tahoma" pitchFamily="34" charset="0"/>
                          <a:ea typeface="Tahoma" pitchFamily="34" charset="0"/>
                          <a:cs typeface="Tahoma" pitchFamily="34" charset="0"/>
                        </a:rPr>
                        <a:t>Email: </a:t>
                      </a:r>
                      <a:r>
                        <a:rPr lang="en-US" sz="1100" i="1" smtClean="0">
                          <a:solidFill>
                            <a:schemeClr val="tx1"/>
                          </a:solidFill>
                          <a:latin typeface="Tahoma" pitchFamily="34" charset="0"/>
                          <a:ea typeface="Tahoma" pitchFamily="34" charset="0"/>
                          <a:cs typeface="Tahoma" pitchFamily="34" charset="0"/>
                          <a:hlinkClick r:id="rId8"/>
                        </a:rPr>
                        <a:t>thanhch@psi.vn</a:t>
                      </a:r>
                      <a:r>
                        <a:rPr lang="en-US" sz="1100" i="1" smtClean="0">
                          <a:solidFill>
                            <a:schemeClr val="tx1"/>
                          </a:solidFill>
                          <a:latin typeface="Tahoma" pitchFamily="34" charset="0"/>
                          <a:ea typeface="Tahoma" pitchFamily="34" charset="0"/>
                          <a:cs typeface="Tahoma" pitchFamily="34" charset="0"/>
                        </a:rPr>
                        <a:t> </a:t>
                      </a: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smtClean="0">
                          <a:solidFill>
                            <a:schemeClr val="tx1"/>
                          </a:solidFill>
                          <a:latin typeface="Tahoma" pitchFamily="34" charset="0"/>
                          <a:ea typeface="Tahoma" pitchFamily="34" charset="0"/>
                          <a:cs typeface="Tahoma" pitchFamily="34" charset="0"/>
                        </a:rPr>
                        <a:t>Phan</a:t>
                      </a:r>
                      <a:r>
                        <a:rPr lang="en-US" sz="1100" b="1" baseline="0" smtClean="0">
                          <a:solidFill>
                            <a:schemeClr val="tx1"/>
                          </a:solidFill>
                          <a:latin typeface="Tahoma" pitchFamily="34" charset="0"/>
                          <a:ea typeface="Tahoma" pitchFamily="34" charset="0"/>
                          <a:cs typeface="Tahoma" pitchFamily="34" charset="0"/>
                        </a:rPr>
                        <a:t> Bích Ngọc</a:t>
                      </a:r>
                      <a:endParaRPr lang="en-US" sz="1100" b="1"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0" smtClean="0">
                          <a:solidFill>
                            <a:schemeClr val="tx1"/>
                          </a:solidFill>
                          <a:latin typeface="Tahoma" pitchFamily="34" charset="0"/>
                          <a:ea typeface="Tahoma" pitchFamily="34" charset="0"/>
                          <a:cs typeface="Tahoma" pitchFamily="34" charset="0"/>
                        </a:rPr>
                        <a:t>Chuyên viên phân tích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smtClean="0">
                          <a:solidFill>
                            <a:schemeClr val="tx1"/>
                          </a:solidFill>
                          <a:latin typeface="Tahoma" pitchFamily="34" charset="0"/>
                          <a:ea typeface="Tahoma" pitchFamily="34" charset="0"/>
                          <a:cs typeface="Tahoma" pitchFamily="34" charset="0"/>
                        </a:rPr>
                        <a:t>Email: </a:t>
                      </a:r>
                      <a:r>
                        <a:rPr lang="en-US" sz="1100" i="1" smtClean="0">
                          <a:solidFill>
                            <a:schemeClr val="tx1"/>
                          </a:solidFill>
                          <a:latin typeface="Tahoma" pitchFamily="34" charset="0"/>
                          <a:ea typeface="Tahoma" pitchFamily="34" charset="0"/>
                          <a:cs typeface="Tahoma" pitchFamily="34" charset="0"/>
                          <a:hlinkClick r:id="rId9"/>
                        </a:rPr>
                        <a:t>ngocpb@psi.vn</a:t>
                      </a:r>
                      <a:endParaRPr lang="en-US" sz="1100" i="1"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r>
            </a:tbl>
          </a:graphicData>
        </a:graphic>
      </p:graphicFrame>
    </p:spTree>
    <p:extLst>
      <p:ext uri="{BB962C8B-B14F-4D97-AF65-F5344CB8AC3E}">
        <p14:creationId xmlns:p14="http://schemas.microsoft.com/office/powerpoint/2010/main" val="96074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corp">
  <a:themeElements>
    <a:clrScheme name="Custom 1">
      <a:dk1>
        <a:srgbClr val="000000"/>
      </a:dk1>
      <a:lt1>
        <a:sysClr val="window" lastClr="FFFFFF"/>
      </a:lt1>
      <a:dk2>
        <a:srgbClr val="073E87"/>
      </a:dk2>
      <a:lt2>
        <a:srgbClr val="F2F2F2"/>
      </a:lt2>
      <a:accent1>
        <a:srgbClr val="002060"/>
      </a:accent1>
      <a:accent2>
        <a:srgbClr val="A5A5A5"/>
      </a:accent2>
      <a:accent3>
        <a:srgbClr val="F6927E"/>
      </a:accent3>
      <a:accent4>
        <a:srgbClr val="A48CFA"/>
      </a:accent4>
      <a:accent5>
        <a:srgbClr val="5AFBF7"/>
      </a:accent5>
      <a:accent6>
        <a:srgbClr val="0682FF"/>
      </a:accent6>
      <a:hlink>
        <a:srgbClr val="0080FF"/>
      </a:hlink>
      <a:folHlink>
        <a:srgbClr val="5EAEFF"/>
      </a:folHlink>
    </a:clrScheme>
    <a:fontScheme name="Modèle par défaut">
      <a:majorFont>
        <a:latin typeface="Arial"/>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par défaut 13">
        <a:dk1>
          <a:srgbClr val="6E6E6E"/>
        </a:dk1>
        <a:lt1>
          <a:srgbClr val="FFFFFF"/>
        </a:lt1>
        <a:dk2>
          <a:srgbClr val="000000"/>
        </a:dk2>
        <a:lt2>
          <a:srgbClr val="808080"/>
        </a:lt2>
        <a:accent1>
          <a:srgbClr val="BBE0E3"/>
        </a:accent1>
        <a:accent2>
          <a:srgbClr val="333399"/>
        </a:accent2>
        <a:accent3>
          <a:srgbClr val="FFFFFF"/>
        </a:accent3>
        <a:accent4>
          <a:srgbClr val="5D5D5D"/>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4">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5">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C7D41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powerpoint_corp</Template>
  <TotalTime>64014</TotalTime>
  <Words>1524</Words>
  <Application>Microsoft Office PowerPoint</Application>
  <PresentationFormat>A4 Paper (210x297 mm)</PresentationFormat>
  <Paragraphs>300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powerpoint_corp</vt:lpstr>
      <vt:lpstr>PowerPoint Presentation</vt:lpstr>
      <vt:lpstr>TỔNG QUAN CHỈ SỐ THỊ TRƯỜNG</vt:lpstr>
      <vt:lpstr>DIỄN BIẾN GIAO DỊCH TTCK VIỆT NAM</vt:lpstr>
      <vt:lpstr>TỔNG QUAN THỊ TRƯỜNG THẾ GIỚI</vt:lpstr>
      <vt:lpstr>TỔNG QUAN THỊ TRƯỜNG THẾ GIỚI</vt:lpstr>
      <vt:lpstr>KHUYẾN CÁO CẤU TRÚC DANH MỤC</vt:lpstr>
      <vt:lpstr>KHUYẾN CÁO CẤU TRÚC DANH MỤC</vt:lpstr>
      <vt:lpstr>LIÊN HỆ</vt:lpstr>
    </vt:vector>
  </TitlesOfParts>
  <Company>CA-CIB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 Anh Mai</dc:creator>
  <cp:lastModifiedBy>Phan Ha Chi</cp:lastModifiedBy>
  <cp:revision>3587</cp:revision>
  <dcterms:created xsi:type="dcterms:W3CDTF">2010-01-19T16:29:10Z</dcterms:created>
  <dcterms:modified xsi:type="dcterms:W3CDTF">2018-04-16T09:41:28Z</dcterms:modified>
</cp:coreProperties>
</file>