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ppt/theme/themeOverride2.xml" ContentType="application/vnd.openxmlformats-officedocument.themeOverride+xml"/>
  <Override PartName="/ppt/charts/chart6.xml" ContentType="application/vnd.openxmlformats-officedocument.drawingml.chart+xml"/>
  <Override PartName="/ppt/theme/themeOverride3.xml" ContentType="application/vnd.openxmlformats-officedocument.themeOverride+xml"/>
  <Override PartName="/ppt/charts/chart7.xml" ContentType="application/vnd.openxmlformats-officedocument.drawingml.chart+xml"/>
  <Override PartName="/ppt/theme/themeOverride4.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2">
  <p:sldMasterIdLst>
    <p:sldMasterId id="2147483648" r:id="rId1"/>
  </p:sldMasterIdLst>
  <p:notesMasterIdLst>
    <p:notesMasterId r:id="rId10"/>
  </p:notesMasterIdLst>
  <p:handoutMasterIdLst>
    <p:handoutMasterId r:id="rId11"/>
  </p:handoutMasterIdLst>
  <p:sldIdLst>
    <p:sldId id="690" r:id="rId2"/>
    <p:sldId id="736" r:id="rId3"/>
    <p:sldId id="739" r:id="rId4"/>
    <p:sldId id="740" r:id="rId5"/>
    <p:sldId id="746" r:id="rId6"/>
    <p:sldId id="741" r:id="rId7"/>
    <p:sldId id="742" r:id="rId8"/>
    <p:sldId id="744" r:id="rId9"/>
  </p:sldIdLst>
  <p:sldSz cx="9906000" cy="6858000" type="A4"/>
  <p:notesSz cx="7315200" cy="9601200"/>
  <p:defaultTextStyle>
    <a:defPPr>
      <a:defRPr lang="fr-FR"/>
    </a:defPPr>
    <a:lvl1pPr algn="ctr"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 xmlns:p15="http://schemas.microsoft.com/office/powerpoint/2012/main">
        <p15:guide id="1" orient="horz" pos="482">
          <p15:clr>
            <a:srgbClr val="A4A3A4"/>
          </p15:clr>
        </p15:guide>
        <p15:guide id="2" pos="172">
          <p15:clr>
            <a:srgbClr val="A4A3A4"/>
          </p15:clr>
        </p15:guide>
        <p15:guide id="3" pos="6068">
          <p15:clr>
            <a:srgbClr val="A4A3A4"/>
          </p15:clr>
        </p15:guide>
        <p15:guide id="4" pos="5842">
          <p15:clr>
            <a:srgbClr val="A4A3A4"/>
          </p15:clr>
        </p15:guide>
        <p15:guide id="5" pos="3211">
          <p15:clr>
            <a:srgbClr val="A4A3A4"/>
          </p15:clr>
        </p15:guide>
        <p15:guide id="6" pos="2802">
          <p15:clr>
            <a:srgbClr val="A4A3A4"/>
          </p15:clr>
        </p15:guide>
        <p15:guide id="7" pos="1442">
          <p15:clr>
            <a:srgbClr val="A4A3A4"/>
          </p15:clr>
        </p15:guide>
        <p15:guide id="8" orient="horz" pos="2544">
          <p15:clr>
            <a:srgbClr val="A4A3A4"/>
          </p15:clr>
        </p15:guide>
        <p15:guide id="9" pos="192">
          <p15:clr>
            <a:srgbClr val="A4A3A4"/>
          </p15:clr>
        </p15:guide>
        <p15:guide id="10" pos="816">
          <p15:clr>
            <a:srgbClr val="A4A3A4"/>
          </p15:clr>
        </p15:guide>
        <p15:guide id="11" pos="5856">
          <p15:clr>
            <a:srgbClr val="A4A3A4"/>
          </p15:clr>
        </p15:guide>
        <p15:guide id="12" pos="3216">
          <p15:clr>
            <a:srgbClr val="A4A3A4"/>
          </p15:clr>
        </p15:guide>
        <p15:guide id="13" pos="2784">
          <p15:clr>
            <a:srgbClr val="A4A3A4"/>
          </p15:clr>
        </p15:guide>
        <p15:guide id="14" orient="horz" pos="480">
          <p15:clr>
            <a:srgbClr val="A4A3A4"/>
          </p15:clr>
        </p15:guide>
        <p15:guide id="15" pos="6048">
          <p15:clr>
            <a:srgbClr val="A4A3A4"/>
          </p15:clr>
        </p15:guide>
      </p15:sldGuideLst>
    </p:ext>
    <p:ext uri="{2D200454-40CA-4A62-9FC3-DE9A4176ACB9}">
      <p15:notesGuideLst xmlns=""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A"/>
    <a:srgbClr val="E4EBF4"/>
    <a:srgbClr val="B8CCE4"/>
    <a:srgbClr val="D8E3F0"/>
    <a:srgbClr val="FFFEFB"/>
    <a:srgbClr val="FFF9E7"/>
    <a:srgbClr val="DDE5FF"/>
    <a:srgbClr val="B8E0D0"/>
    <a:srgbClr val="FFFFFF"/>
    <a:srgbClr val="7A32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579" autoAdjust="0"/>
    <p:restoredTop sz="97924" autoAdjust="0"/>
  </p:normalViewPr>
  <p:slideViewPr>
    <p:cSldViewPr showGuides="1">
      <p:cViewPr>
        <p:scale>
          <a:sx n="70" d="100"/>
          <a:sy n="70" d="100"/>
        </p:scale>
        <p:origin x="-1710" y="-198"/>
      </p:cViewPr>
      <p:guideLst>
        <p:guide orient="horz" pos="482"/>
        <p:guide orient="horz" pos="2544"/>
        <p:guide orient="horz" pos="480"/>
        <p:guide pos="172"/>
        <p:guide pos="6068"/>
        <p:guide pos="5842"/>
        <p:guide pos="3211"/>
        <p:guide pos="2802"/>
        <p:guide pos="1442"/>
        <p:guide pos="192"/>
        <p:guide pos="816"/>
        <p:guide pos="5856"/>
        <p:guide pos="3216"/>
        <p:guide pos="2784"/>
        <p:guide pos="60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3" d="100"/>
          <a:sy n="53" d="100"/>
        </p:scale>
        <p:origin x="-279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29.1.201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29.1.2018.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29.1.2018.xlsx" TargetMode="Externa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8.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21.1.2018.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PSI\Desktop\Thanh%20Cao%20Files\C&#417;%20s&#7903;%20d&#7919;%20li&#7879;u%20b&#7843;n%20tin%20ng&#224;y%2024.1.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'Diễn biến chỉ số'!$C$3</c:f>
              <c:strCache>
                <c:ptCount val="1"/>
                <c:pt idx="0">
                  <c:v>Khối lượng (tr.đvị - trái)</c:v>
                </c:pt>
              </c:strCache>
            </c:strRef>
          </c:tx>
          <c:spPr>
            <a:solidFill>
              <a:srgbClr val="FF0000"/>
            </a:solidFill>
            <a:ln>
              <a:noFill/>
            </a:ln>
            <a:effectLst/>
          </c:spPr>
          <c:invertIfNegative val="0"/>
          <c:cat>
            <c:numRef>
              <c:f>'Diễn biến chỉ số'!$A$4:$A$33</c:f>
              <c:numCache>
                <c:formatCode>d\-mmm</c:formatCode>
                <c:ptCount val="30"/>
                <c:pt idx="0">
                  <c:v>43081</c:v>
                </c:pt>
                <c:pt idx="1">
                  <c:v>43082</c:v>
                </c:pt>
                <c:pt idx="2">
                  <c:v>43083</c:v>
                </c:pt>
                <c:pt idx="3">
                  <c:v>43084</c:v>
                </c:pt>
                <c:pt idx="4">
                  <c:v>43087</c:v>
                </c:pt>
                <c:pt idx="5">
                  <c:v>43088</c:v>
                </c:pt>
                <c:pt idx="6">
                  <c:v>43089</c:v>
                </c:pt>
                <c:pt idx="7">
                  <c:v>43090</c:v>
                </c:pt>
                <c:pt idx="8">
                  <c:v>43091</c:v>
                </c:pt>
                <c:pt idx="9">
                  <c:v>43094</c:v>
                </c:pt>
                <c:pt idx="10">
                  <c:v>43096</c:v>
                </c:pt>
                <c:pt idx="11">
                  <c:v>43097</c:v>
                </c:pt>
                <c:pt idx="12">
                  <c:v>43098</c:v>
                </c:pt>
                <c:pt idx="13">
                  <c:v>43102</c:v>
                </c:pt>
                <c:pt idx="14">
                  <c:v>43103</c:v>
                </c:pt>
                <c:pt idx="15">
                  <c:v>43104</c:v>
                </c:pt>
                <c:pt idx="16">
                  <c:v>43105</c:v>
                </c:pt>
                <c:pt idx="17">
                  <c:v>43108</c:v>
                </c:pt>
                <c:pt idx="18">
                  <c:v>43109</c:v>
                </c:pt>
                <c:pt idx="19">
                  <c:v>43110</c:v>
                </c:pt>
                <c:pt idx="20">
                  <c:v>43111</c:v>
                </c:pt>
                <c:pt idx="21">
                  <c:v>43112</c:v>
                </c:pt>
                <c:pt idx="22">
                  <c:v>43115</c:v>
                </c:pt>
                <c:pt idx="23">
                  <c:v>43116</c:v>
                </c:pt>
                <c:pt idx="24">
                  <c:v>43117</c:v>
                </c:pt>
                <c:pt idx="25">
                  <c:v>43118</c:v>
                </c:pt>
                <c:pt idx="26">
                  <c:v>43119</c:v>
                </c:pt>
                <c:pt idx="27">
                  <c:v>43122</c:v>
                </c:pt>
                <c:pt idx="28">
                  <c:v>43125</c:v>
                </c:pt>
                <c:pt idx="29">
                  <c:v>43126</c:v>
                </c:pt>
              </c:numCache>
            </c:numRef>
          </c:cat>
          <c:val>
            <c:numRef>
              <c:f>'Diễn biến chỉ số'!$C$4:$C$33</c:f>
              <c:numCache>
                <c:formatCode>#,##0</c:formatCode>
                <c:ptCount val="30"/>
                <c:pt idx="0">
                  <c:v>225</c:v>
                </c:pt>
                <c:pt idx="1">
                  <c:v>127</c:v>
                </c:pt>
                <c:pt idx="2">
                  <c:v>154</c:v>
                </c:pt>
                <c:pt idx="3">
                  <c:v>230</c:v>
                </c:pt>
                <c:pt idx="4">
                  <c:v>226</c:v>
                </c:pt>
                <c:pt idx="5">
                  <c:v>207</c:v>
                </c:pt>
                <c:pt idx="6">
                  <c:v>174</c:v>
                </c:pt>
                <c:pt idx="7">
                  <c:v>147</c:v>
                </c:pt>
                <c:pt idx="8">
                  <c:v>146</c:v>
                </c:pt>
                <c:pt idx="9">
                  <c:v>116</c:v>
                </c:pt>
                <c:pt idx="10">
                  <c:v>178</c:v>
                </c:pt>
                <c:pt idx="11">
                  <c:v>144</c:v>
                </c:pt>
                <c:pt idx="12">
                  <c:v>181</c:v>
                </c:pt>
                <c:pt idx="13">
                  <c:v>181</c:v>
                </c:pt>
                <c:pt idx="14">
                  <c:v>213</c:v>
                </c:pt>
                <c:pt idx="15">
                  <c:v>235</c:v>
                </c:pt>
                <c:pt idx="16">
                  <c:v>235</c:v>
                </c:pt>
                <c:pt idx="17">
                  <c:v>236</c:v>
                </c:pt>
                <c:pt idx="18">
                  <c:v>290</c:v>
                </c:pt>
                <c:pt idx="19">
                  <c:v>342</c:v>
                </c:pt>
                <c:pt idx="20">
                  <c:v>289</c:v>
                </c:pt>
                <c:pt idx="21">
                  <c:v>321</c:v>
                </c:pt>
                <c:pt idx="22">
                  <c:v>257</c:v>
                </c:pt>
                <c:pt idx="23">
                  <c:v>295</c:v>
                </c:pt>
                <c:pt idx="24">
                  <c:v>294</c:v>
                </c:pt>
                <c:pt idx="25">
                  <c:v>294</c:v>
                </c:pt>
                <c:pt idx="26">
                  <c:v>280</c:v>
                </c:pt>
                <c:pt idx="27">
                  <c:v>280</c:v>
                </c:pt>
                <c:pt idx="28">
                  <c:v>446</c:v>
                </c:pt>
                <c:pt idx="29">
                  <c:v>261</c:v>
                </c:pt>
              </c:numCache>
            </c:numRef>
          </c:val>
        </c:ser>
        <c:dLbls>
          <c:showLegendKey val="0"/>
          <c:showVal val="0"/>
          <c:showCatName val="0"/>
          <c:showSerName val="0"/>
          <c:showPercent val="0"/>
          <c:showBubbleSize val="0"/>
        </c:dLbls>
        <c:gapWidth val="219"/>
        <c:overlap val="-27"/>
        <c:axId val="92046080"/>
        <c:axId val="92047616"/>
      </c:barChart>
      <c:lineChart>
        <c:grouping val="standard"/>
        <c:varyColors val="0"/>
        <c:ser>
          <c:idx val="0"/>
          <c:order val="0"/>
          <c:tx>
            <c:strRef>
              <c:f>'Diễn biến chỉ số'!$B$3</c:f>
              <c:strCache>
                <c:ptCount val="1"/>
                <c:pt idx="0">
                  <c:v>VN-Index</c:v>
                </c:pt>
              </c:strCache>
            </c:strRef>
          </c:tx>
          <c:spPr>
            <a:ln w="28575" cap="rnd">
              <a:solidFill>
                <a:schemeClr val="accent1"/>
              </a:solidFill>
              <a:round/>
            </a:ln>
            <a:effectLst/>
          </c:spPr>
          <c:marker>
            <c:symbol val="none"/>
          </c:marker>
          <c:cat>
            <c:numRef>
              <c:f>'Diễn biến chỉ số'!$A$4:$A$33</c:f>
              <c:numCache>
                <c:formatCode>d\-mmm</c:formatCode>
                <c:ptCount val="30"/>
                <c:pt idx="0">
                  <c:v>43081</c:v>
                </c:pt>
                <c:pt idx="1">
                  <c:v>43082</c:v>
                </c:pt>
                <c:pt idx="2">
                  <c:v>43083</c:v>
                </c:pt>
                <c:pt idx="3">
                  <c:v>43084</c:v>
                </c:pt>
                <c:pt idx="4">
                  <c:v>43087</c:v>
                </c:pt>
                <c:pt idx="5">
                  <c:v>43088</c:v>
                </c:pt>
                <c:pt idx="6">
                  <c:v>43089</c:v>
                </c:pt>
                <c:pt idx="7">
                  <c:v>43090</c:v>
                </c:pt>
                <c:pt idx="8">
                  <c:v>43091</c:v>
                </c:pt>
                <c:pt idx="9">
                  <c:v>43094</c:v>
                </c:pt>
                <c:pt idx="10">
                  <c:v>43096</c:v>
                </c:pt>
                <c:pt idx="11">
                  <c:v>43097</c:v>
                </c:pt>
                <c:pt idx="12">
                  <c:v>43098</c:v>
                </c:pt>
                <c:pt idx="13">
                  <c:v>43102</c:v>
                </c:pt>
                <c:pt idx="14">
                  <c:v>43103</c:v>
                </c:pt>
                <c:pt idx="15">
                  <c:v>43104</c:v>
                </c:pt>
                <c:pt idx="16">
                  <c:v>43105</c:v>
                </c:pt>
                <c:pt idx="17">
                  <c:v>43108</c:v>
                </c:pt>
                <c:pt idx="18">
                  <c:v>43109</c:v>
                </c:pt>
                <c:pt idx="19">
                  <c:v>43110</c:v>
                </c:pt>
                <c:pt idx="20">
                  <c:v>43111</c:v>
                </c:pt>
                <c:pt idx="21">
                  <c:v>43112</c:v>
                </c:pt>
                <c:pt idx="22">
                  <c:v>43115</c:v>
                </c:pt>
                <c:pt idx="23">
                  <c:v>43116</c:v>
                </c:pt>
                <c:pt idx="24">
                  <c:v>43117</c:v>
                </c:pt>
                <c:pt idx="25">
                  <c:v>43118</c:v>
                </c:pt>
                <c:pt idx="26">
                  <c:v>43119</c:v>
                </c:pt>
                <c:pt idx="27">
                  <c:v>43122</c:v>
                </c:pt>
                <c:pt idx="28">
                  <c:v>43125</c:v>
                </c:pt>
                <c:pt idx="29">
                  <c:v>43126</c:v>
                </c:pt>
              </c:numCache>
            </c:numRef>
          </c:cat>
          <c:val>
            <c:numRef>
              <c:f>'Diễn biến chỉ số'!$B$4:$B$33</c:f>
              <c:numCache>
                <c:formatCode>_(* #,##0.00_);_(* \(#,##0.00\);_(* "-"??_);_(@_)</c:formatCode>
                <c:ptCount val="30"/>
                <c:pt idx="0">
                  <c:v>927.25</c:v>
                </c:pt>
                <c:pt idx="1">
                  <c:v>924.4</c:v>
                </c:pt>
                <c:pt idx="2">
                  <c:v>935.84999999999991</c:v>
                </c:pt>
                <c:pt idx="3">
                  <c:v>935.16</c:v>
                </c:pt>
                <c:pt idx="4">
                  <c:v>958.06</c:v>
                </c:pt>
                <c:pt idx="5">
                  <c:v>951.42</c:v>
                </c:pt>
                <c:pt idx="6">
                  <c:v>953.51</c:v>
                </c:pt>
                <c:pt idx="7">
                  <c:v>946.06</c:v>
                </c:pt>
                <c:pt idx="8">
                  <c:v>952.31999999999994</c:v>
                </c:pt>
                <c:pt idx="9">
                  <c:v>958.31</c:v>
                </c:pt>
                <c:pt idx="10">
                  <c:v>968.45999999999992</c:v>
                </c:pt>
                <c:pt idx="11">
                  <c:v>976.72</c:v>
                </c:pt>
                <c:pt idx="12">
                  <c:v>984.24</c:v>
                </c:pt>
                <c:pt idx="13">
                  <c:v>995.68</c:v>
                </c:pt>
                <c:pt idx="14">
                  <c:v>1005.67</c:v>
                </c:pt>
                <c:pt idx="15">
                  <c:v>1019.75</c:v>
                </c:pt>
                <c:pt idx="16">
                  <c:v>1012.65</c:v>
                </c:pt>
                <c:pt idx="17">
                  <c:v>1022.9</c:v>
                </c:pt>
                <c:pt idx="18">
                  <c:v>1033.56</c:v>
                </c:pt>
                <c:pt idx="19">
                  <c:v>1038.1099999999999</c:v>
                </c:pt>
                <c:pt idx="20">
                  <c:v>1048.17</c:v>
                </c:pt>
                <c:pt idx="21">
                  <c:v>1050.1099999999999</c:v>
                </c:pt>
                <c:pt idx="22">
                  <c:v>1063.47</c:v>
                </c:pt>
                <c:pt idx="23">
                  <c:v>1062.96</c:v>
                </c:pt>
                <c:pt idx="24">
                  <c:v>1034.69</c:v>
                </c:pt>
                <c:pt idx="25">
                  <c:v>1050.25</c:v>
                </c:pt>
                <c:pt idx="26">
                  <c:v>1062.07</c:v>
                </c:pt>
                <c:pt idx="27">
                  <c:v>1087.42</c:v>
                </c:pt>
                <c:pt idx="28">
                  <c:v>1104.57</c:v>
                </c:pt>
                <c:pt idx="29">
                  <c:v>1115.6400000000001</c:v>
                </c:pt>
              </c:numCache>
            </c:numRef>
          </c:val>
          <c:smooth val="0"/>
        </c:ser>
        <c:dLbls>
          <c:showLegendKey val="0"/>
          <c:showVal val="0"/>
          <c:showCatName val="0"/>
          <c:showSerName val="0"/>
          <c:showPercent val="0"/>
          <c:showBubbleSize val="0"/>
        </c:dLbls>
        <c:marker val="1"/>
        <c:smooth val="0"/>
        <c:axId val="92055040"/>
        <c:axId val="92053504"/>
      </c:lineChart>
      <c:catAx>
        <c:axId val="92046080"/>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2047616"/>
        <c:crosses val="autoZero"/>
        <c:auto val="0"/>
        <c:lblAlgn val="ctr"/>
        <c:lblOffset val="100"/>
        <c:noMultiLvlLbl val="0"/>
      </c:catAx>
      <c:valAx>
        <c:axId val="920476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2046080"/>
        <c:crosses val="autoZero"/>
        <c:crossBetween val="between"/>
      </c:valAx>
      <c:valAx>
        <c:axId val="92053504"/>
        <c:scaling>
          <c:orientation val="minMax"/>
          <c:min val="500"/>
        </c:scaling>
        <c:delete val="0"/>
        <c:axPos val="r"/>
        <c:numFmt formatCode="_(* #,##0.00_);_(* \(#,##0.00\);_(* &quot;-&quot;??_);_(@_)" sourceLinked="1"/>
        <c:majorTickMark val="out"/>
        <c:minorTickMark val="none"/>
        <c:tickLblPos val="nextTo"/>
        <c:txPr>
          <a:bodyPr rot="-60000000" vert="horz"/>
          <a:lstStyle/>
          <a:p>
            <a:pPr>
              <a:defRPr sz="800">
                <a:latin typeface="Tahoma" pitchFamily="34" charset="0"/>
                <a:ea typeface="Tahoma" pitchFamily="34" charset="0"/>
                <a:cs typeface="Tahoma" pitchFamily="34" charset="0"/>
              </a:defRPr>
            </a:pPr>
            <a:endParaRPr lang="en-US"/>
          </a:p>
        </c:txPr>
        <c:crossAx val="92055040"/>
        <c:crosses val="max"/>
        <c:crossBetween val="between"/>
        <c:majorUnit val="100"/>
      </c:valAx>
      <c:dateAx>
        <c:axId val="92055040"/>
        <c:scaling>
          <c:orientation val="minMax"/>
        </c:scaling>
        <c:delete val="1"/>
        <c:axPos val="b"/>
        <c:numFmt formatCode="d\-mmm" sourceLinked="1"/>
        <c:majorTickMark val="out"/>
        <c:minorTickMark val="none"/>
        <c:tickLblPos val="nextTo"/>
        <c:crossAx val="92053504"/>
        <c:crosses val="autoZero"/>
        <c:auto val="1"/>
        <c:lblOffset val="100"/>
        <c:baseTimeUnit val="days"/>
      </c:date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'Diễn biến chỉ số'!$H$3</c:f>
              <c:strCache>
                <c:ptCount val="1"/>
                <c:pt idx="0">
                  <c:v>Khối lượng (tr.đvị - trái)</c:v>
                </c:pt>
              </c:strCache>
            </c:strRef>
          </c:tx>
          <c:spPr>
            <a:solidFill>
              <a:srgbClr val="FF0000"/>
            </a:solidFill>
            <a:ln>
              <a:noFill/>
            </a:ln>
            <a:effectLst/>
          </c:spPr>
          <c:invertIfNegative val="0"/>
          <c:cat>
            <c:numRef>
              <c:f>'Diễn biến chỉ số'!$F$4:$F$33</c:f>
              <c:numCache>
                <c:formatCode>d\-mmm</c:formatCode>
                <c:ptCount val="30"/>
                <c:pt idx="0">
                  <c:v>43081</c:v>
                </c:pt>
                <c:pt idx="1">
                  <c:v>43082</c:v>
                </c:pt>
                <c:pt idx="2">
                  <c:v>43083</c:v>
                </c:pt>
                <c:pt idx="3">
                  <c:v>43084</c:v>
                </c:pt>
                <c:pt idx="4">
                  <c:v>43087</c:v>
                </c:pt>
                <c:pt idx="5">
                  <c:v>43088</c:v>
                </c:pt>
                <c:pt idx="6">
                  <c:v>43089</c:v>
                </c:pt>
                <c:pt idx="7">
                  <c:v>43090</c:v>
                </c:pt>
                <c:pt idx="8">
                  <c:v>43091</c:v>
                </c:pt>
                <c:pt idx="9">
                  <c:v>43094</c:v>
                </c:pt>
                <c:pt idx="10">
                  <c:v>43096</c:v>
                </c:pt>
                <c:pt idx="11">
                  <c:v>43097</c:v>
                </c:pt>
                <c:pt idx="12">
                  <c:v>43098</c:v>
                </c:pt>
                <c:pt idx="13">
                  <c:v>43102</c:v>
                </c:pt>
                <c:pt idx="14">
                  <c:v>43103</c:v>
                </c:pt>
                <c:pt idx="15">
                  <c:v>43104</c:v>
                </c:pt>
                <c:pt idx="16">
                  <c:v>43105</c:v>
                </c:pt>
                <c:pt idx="17">
                  <c:v>43108</c:v>
                </c:pt>
                <c:pt idx="18">
                  <c:v>43109</c:v>
                </c:pt>
                <c:pt idx="19">
                  <c:v>43110</c:v>
                </c:pt>
                <c:pt idx="20">
                  <c:v>43111</c:v>
                </c:pt>
                <c:pt idx="21">
                  <c:v>43112</c:v>
                </c:pt>
                <c:pt idx="22">
                  <c:v>43115</c:v>
                </c:pt>
                <c:pt idx="23">
                  <c:v>43116</c:v>
                </c:pt>
                <c:pt idx="24">
                  <c:v>43117</c:v>
                </c:pt>
                <c:pt idx="25">
                  <c:v>43118</c:v>
                </c:pt>
                <c:pt idx="26">
                  <c:v>43119</c:v>
                </c:pt>
                <c:pt idx="27">
                  <c:v>43124</c:v>
                </c:pt>
                <c:pt idx="28">
                  <c:v>43125</c:v>
                </c:pt>
                <c:pt idx="29">
                  <c:v>43126</c:v>
                </c:pt>
              </c:numCache>
            </c:numRef>
          </c:cat>
          <c:val>
            <c:numRef>
              <c:f>'Diễn biến chỉ số'!$H$4:$H$33</c:f>
              <c:numCache>
                <c:formatCode>#,##0</c:formatCode>
                <c:ptCount val="30"/>
                <c:pt idx="0">
                  <c:v>87</c:v>
                </c:pt>
                <c:pt idx="1">
                  <c:v>51</c:v>
                </c:pt>
                <c:pt idx="2">
                  <c:v>39</c:v>
                </c:pt>
                <c:pt idx="3">
                  <c:v>47</c:v>
                </c:pt>
                <c:pt idx="4">
                  <c:v>60</c:v>
                </c:pt>
                <c:pt idx="5">
                  <c:v>47</c:v>
                </c:pt>
                <c:pt idx="6">
                  <c:v>62</c:v>
                </c:pt>
                <c:pt idx="7">
                  <c:v>55</c:v>
                </c:pt>
                <c:pt idx="8">
                  <c:v>47</c:v>
                </c:pt>
                <c:pt idx="9">
                  <c:v>39</c:v>
                </c:pt>
                <c:pt idx="10">
                  <c:v>50</c:v>
                </c:pt>
                <c:pt idx="11">
                  <c:v>44</c:v>
                </c:pt>
                <c:pt idx="12">
                  <c:v>49</c:v>
                </c:pt>
                <c:pt idx="13">
                  <c:v>49</c:v>
                </c:pt>
                <c:pt idx="14">
                  <c:v>69</c:v>
                </c:pt>
                <c:pt idx="15">
                  <c:v>60</c:v>
                </c:pt>
                <c:pt idx="16">
                  <c:v>60</c:v>
                </c:pt>
                <c:pt idx="17">
                  <c:v>66</c:v>
                </c:pt>
                <c:pt idx="18">
                  <c:v>91</c:v>
                </c:pt>
                <c:pt idx="19">
                  <c:v>83</c:v>
                </c:pt>
                <c:pt idx="20">
                  <c:v>85</c:v>
                </c:pt>
                <c:pt idx="21">
                  <c:v>125</c:v>
                </c:pt>
                <c:pt idx="22">
                  <c:v>65</c:v>
                </c:pt>
                <c:pt idx="23">
                  <c:v>64</c:v>
                </c:pt>
                <c:pt idx="24">
                  <c:v>76</c:v>
                </c:pt>
                <c:pt idx="25">
                  <c:v>76</c:v>
                </c:pt>
                <c:pt idx="26">
                  <c:v>73</c:v>
                </c:pt>
                <c:pt idx="27">
                  <c:v>73</c:v>
                </c:pt>
                <c:pt idx="28">
                  <c:v>88</c:v>
                </c:pt>
                <c:pt idx="29">
                  <c:v>72</c:v>
                </c:pt>
              </c:numCache>
            </c:numRef>
          </c:val>
        </c:ser>
        <c:dLbls>
          <c:showLegendKey val="0"/>
          <c:showVal val="0"/>
          <c:showCatName val="0"/>
          <c:showSerName val="0"/>
          <c:showPercent val="0"/>
          <c:showBubbleSize val="0"/>
        </c:dLbls>
        <c:gapWidth val="219"/>
        <c:overlap val="-27"/>
        <c:axId val="95763456"/>
        <c:axId val="95769344"/>
      </c:barChart>
      <c:lineChart>
        <c:grouping val="standard"/>
        <c:varyColors val="0"/>
        <c:ser>
          <c:idx val="0"/>
          <c:order val="0"/>
          <c:tx>
            <c:strRef>
              <c:f>'Diễn biến chỉ số'!$G$3</c:f>
              <c:strCache>
                <c:ptCount val="1"/>
                <c:pt idx="0">
                  <c:v>HNX-Index</c:v>
                </c:pt>
              </c:strCache>
            </c:strRef>
          </c:tx>
          <c:spPr>
            <a:ln w="28575" cap="rnd">
              <a:solidFill>
                <a:schemeClr val="accent1"/>
              </a:solidFill>
              <a:round/>
            </a:ln>
            <a:effectLst/>
          </c:spPr>
          <c:marker>
            <c:symbol val="none"/>
          </c:marker>
          <c:cat>
            <c:numRef>
              <c:f>'Diễn biến chỉ số'!$F$4:$F$33</c:f>
              <c:numCache>
                <c:formatCode>d\-mmm</c:formatCode>
                <c:ptCount val="30"/>
                <c:pt idx="0">
                  <c:v>43081</c:v>
                </c:pt>
                <c:pt idx="1">
                  <c:v>43082</c:v>
                </c:pt>
                <c:pt idx="2">
                  <c:v>43083</c:v>
                </c:pt>
                <c:pt idx="3">
                  <c:v>43084</c:v>
                </c:pt>
                <c:pt idx="4">
                  <c:v>43087</c:v>
                </c:pt>
                <c:pt idx="5">
                  <c:v>43088</c:v>
                </c:pt>
                <c:pt idx="6">
                  <c:v>43089</c:v>
                </c:pt>
                <c:pt idx="7">
                  <c:v>43090</c:v>
                </c:pt>
                <c:pt idx="8">
                  <c:v>43091</c:v>
                </c:pt>
                <c:pt idx="9">
                  <c:v>43094</c:v>
                </c:pt>
                <c:pt idx="10">
                  <c:v>43096</c:v>
                </c:pt>
                <c:pt idx="11">
                  <c:v>43097</c:v>
                </c:pt>
                <c:pt idx="12">
                  <c:v>43098</c:v>
                </c:pt>
                <c:pt idx="13">
                  <c:v>43102</c:v>
                </c:pt>
                <c:pt idx="14">
                  <c:v>43103</c:v>
                </c:pt>
                <c:pt idx="15">
                  <c:v>43104</c:v>
                </c:pt>
                <c:pt idx="16">
                  <c:v>43105</c:v>
                </c:pt>
                <c:pt idx="17">
                  <c:v>43108</c:v>
                </c:pt>
                <c:pt idx="18">
                  <c:v>43109</c:v>
                </c:pt>
                <c:pt idx="19">
                  <c:v>43110</c:v>
                </c:pt>
                <c:pt idx="20">
                  <c:v>43111</c:v>
                </c:pt>
                <c:pt idx="21">
                  <c:v>43112</c:v>
                </c:pt>
                <c:pt idx="22">
                  <c:v>43115</c:v>
                </c:pt>
                <c:pt idx="23">
                  <c:v>43116</c:v>
                </c:pt>
                <c:pt idx="24">
                  <c:v>43117</c:v>
                </c:pt>
                <c:pt idx="25">
                  <c:v>43118</c:v>
                </c:pt>
                <c:pt idx="26">
                  <c:v>43119</c:v>
                </c:pt>
                <c:pt idx="27">
                  <c:v>43124</c:v>
                </c:pt>
                <c:pt idx="28">
                  <c:v>43125</c:v>
                </c:pt>
                <c:pt idx="29">
                  <c:v>43126</c:v>
                </c:pt>
              </c:numCache>
            </c:numRef>
          </c:cat>
          <c:val>
            <c:numRef>
              <c:f>'Diễn biến chỉ số'!$G$4:$G$33</c:f>
              <c:numCache>
                <c:formatCode>#,##0.00</c:formatCode>
                <c:ptCount val="30"/>
                <c:pt idx="0">
                  <c:v>110.91</c:v>
                </c:pt>
                <c:pt idx="1">
                  <c:v>110.45</c:v>
                </c:pt>
                <c:pt idx="2">
                  <c:v>111.47</c:v>
                </c:pt>
                <c:pt idx="3">
                  <c:v>111.61</c:v>
                </c:pt>
                <c:pt idx="4">
                  <c:v>113.71</c:v>
                </c:pt>
                <c:pt idx="5">
                  <c:v>113.36</c:v>
                </c:pt>
                <c:pt idx="6">
                  <c:v>113.95</c:v>
                </c:pt>
                <c:pt idx="7">
                  <c:v>113.57</c:v>
                </c:pt>
                <c:pt idx="8">
                  <c:v>113.03</c:v>
                </c:pt>
                <c:pt idx="9">
                  <c:v>113.23</c:v>
                </c:pt>
                <c:pt idx="10">
                  <c:v>115.58</c:v>
                </c:pt>
                <c:pt idx="11">
                  <c:v>116.41</c:v>
                </c:pt>
                <c:pt idx="12">
                  <c:v>116.86</c:v>
                </c:pt>
                <c:pt idx="13">
                  <c:v>118.87</c:v>
                </c:pt>
                <c:pt idx="14">
                  <c:v>119.19</c:v>
                </c:pt>
                <c:pt idx="15">
                  <c:v>119.5</c:v>
                </c:pt>
                <c:pt idx="16">
                  <c:v>118.92</c:v>
                </c:pt>
                <c:pt idx="17">
                  <c:v>121.08</c:v>
                </c:pt>
                <c:pt idx="18">
                  <c:v>122.14</c:v>
                </c:pt>
                <c:pt idx="19">
                  <c:v>121.93</c:v>
                </c:pt>
                <c:pt idx="20">
                  <c:v>122.84</c:v>
                </c:pt>
                <c:pt idx="21">
                  <c:v>120.76</c:v>
                </c:pt>
                <c:pt idx="22">
                  <c:v>122.03</c:v>
                </c:pt>
                <c:pt idx="23">
                  <c:v>121.59</c:v>
                </c:pt>
                <c:pt idx="24">
                  <c:v>120.42</c:v>
                </c:pt>
                <c:pt idx="25">
                  <c:v>121.9</c:v>
                </c:pt>
                <c:pt idx="26">
                  <c:v>122.39</c:v>
                </c:pt>
                <c:pt idx="27">
                  <c:v>126.26</c:v>
                </c:pt>
                <c:pt idx="28">
                  <c:v>126.62</c:v>
                </c:pt>
                <c:pt idx="29">
                  <c:v>126.82</c:v>
                </c:pt>
              </c:numCache>
            </c:numRef>
          </c:val>
          <c:smooth val="0"/>
        </c:ser>
        <c:dLbls>
          <c:showLegendKey val="0"/>
          <c:showVal val="0"/>
          <c:showCatName val="0"/>
          <c:showSerName val="0"/>
          <c:showPercent val="0"/>
          <c:showBubbleSize val="0"/>
        </c:dLbls>
        <c:marker val="1"/>
        <c:smooth val="0"/>
        <c:axId val="95776768"/>
        <c:axId val="95770880"/>
      </c:lineChart>
      <c:catAx>
        <c:axId val="95763456"/>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5769344"/>
        <c:crosses val="autoZero"/>
        <c:auto val="0"/>
        <c:lblAlgn val="ctr"/>
        <c:lblOffset val="100"/>
        <c:noMultiLvlLbl val="0"/>
      </c:catAx>
      <c:valAx>
        <c:axId val="957693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5763456"/>
        <c:crosses val="autoZero"/>
        <c:crossBetween val="between"/>
      </c:valAx>
      <c:valAx>
        <c:axId val="95770880"/>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5776768"/>
        <c:crosses val="max"/>
        <c:crossBetween val="between"/>
        <c:majorUnit val="5"/>
        <c:minorUnit val="1"/>
      </c:valAx>
      <c:dateAx>
        <c:axId val="95776768"/>
        <c:scaling>
          <c:orientation val="minMax"/>
        </c:scaling>
        <c:delete val="1"/>
        <c:axPos val="b"/>
        <c:numFmt formatCode="d\-mmm" sourceLinked="1"/>
        <c:majorTickMark val="out"/>
        <c:minorTickMark val="none"/>
        <c:tickLblPos val="nextTo"/>
        <c:crossAx val="95770880"/>
        <c:crosses val="autoZero"/>
        <c:auto val="1"/>
        <c:lblOffset val="100"/>
        <c:baseTimeUnit val="days"/>
      </c:date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064452916236"/>
          <c:y val="0.10801690634689699"/>
          <c:w val="0.85973325732473505"/>
          <c:h val="0.65739716466252396"/>
        </c:manualLayout>
      </c:layout>
      <c:lineChart>
        <c:grouping val="standard"/>
        <c:varyColors val="0"/>
        <c:ser>
          <c:idx val="0"/>
          <c:order val="0"/>
          <c:spPr>
            <a:ln w="28575" cap="rnd">
              <a:solidFill>
                <a:schemeClr val="accent1"/>
              </a:solidFill>
              <a:round/>
            </a:ln>
            <a:effectLst/>
          </c:spPr>
          <c:marker>
            <c:symbol val="none"/>
          </c:marker>
          <c:cat>
            <c:numRef>
              <c:f>'Diễn biến chỉ số'!$M$4:$M$33</c:f>
              <c:numCache>
                <c:formatCode>d\-mmm</c:formatCode>
                <c:ptCount val="30"/>
                <c:pt idx="0">
                  <c:v>43081</c:v>
                </c:pt>
                <c:pt idx="1">
                  <c:v>43082</c:v>
                </c:pt>
                <c:pt idx="2">
                  <c:v>43083</c:v>
                </c:pt>
                <c:pt idx="3">
                  <c:v>43084</c:v>
                </c:pt>
                <c:pt idx="4">
                  <c:v>43087</c:v>
                </c:pt>
                <c:pt idx="5">
                  <c:v>43088</c:v>
                </c:pt>
                <c:pt idx="6">
                  <c:v>43089</c:v>
                </c:pt>
                <c:pt idx="7">
                  <c:v>43090</c:v>
                </c:pt>
                <c:pt idx="8">
                  <c:v>43091</c:v>
                </c:pt>
                <c:pt idx="9">
                  <c:v>43094</c:v>
                </c:pt>
                <c:pt idx="10">
                  <c:v>43096</c:v>
                </c:pt>
                <c:pt idx="11">
                  <c:v>43097</c:v>
                </c:pt>
                <c:pt idx="12">
                  <c:v>43098</c:v>
                </c:pt>
                <c:pt idx="13">
                  <c:v>43102</c:v>
                </c:pt>
                <c:pt idx="14">
                  <c:v>43103</c:v>
                </c:pt>
                <c:pt idx="15">
                  <c:v>43104</c:v>
                </c:pt>
                <c:pt idx="16">
                  <c:v>43105</c:v>
                </c:pt>
                <c:pt idx="17">
                  <c:v>43108</c:v>
                </c:pt>
                <c:pt idx="18">
                  <c:v>43109</c:v>
                </c:pt>
                <c:pt idx="19">
                  <c:v>43110</c:v>
                </c:pt>
                <c:pt idx="20">
                  <c:v>43111</c:v>
                </c:pt>
                <c:pt idx="21">
                  <c:v>43112</c:v>
                </c:pt>
                <c:pt idx="22">
                  <c:v>43115</c:v>
                </c:pt>
                <c:pt idx="23">
                  <c:v>43116</c:v>
                </c:pt>
                <c:pt idx="24">
                  <c:v>43117</c:v>
                </c:pt>
                <c:pt idx="25">
                  <c:v>43118</c:v>
                </c:pt>
                <c:pt idx="26">
                  <c:v>43119</c:v>
                </c:pt>
                <c:pt idx="27">
                  <c:v>43124</c:v>
                </c:pt>
                <c:pt idx="28">
                  <c:v>43125</c:v>
                </c:pt>
                <c:pt idx="29">
                  <c:v>43126</c:v>
                </c:pt>
              </c:numCache>
            </c:numRef>
          </c:cat>
          <c:val>
            <c:numRef>
              <c:f>'Diễn biến chỉ số'!$N$4:$N$33</c:f>
              <c:numCache>
                <c:formatCode>#,##0.00</c:formatCode>
                <c:ptCount val="30"/>
                <c:pt idx="0">
                  <c:v>1283.92</c:v>
                </c:pt>
                <c:pt idx="1">
                  <c:v>1289.1400000000001</c:v>
                </c:pt>
                <c:pt idx="2">
                  <c:v>1273.2</c:v>
                </c:pt>
                <c:pt idx="3">
                  <c:v>1286.57</c:v>
                </c:pt>
                <c:pt idx="4">
                  <c:v>1355.2</c:v>
                </c:pt>
                <c:pt idx="5">
                  <c:v>1336.49</c:v>
                </c:pt>
                <c:pt idx="6">
                  <c:v>1359.14</c:v>
                </c:pt>
                <c:pt idx="7">
                  <c:v>1360.31</c:v>
                </c:pt>
                <c:pt idx="8">
                  <c:v>1367.62</c:v>
                </c:pt>
                <c:pt idx="9">
                  <c:v>1380.56</c:v>
                </c:pt>
                <c:pt idx="10">
                  <c:v>1436.68</c:v>
                </c:pt>
                <c:pt idx="11">
                  <c:v>1437.1</c:v>
                </c:pt>
                <c:pt idx="12">
                  <c:v>1422.43</c:v>
                </c:pt>
                <c:pt idx="13">
                  <c:v>1400.58</c:v>
                </c:pt>
                <c:pt idx="14">
                  <c:v>1433.04</c:v>
                </c:pt>
                <c:pt idx="15">
                  <c:v>1484.8</c:v>
                </c:pt>
                <c:pt idx="16">
                  <c:v>1468.05</c:v>
                </c:pt>
                <c:pt idx="17">
                  <c:v>1471.08</c:v>
                </c:pt>
                <c:pt idx="18">
                  <c:v>1493.67</c:v>
                </c:pt>
                <c:pt idx="19">
                  <c:v>1516.02</c:v>
                </c:pt>
                <c:pt idx="20">
                  <c:v>1517.58</c:v>
                </c:pt>
                <c:pt idx="21">
                  <c:v>1484.06</c:v>
                </c:pt>
                <c:pt idx="22">
                  <c:v>1507.32</c:v>
                </c:pt>
                <c:pt idx="23">
                  <c:v>1523.51</c:v>
                </c:pt>
                <c:pt idx="24">
                  <c:v>1473.49</c:v>
                </c:pt>
                <c:pt idx="25">
                  <c:v>1482.15</c:v>
                </c:pt>
                <c:pt idx="26">
                  <c:v>1465.35</c:v>
                </c:pt>
                <c:pt idx="27">
                  <c:v>1555.41</c:v>
                </c:pt>
                <c:pt idx="28">
                  <c:v>1639.48</c:v>
                </c:pt>
                <c:pt idx="29">
                  <c:v>1680.92</c:v>
                </c:pt>
              </c:numCache>
            </c:numRef>
          </c:val>
          <c:smooth val="0"/>
        </c:ser>
        <c:dLbls>
          <c:showLegendKey val="0"/>
          <c:showVal val="0"/>
          <c:showCatName val="0"/>
          <c:showSerName val="0"/>
          <c:showPercent val="0"/>
          <c:showBubbleSize val="0"/>
        </c:dLbls>
        <c:marker val="1"/>
        <c:smooth val="0"/>
        <c:axId val="95788416"/>
        <c:axId val="95802496"/>
      </c:lineChart>
      <c:catAx>
        <c:axId val="95788416"/>
        <c:scaling>
          <c:orientation val="minMax"/>
        </c:scaling>
        <c:delete val="0"/>
        <c:axPos val="b"/>
        <c:numFmt formatCode="d\-m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5802496"/>
        <c:crosses val="autoZero"/>
        <c:auto val="0"/>
        <c:lblAlgn val="ctr"/>
        <c:lblOffset val="100"/>
        <c:noMultiLvlLbl val="0"/>
      </c:catAx>
      <c:valAx>
        <c:axId val="95802496"/>
        <c:scaling>
          <c:orientation val="minMax"/>
          <c:min val="92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crossAx val="9578841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'Giao dich khoi ngoai (2)'!$A$2</c:f>
              <c:strCache>
                <c:ptCount val="1"/>
                <c:pt idx="0">
                  <c:v>Mua</c:v>
                </c:pt>
              </c:strCache>
            </c:strRef>
          </c:tx>
          <c:invertIfNegative val="0"/>
          <c:cat>
            <c:strRef>
              <c:f>'Giao dich khoi ngoai (2)'!$B$1:$X$1</c:f>
              <c:strCache>
                <c:ptCount val="23"/>
                <c:pt idx="0">
                  <c:v>15/12</c:v>
                </c:pt>
                <c:pt idx="1">
                  <c:v>20/12</c:v>
                </c:pt>
                <c:pt idx="2">
                  <c:v>21/12</c:v>
                </c:pt>
                <c:pt idx="3">
                  <c:v>22/12</c:v>
                </c:pt>
                <c:pt idx="4">
                  <c:v>26/12</c:v>
                </c:pt>
                <c:pt idx="5">
                  <c:v>27/12</c:v>
                </c:pt>
                <c:pt idx="6">
                  <c:v>28/12</c:v>
                </c:pt>
                <c:pt idx="7">
                  <c:v>29/12</c:v>
                </c:pt>
                <c:pt idx="8">
                  <c:v>2/1</c:v>
                </c:pt>
                <c:pt idx="9">
                  <c:v>3/1</c:v>
                </c:pt>
                <c:pt idx="10">
                  <c:v>4/1</c:v>
                </c:pt>
                <c:pt idx="11">
                  <c:v>8/1</c:v>
                </c:pt>
                <c:pt idx="12">
                  <c:v>9/1</c:v>
                </c:pt>
                <c:pt idx="13">
                  <c:v>10/1</c:v>
                </c:pt>
                <c:pt idx="14">
                  <c:v>11/1</c:v>
                </c:pt>
                <c:pt idx="15">
                  <c:v>12/1</c:v>
                </c:pt>
                <c:pt idx="16">
                  <c:v>15/1</c:v>
                </c:pt>
                <c:pt idx="17">
                  <c:v>16/1</c:v>
                </c:pt>
                <c:pt idx="18">
                  <c:v>17/1</c:v>
                </c:pt>
                <c:pt idx="19">
                  <c:v>18/1</c:v>
                </c:pt>
                <c:pt idx="20">
                  <c:v>19/1</c:v>
                </c:pt>
                <c:pt idx="21">
                  <c:v>25/1</c:v>
                </c:pt>
                <c:pt idx="22">
                  <c:v>26/1</c:v>
                </c:pt>
              </c:strCache>
            </c:strRef>
          </c:cat>
          <c:val>
            <c:numRef>
              <c:f>'Giao dich khoi ngoai (2)'!$B$2:$X$2</c:f>
              <c:numCache>
                <c:formatCode>General</c:formatCode>
                <c:ptCount val="23"/>
                <c:pt idx="0">
                  <c:v>739</c:v>
                </c:pt>
                <c:pt idx="1">
                  <c:v>551</c:v>
                </c:pt>
                <c:pt idx="2">
                  <c:v>685</c:v>
                </c:pt>
                <c:pt idx="3">
                  <c:v>4050</c:v>
                </c:pt>
                <c:pt idx="4">
                  <c:v>425.6</c:v>
                </c:pt>
                <c:pt idx="5">
                  <c:v>793</c:v>
                </c:pt>
                <c:pt idx="6">
                  <c:v>631</c:v>
                </c:pt>
                <c:pt idx="7">
                  <c:v>1670</c:v>
                </c:pt>
                <c:pt idx="8">
                  <c:v>584</c:v>
                </c:pt>
                <c:pt idx="9">
                  <c:v>921</c:v>
                </c:pt>
                <c:pt idx="10">
                  <c:v>1066</c:v>
                </c:pt>
                <c:pt idx="11">
                  <c:v>1327</c:v>
                </c:pt>
                <c:pt idx="12">
                  <c:v>1215</c:v>
                </c:pt>
                <c:pt idx="13">
                  <c:v>1535</c:v>
                </c:pt>
                <c:pt idx="14">
                  <c:v>1293</c:v>
                </c:pt>
                <c:pt idx="15">
                  <c:v>1843</c:v>
                </c:pt>
                <c:pt idx="16">
                  <c:v>1404</c:v>
                </c:pt>
                <c:pt idx="17">
                  <c:v>1353</c:v>
                </c:pt>
                <c:pt idx="18">
                  <c:v>1539</c:v>
                </c:pt>
                <c:pt idx="19">
                  <c:v>1539</c:v>
                </c:pt>
                <c:pt idx="20">
                  <c:v>1795</c:v>
                </c:pt>
                <c:pt idx="21">
                  <c:v>2924</c:v>
                </c:pt>
                <c:pt idx="22">
                  <c:v>1439</c:v>
                </c:pt>
              </c:numCache>
            </c:numRef>
          </c:val>
        </c:ser>
        <c:ser>
          <c:idx val="1"/>
          <c:order val="1"/>
          <c:tx>
            <c:strRef>
              <c:f>'Giao dich khoi ngoai (2)'!$A$3</c:f>
              <c:strCache>
                <c:ptCount val="1"/>
                <c:pt idx="0">
                  <c:v>Bán</c:v>
                </c:pt>
              </c:strCache>
            </c:strRef>
          </c:tx>
          <c:invertIfNegative val="0"/>
          <c:cat>
            <c:strRef>
              <c:f>'Giao dich khoi ngoai (2)'!$B$1:$X$1</c:f>
              <c:strCache>
                <c:ptCount val="23"/>
                <c:pt idx="0">
                  <c:v>15/12</c:v>
                </c:pt>
                <c:pt idx="1">
                  <c:v>20/12</c:v>
                </c:pt>
                <c:pt idx="2">
                  <c:v>21/12</c:v>
                </c:pt>
                <c:pt idx="3">
                  <c:v>22/12</c:v>
                </c:pt>
                <c:pt idx="4">
                  <c:v>26/12</c:v>
                </c:pt>
                <c:pt idx="5">
                  <c:v>27/12</c:v>
                </c:pt>
                <c:pt idx="6">
                  <c:v>28/12</c:v>
                </c:pt>
                <c:pt idx="7">
                  <c:v>29/12</c:v>
                </c:pt>
                <c:pt idx="8">
                  <c:v>2/1</c:v>
                </c:pt>
                <c:pt idx="9">
                  <c:v>3/1</c:v>
                </c:pt>
                <c:pt idx="10">
                  <c:v>4/1</c:v>
                </c:pt>
                <c:pt idx="11">
                  <c:v>8/1</c:v>
                </c:pt>
                <c:pt idx="12">
                  <c:v>9/1</c:v>
                </c:pt>
                <c:pt idx="13">
                  <c:v>10/1</c:v>
                </c:pt>
                <c:pt idx="14">
                  <c:v>11/1</c:v>
                </c:pt>
                <c:pt idx="15">
                  <c:v>12/1</c:v>
                </c:pt>
                <c:pt idx="16">
                  <c:v>15/1</c:v>
                </c:pt>
                <c:pt idx="17">
                  <c:v>16/1</c:v>
                </c:pt>
                <c:pt idx="18">
                  <c:v>17/1</c:v>
                </c:pt>
                <c:pt idx="19">
                  <c:v>18/1</c:v>
                </c:pt>
                <c:pt idx="20">
                  <c:v>19/1</c:v>
                </c:pt>
                <c:pt idx="21">
                  <c:v>25/1</c:v>
                </c:pt>
                <c:pt idx="22">
                  <c:v>26/1</c:v>
                </c:pt>
              </c:strCache>
            </c:strRef>
          </c:cat>
          <c:val>
            <c:numRef>
              <c:f>'Giao dich khoi ngoai (2)'!$B$3:$X$3</c:f>
              <c:numCache>
                <c:formatCode>General</c:formatCode>
                <c:ptCount val="23"/>
                <c:pt idx="0">
                  <c:v>-549</c:v>
                </c:pt>
                <c:pt idx="1">
                  <c:v>-390</c:v>
                </c:pt>
                <c:pt idx="2">
                  <c:v>-475</c:v>
                </c:pt>
                <c:pt idx="3">
                  <c:v>-3783</c:v>
                </c:pt>
                <c:pt idx="4">
                  <c:v>-271</c:v>
                </c:pt>
                <c:pt idx="5">
                  <c:v>-450</c:v>
                </c:pt>
                <c:pt idx="6">
                  <c:v>-410</c:v>
                </c:pt>
                <c:pt idx="7">
                  <c:v>-537</c:v>
                </c:pt>
                <c:pt idx="8">
                  <c:v>-295</c:v>
                </c:pt>
                <c:pt idx="9">
                  <c:v>-665</c:v>
                </c:pt>
                <c:pt idx="10">
                  <c:v>-798</c:v>
                </c:pt>
                <c:pt idx="11">
                  <c:v>-663</c:v>
                </c:pt>
                <c:pt idx="12">
                  <c:v>-1023</c:v>
                </c:pt>
                <c:pt idx="13">
                  <c:v>-1058</c:v>
                </c:pt>
                <c:pt idx="14">
                  <c:v>-816</c:v>
                </c:pt>
                <c:pt idx="15">
                  <c:v>-792</c:v>
                </c:pt>
                <c:pt idx="16">
                  <c:v>-757</c:v>
                </c:pt>
                <c:pt idx="17">
                  <c:v>-817</c:v>
                </c:pt>
                <c:pt idx="18">
                  <c:v>-970</c:v>
                </c:pt>
                <c:pt idx="19">
                  <c:v>-970</c:v>
                </c:pt>
                <c:pt idx="20">
                  <c:v>-942</c:v>
                </c:pt>
                <c:pt idx="21">
                  <c:v>-2170</c:v>
                </c:pt>
                <c:pt idx="22">
                  <c:v>-974</c:v>
                </c:pt>
              </c:numCache>
            </c:numRef>
          </c:val>
        </c:ser>
        <c:dLbls>
          <c:showLegendKey val="0"/>
          <c:showVal val="0"/>
          <c:showCatName val="0"/>
          <c:showSerName val="0"/>
          <c:showPercent val="0"/>
          <c:showBubbleSize val="0"/>
        </c:dLbls>
        <c:gapWidth val="150"/>
        <c:axId val="95712384"/>
        <c:axId val="95713920"/>
      </c:barChart>
      <c:lineChart>
        <c:grouping val="standard"/>
        <c:varyColors val="0"/>
        <c:ser>
          <c:idx val="2"/>
          <c:order val="2"/>
          <c:tx>
            <c:strRef>
              <c:f>'Giao dich khoi ngoai (2)'!$A$4</c:f>
              <c:strCache>
                <c:ptCount val="1"/>
                <c:pt idx="0">
                  <c:v>Mua/Bán ròng</c:v>
                </c:pt>
              </c:strCache>
            </c:strRef>
          </c:tx>
          <c:marker>
            <c:symbol val="none"/>
          </c:marker>
          <c:cat>
            <c:strRef>
              <c:f>'Giao dich khoi ngoai (2)'!$B$1:$X$1</c:f>
              <c:strCache>
                <c:ptCount val="23"/>
                <c:pt idx="0">
                  <c:v>15/12</c:v>
                </c:pt>
                <c:pt idx="1">
                  <c:v>20/12</c:v>
                </c:pt>
                <c:pt idx="2">
                  <c:v>21/12</c:v>
                </c:pt>
                <c:pt idx="3">
                  <c:v>22/12</c:v>
                </c:pt>
                <c:pt idx="4">
                  <c:v>26/12</c:v>
                </c:pt>
                <c:pt idx="5">
                  <c:v>27/12</c:v>
                </c:pt>
                <c:pt idx="6">
                  <c:v>28/12</c:v>
                </c:pt>
                <c:pt idx="7">
                  <c:v>29/12</c:v>
                </c:pt>
                <c:pt idx="8">
                  <c:v>2/1</c:v>
                </c:pt>
                <c:pt idx="9">
                  <c:v>3/1</c:v>
                </c:pt>
                <c:pt idx="10">
                  <c:v>4/1</c:v>
                </c:pt>
                <c:pt idx="11">
                  <c:v>8/1</c:v>
                </c:pt>
                <c:pt idx="12">
                  <c:v>9/1</c:v>
                </c:pt>
                <c:pt idx="13">
                  <c:v>10/1</c:v>
                </c:pt>
                <c:pt idx="14">
                  <c:v>11/1</c:v>
                </c:pt>
                <c:pt idx="15">
                  <c:v>12/1</c:v>
                </c:pt>
                <c:pt idx="16">
                  <c:v>15/1</c:v>
                </c:pt>
                <c:pt idx="17">
                  <c:v>16/1</c:v>
                </c:pt>
                <c:pt idx="18">
                  <c:v>17/1</c:v>
                </c:pt>
                <c:pt idx="19">
                  <c:v>18/1</c:v>
                </c:pt>
                <c:pt idx="20">
                  <c:v>19/1</c:v>
                </c:pt>
                <c:pt idx="21">
                  <c:v>25/1</c:v>
                </c:pt>
                <c:pt idx="22">
                  <c:v>26/1</c:v>
                </c:pt>
              </c:strCache>
            </c:strRef>
          </c:cat>
          <c:val>
            <c:numRef>
              <c:f>'Giao dich khoi ngoai (2)'!$B$4:$X$4</c:f>
              <c:numCache>
                <c:formatCode>General</c:formatCode>
                <c:ptCount val="23"/>
                <c:pt idx="0">
                  <c:v>190</c:v>
                </c:pt>
                <c:pt idx="1">
                  <c:v>161</c:v>
                </c:pt>
                <c:pt idx="2">
                  <c:v>210</c:v>
                </c:pt>
                <c:pt idx="3">
                  <c:v>267</c:v>
                </c:pt>
                <c:pt idx="4">
                  <c:v>154.6</c:v>
                </c:pt>
                <c:pt idx="5">
                  <c:v>343</c:v>
                </c:pt>
                <c:pt idx="6">
                  <c:v>221</c:v>
                </c:pt>
                <c:pt idx="7">
                  <c:v>1133</c:v>
                </c:pt>
                <c:pt idx="8">
                  <c:v>289</c:v>
                </c:pt>
                <c:pt idx="9">
                  <c:v>256</c:v>
                </c:pt>
                <c:pt idx="10">
                  <c:v>268</c:v>
                </c:pt>
                <c:pt idx="11">
                  <c:v>664</c:v>
                </c:pt>
                <c:pt idx="12">
                  <c:v>192</c:v>
                </c:pt>
                <c:pt idx="13">
                  <c:v>477</c:v>
                </c:pt>
                <c:pt idx="14">
                  <c:v>477</c:v>
                </c:pt>
                <c:pt idx="15">
                  <c:v>1051</c:v>
                </c:pt>
                <c:pt idx="16">
                  <c:v>647</c:v>
                </c:pt>
                <c:pt idx="17">
                  <c:v>536</c:v>
                </c:pt>
                <c:pt idx="18">
                  <c:v>569</c:v>
                </c:pt>
                <c:pt idx="19">
                  <c:v>569</c:v>
                </c:pt>
                <c:pt idx="20">
                  <c:v>853</c:v>
                </c:pt>
                <c:pt idx="21">
                  <c:v>754</c:v>
                </c:pt>
                <c:pt idx="22">
                  <c:v>465</c:v>
                </c:pt>
              </c:numCache>
            </c:numRef>
          </c:val>
          <c:smooth val="0"/>
        </c:ser>
        <c:dLbls>
          <c:showLegendKey val="0"/>
          <c:showVal val="0"/>
          <c:showCatName val="0"/>
          <c:showSerName val="0"/>
          <c:showPercent val="0"/>
          <c:showBubbleSize val="0"/>
        </c:dLbls>
        <c:marker val="1"/>
        <c:smooth val="0"/>
        <c:axId val="95712384"/>
        <c:axId val="95713920"/>
      </c:lineChart>
      <c:catAx>
        <c:axId val="95712384"/>
        <c:scaling>
          <c:orientation val="minMax"/>
        </c:scaling>
        <c:delete val="0"/>
        <c:axPos val="b"/>
        <c:numFmt formatCode="General" sourceLinked="0"/>
        <c:majorTickMark val="out"/>
        <c:minorTickMark val="none"/>
        <c:tickLblPos val="nextTo"/>
        <c:crossAx val="95713920"/>
        <c:crosses val="autoZero"/>
        <c:auto val="1"/>
        <c:lblAlgn val="ctr"/>
        <c:lblOffset val="100"/>
        <c:tickLblSkip val="3"/>
        <c:noMultiLvlLbl val="0"/>
      </c:catAx>
      <c:valAx>
        <c:axId val="95713920"/>
        <c:scaling>
          <c:orientation val="minMax"/>
        </c:scaling>
        <c:delete val="0"/>
        <c:axPos val="l"/>
        <c:majorGridlines/>
        <c:numFmt formatCode="General" sourceLinked="1"/>
        <c:majorTickMark val="out"/>
        <c:minorTickMark val="none"/>
        <c:tickLblPos val="nextTo"/>
        <c:txPr>
          <a:bodyPr/>
          <a:lstStyle/>
          <a:p>
            <a:pPr>
              <a:defRPr>
                <a:latin typeface="Tahoma" pitchFamily="34" charset="0"/>
                <a:ea typeface="Tahoma" pitchFamily="34" charset="0"/>
                <a:cs typeface="Tahoma" pitchFamily="34" charset="0"/>
              </a:defRPr>
            </a:pPr>
            <a:endParaRPr lang="en-US"/>
          </a:p>
        </c:txPr>
        <c:crossAx val="95712384"/>
        <c:crosses val="autoZero"/>
        <c:crossBetween val="between"/>
      </c:valAx>
    </c:plotArea>
    <c:legend>
      <c:legendPos val="b"/>
      <c:layout/>
      <c:overlay val="0"/>
      <c:txPr>
        <a:bodyPr/>
        <a:lstStyle/>
        <a:p>
          <a:pPr>
            <a:defRPr>
              <a:latin typeface="Tahoma" pitchFamily="34" charset="0"/>
              <a:ea typeface="Tahoma" pitchFamily="34" charset="0"/>
              <a:cs typeface="Tahoma" pitchFamily="34" charset="0"/>
            </a:defRPr>
          </a:pPr>
          <a:endParaRPr lang="en-US"/>
        </a:p>
      </c:txPr>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839861177573799"/>
          <c:y val="4.7541861170278497E-2"/>
          <c:w val="0.29619234059830901"/>
          <c:h val="0.52133683493717597"/>
        </c:manualLayout>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cat>
            <c:strRef>
              <c:f>'Market map'!$O$3:$O$13</c:f>
              <c:strCache>
                <c:ptCount val="11"/>
                <c:pt idx="0">
                  <c:v>Tài chính: 40.83%</c:v>
                </c:pt>
                <c:pt idx="1">
                  <c:v>Y Tế: 1.11%</c:v>
                </c:pt>
                <c:pt idx="2">
                  <c:v>Viễn thông: 1.07%</c:v>
                </c:pt>
                <c:pt idx="3">
                  <c:v>Nguyên liệu thô: 2.00%</c:v>
                </c:pt>
                <c:pt idx="4">
                  <c:v>Công nghệ: 1.50%</c:v>
                </c:pt>
                <c:pt idx="5">
                  <c:v>Công nghiệp: 11.27%</c:v>
                </c:pt>
                <c:pt idx="6">
                  <c:v>Sản xuất hàng tiêu dùng: 19.73%</c:v>
                </c:pt>
                <c:pt idx="7">
                  <c:v>Dịch vụ: 7.50%</c:v>
                </c:pt>
                <c:pt idx="8">
                  <c:v>Dầu khí: 11.61%</c:v>
                </c:pt>
                <c:pt idx="9">
                  <c:v>Tiện ích: 1.69%</c:v>
                </c:pt>
                <c:pt idx="10">
                  <c:v>Phân loại khác: 0.2%</c:v>
                </c:pt>
              </c:strCache>
            </c:strRef>
          </c:cat>
          <c:val>
            <c:numRef>
              <c:f>'Market map'!$P$3:$P$13</c:f>
              <c:numCache>
                <c:formatCode>##0.00_)\%;[Red]\(##0.00\)\%</c:formatCode>
                <c:ptCount val="11"/>
                <c:pt idx="0">
                  <c:v>40.83459408519149</c:v>
                </c:pt>
                <c:pt idx="1">
                  <c:v>1.11574008444674</c:v>
                </c:pt>
                <c:pt idx="2">
                  <c:v>1.0754111265070601</c:v>
                </c:pt>
                <c:pt idx="3">
                  <c:v>2.00539034963847</c:v>
                </c:pt>
                <c:pt idx="4">
                  <c:v>1.5068591553474899</c:v>
                </c:pt>
                <c:pt idx="5">
                  <c:v>11.271139124500399</c:v>
                </c:pt>
                <c:pt idx="6">
                  <c:v>19.730331071078101</c:v>
                </c:pt>
                <c:pt idx="7">
                  <c:v>7.50984742349039</c:v>
                </c:pt>
                <c:pt idx="8">
                  <c:v>11.611176025868099</c:v>
                </c:pt>
                <c:pt idx="9">
                  <c:v>1.69</c:v>
                </c:pt>
                <c:pt idx="10">
                  <c:v>0.2</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62737322198714096"/>
          <c:w val="1"/>
          <c:h val="0.2698158404779020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Tahoma" pitchFamily="34" charset="0"/>
              <a:ea typeface="Tahoma" pitchFamily="34" charset="0"/>
              <a:cs typeface="Tahoma" pitchFamily="34" charset="0"/>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cat>
            <c:strRef>
              <c:f>'Market map'!$V$2:$V$13</c:f>
              <c:strCache>
                <c:ptCount val="11"/>
                <c:pt idx="0">
                  <c:v>VN-Index</c:v>
                </c:pt>
                <c:pt idx="1">
                  <c:v>#N/A</c:v>
                </c:pt>
                <c:pt idx="2">
                  <c:v>Dầu khí</c:v>
                </c:pt>
                <c:pt idx="3">
                  <c:v>Tài chính</c:v>
                </c:pt>
                <c:pt idx="4">
                  <c:v>Viễn thông</c:v>
                </c:pt>
                <c:pt idx="5">
                  <c:v>Tiện ích</c:v>
                </c:pt>
                <c:pt idx="6">
                  <c:v>Dịch vụ</c:v>
                </c:pt>
                <c:pt idx="7">
                  <c:v>Sản xuất hàng tiêu dùng</c:v>
                </c:pt>
                <c:pt idx="8">
                  <c:v>Nguyên liệu thô</c:v>
                </c:pt>
                <c:pt idx="9">
                  <c:v>Công nghiệp</c:v>
                </c:pt>
                <c:pt idx="10">
                  <c:v>Y tế</c:v>
                </c:pt>
              </c:strCache>
            </c:strRef>
          </c:cat>
          <c:val>
            <c:numRef>
              <c:f>'Market map'!$W$2:$W$13</c:f>
              <c:numCache>
                <c:formatCode>General</c:formatCode>
                <c:ptCount val="12"/>
                <c:pt idx="1">
                  <c:v>22.9</c:v>
                </c:pt>
                <c:pt idx="2">
                  <c:v>15.1</c:v>
                </c:pt>
                <c:pt idx="3">
                  <c:v>9.1</c:v>
                </c:pt>
                <c:pt idx="4">
                  <c:v>7</c:v>
                </c:pt>
                <c:pt idx="5">
                  <c:v>3.1</c:v>
                </c:pt>
                <c:pt idx="6">
                  <c:v>2.5</c:v>
                </c:pt>
                <c:pt idx="7">
                  <c:v>1.7</c:v>
                </c:pt>
                <c:pt idx="8">
                  <c:v>1.3</c:v>
                </c:pt>
                <c:pt idx="9">
                  <c:v>-0.2</c:v>
                </c:pt>
                <c:pt idx="10">
                  <c:v>-2.4</c:v>
                </c:pt>
              </c:numCache>
            </c:numRef>
          </c:val>
        </c:ser>
        <c:dLbls>
          <c:showLegendKey val="0"/>
          <c:showVal val="0"/>
          <c:showCatName val="0"/>
          <c:showSerName val="0"/>
          <c:showPercent val="0"/>
          <c:showBubbleSize val="0"/>
        </c:dLbls>
        <c:gapWidth val="219"/>
        <c:overlap val="-27"/>
        <c:axId val="116898816"/>
        <c:axId val="116904704"/>
      </c:barChart>
      <c:catAx>
        <c:axId val="116898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solidFill>
                <a:latin typeface="Tahoma" pitchFamily="34" charset="0"/>
                <a:ea typeface="Tahoma" pitchFamily="34" charset="0"/>
                <a:cs typeface="Tahoma" pitchFamily="34" charset="0"/>
              </a:defRPr>
            </a:pPr>
            <a:endParaRPr lang="en-US"/>
          </a:p>
        </c:txPr>
        <c:crossAx val="116904704"/>
        <c:crosses val="autoZero"/>
        <c:auto val="1"/>
        <c:lblAlgn val="ctr"/>
        <c:lblOffset val="1000"/>
        <c:noMultiLvlLbl val="0"/>
      </c:catAx>
      <c:valAx>
        <c:axId val="116904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6898816"/>
        <c:crosses val="autoZero"/>
        <c:crossBetween val="between"/>
        <c:majorUnit val="2"/>
        <c:minorUnit val="2"/>
      </c:valAx>
      <c:spPr>
        <a:noFill/>
        <a:ln>
          <a:noFill/>
        </a:ln>
        <a:effectLst/>
      </c:spPr>
    </c:plotArea>
    <c:legend>
      <c:legendPos val="b"/>
      <c:legendEntry>
        <c:idx val="0"/>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8404429613313004E-2"/>
          <c:y val="3.5079934878848397E-2"/>
          <c:w val="0.90161334999176701"/>
          <c:h val="0.89814814814814803"/>
        </c:manualLayout>
      </c:layout>
      <c:barChart>
        <c:barDir val="col"/>
        <c:grouping val="clustered"/>
        <c:varyColors val="0"/>
        <c:ser>
          <c:idx val="0"/>
          <c:order val="0"/>
          <c:spPr>
            <a:solidFill>
              <a:srgbClr val="376092"/>
            </a:solidFill>
            <a:ln>
              <a:noFill/>
            </a:ln>
            <a:effectLst/>
          </c:spPr>
          <c:invertIfNegative val="1"/>
          <c:cat>
            <c:strRef>
              <c:f>'Top ảnh hưởng'!$M$2:$M$11</c:f>
              <c:strCache>
                <c:ptCount val="10"/>
                <c:pt idx="0">
                  <c:v>BID</c:v>
                </c:pt>
                <c:pt idx="1">
                  <c:v>VNM</c:v>
                </c:pt>
                <c:pt idx="2">
                  <c:v>GAS</c:v>
                </c:pt>
                <c:pt idx="3">
                  <c:v>VCB</c:v>
                </c:pt>
                <c:pt idx="4">
                  <c:v>HPG</c:v>
                </c:pt>
                <c:pt idx="5">
                  <c:v>CTD</c:v>
                </c:pt>
                <c:pt idx="6">
                  <c:v>HDB</c:v>
                </c:pt>
                <c:pt idx="7">
                  <c:v>VRE</c:v>
                </c:pt>
                <c:pt idx="8">
                  <c:v>SAB</c:v>
                </c:pt>
                <c:pt idx="9">
                  <c:v>VJC</c:v>
                </c:pt>
              </c:strCache>
            </c:strRef>
          </c:cat>
          <c:val>
            <c:numRef>
              <c:f>'Top ảnh hưởng'!$N$2:$N$11</c:f>
              <c:numCache>
                <c:formatCode>General</c:formatCode>
                <c:ptCount val="10"/>
                <c:pt idx="0">
                  <c:v>2.629</c:v>
                </c:pt>
                <c:pt idx="1">
                  <c:v>2.551299999999999</c:v>
                </c:pt>
                <c:pt idx="2">
                  <c:v>2.172699999999999</c:v>
                </c:pt>
                <c:pt idx="3">
                  <c:v>1.8445</c:v>
                </c:pt>
                <c:pt idx="4">
                  <c:v>1.3332999999999999</c:v>
                </c:pt>
                <c:pt idx="5">
                  <c:v>-0.22570000000000001</c:v>
                </c:pt>
                <c:pt idx="6">
                  <c:v>-0.28739999999999999</c:v>
                </c:pt>
                <c:pt idx="7">
                  <c:v>-0.69620000000000004</c:v>
                </c:pt>
                <c:pt idx="8">
                  <c:v>-1.3855</c:v>
                </c:pt>
                <c:pt idx="9">
                  <c:v>-1.5702</c:v>
                </c:pt>
              </c:numCache>
            </c:numRef>
          </c:val>
          <c:extLst>
            <c:ext xmlns:c14="http://schemas.microsoft.com/office/drawing/2007/8/2/chart" uri="{6F2FDCE9-48DA-4B69-8628-5D25D57E5C99}">
              <c14:invertSolidFillFmt>
                <c14:spPr xmlns:c14="http://schemas.microsoft.com/office/drawing/2007/8/2/chart">
                  <a:solidFill>
                    <a:srgbClr val="FF0000"/>
                  </a:solidFill>
                  <a:ln>
                    <a:noFill/>
                  </a:ln>
                  <a:effectLst/>
                </c14:spPr>
              </c14:invertSolidFillFmt>
            </c:ext>
          </c:extLst>
        </c:ser>
        <c:dLbls>
          <c:showLegendKey val="0"/>
          <c:showVal val="0"/>
          <c:showCatName val="0"/>
          <c:showSerName val="0"/>
          <c:showPercent val="0"/>
          <c:showBubbleSize val="0"/>
        </c:dLbls>
        <c:gapWidth val="219"/>
        <c:overlap val="-27"/>
        <c:axId val="117338880"/>
        <c:axId val="117340416"/>
      </c:barChart>
      <c:catAx>
        <c:axId val="117338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b" anchorCtr="0"/>
          <a:lstStyle/>
          <a:p>
            <a:pPr>
              <a:defRPr sz="900" b="0" i="0" u="none" strike="noStrike" kern="1200" baseline="0">
                <a:solidFill>
                  <a:schemeClr val="tx1"/>
                </a:solidFill>
                <a:latin typeface="Tahoma" pitchFamily="34" charset="0"/>
                <a:ea typeface="Tahoma" pitchFamily="34" charset="0"/>
                <a:cs typeface="Tahoma" pitchFamily="34" charset="0"/>
              </a:defRPr>
            </a:pPr>
            <a:endParaRPr lang="en-US"/>
          </a:p>
        </c:txPr>
        <c:crossAx val="117340416"/>
        <c:crossesAt val="0.01"/>
        <c:auto val="1"/>
        <c:lblAlgn val="ctr"/>
        <c:lblOffset val="100"/>
        <c:noMultiLvlLbl val="0"/>
      </c:catAx>
      <c:valAx>
        <c:axId val="117340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900" b="0" i="0" u="none" strike="noStrike" kern="1200" baseline="0">
                <a:solidFill>
                  <a:schemeClr val="tx1"/>
                </a:solidFill>
                <a:latin typeface="Tahoma" pitchFamily="34" charset="0"/>
                <a:ea typeface="Tahoma" pitchFamily="34" charset="0"/>
                <a:cs typeface="Tahoma" pitchFamily="34" charset="0"/>
              </a:defRPr>
            </a:pPr>
            <a:endParaRPr lang="en-US"/>
          </a:p>
        </c:txPr>
        <c:crossAx val="11733888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071084864391906E-2"/>
          <c:y val="5.0925925925925902E-2"/>
          <c:w val="0.86432195975503101"/>
          <c:h val="0.67739027413240005"/>
        </c:manualLayout>
      </c:layout>
      <c:lineChart>
        <c:grouping val="standard"/>
        <c:varyColors val="0"/>
        <c:ser>
          <c:idx val="0"/>
          <c:order val="0"/>
          <c:marker>
            <c:symbol val="none"/>
          </c:marker>
          <c:cat>
            <c:numRef>
              <c:f>'Tồn kho dầu Mỹ (Thursday)'!$G$1:$G$50</c:f>
              <c:numCache>
                <c:formatCode>dd/mm/yyyy</c:formatCode>
                <c:ptCount val="50"/>
                <c:pt idx="0">
                  <c:v>42769</c:v>
                </c:pt>
                <c:pt idx="1">
                  <c:v>42776</c:v>
                </c:pt>
                <c:pt idx="2">
                  <c:v>42783</c:v>
                </c:pt>
                <c:pt idx="3">
                  <c:v>42790</c:v>
                </c:pt>
                <c:pt idx="4">
                  <c:v>42797</c:v>
                </c:pt>
                <c:pt idx="5">
                  <c:v>42804</c:v>
                </c:pt>
                <c:pt idx="6">
                  <c:v>42811</c:v>
                </c:pt>
                <c:pt idx="7">
                  <c:v>42818</c:v>
                </c:pt>
                <c:pt idx="8">
                  <c:v>42825</c:v>
                </c:pt>
                <c:pt idx="9">
                  <c:v>42832</c:v>
                </c:pt>
                <c:pt idx="10">
                  <c:v>42839</c:v>
                </c:pt>
                <c:pt idx="11">
                  <c:v>42846</c:v>
                </c:pt>
                <c:pt idx="12">
                  <c:v>42853</c:v>
                </c:pt>
                <c:pt idx="13">
                  <c:v>42860</c:v>
                </c:pt>
                <c:pt idx="14">
                  <c:v>42867</c:v>
                </c:pt>
                <c:pt idx="15">
                  <c:v>42874</c:v>
                </c:pt>
                <c:pt idx="16">
                  <c:v>42881</c:v>
                </c:pt>
                <c:pt idx="17">
                  <c:v>42888</c:v>
                </c:pt>
                <c:pt idx="18">
                  <c:v>42895</c:v>
                </c:pt>
                <c:pt idx="19">
                  <c:v>42902</c:v>
                </c:pt>
                <c:pt idx="20">
                  <c:v>42909</c:v>
                </c:pt>
                <c:pt idx="21">
                  <c:v>42916</c:v>
                </c:pt>
                <c:pt idx="22">
                  <c:v>42923</c:v>
                </c:pt>
                <c:pt idx="23">
                  <c:v>42930</c:v>
                </c:pt>
                <c:pt idx="24">
                  <c:v>42937</c:v>
                </c:pt>
                <c:pt idx="25">
                  <c:v>42944</c:v>
                </c:pt>
                <c:pt idx="26">
                  <c:v>42951</c:v>
                </c:pt>
                <c:pt idx="27">
                  <c:v>42958</c:v>
                </c:pt>
                <c:pt idx="28">
                  <c:v>42965</c:v>
                </c:pt>
                <c:pt idx="29">
                  <c:v>42972</c:v>
                </c:pt>
                <c:pt idx="30">
                  <c:v>42979</c:v>
                </c:pt>
                <c:pt idx="31">
                  <c:v>42986</c:v>
                </c:pt>
                <c:pt idx="32">
                  <c:v>42993</c:v>
                </c:pt>
                <c:pt idx="33">
                  <c:v>43000</c:v>
                </c:pt>
                <c:pt idx="34">
                  <c:v>43007</c:v>
                </c:pt>
                <c:pt idx="35">
                  <c:v>43013</c:v>
                </c:pt>
                <c:pt idx="36">
                  <c:v>43020</c:v>
                </c:pt>
                <c:pt idx="37">
                  <c:v>43034</c:v>
                </c:pt>
                <c:pt idx="38">
                  <c:v>43040</c:v>
                </c:pt>
                <c:pt idx="39">
                  <c:v>43047</c:v>
                </c:pt>
                <c:pt idx="40">
                  <c:v>43054</c:v>
                </c:pt>
                <c:pt idx="41">
                  <c:v>43061</c:v>
                </c:pt>
                <c:pt idx="42">
                  <c:v>43068</c:v>
                </c:pt>
                <c:pt idx="43">
                  <c:v>43075</c:v>
                </c:pt>
                <c:pt idx="44">
                  <c:v>43082</c:v>
                </c:pt>
                <c:pt idx="45">
                  <c:v>43089</c:v>
                </c:pt>
                <c:pt idx="46">
                  <c:v>43091</c:v>
                </c:pt>
                <c:pt idx="47">
                  <c:v>43098</c:v>
                </c:pt>
                <c:pt idx="48">
                  <c:v>43105</c:v>
                </c:pt>
                <c:pt idx="49">
                  <c:v>43112</c:v>
                </c:pt>
              </c:numCache>
            </c:numRef>
          </c:cat>
          <c:val>
            <c:numRef>
              <c:f>'Tồn kho dầu Mỹ (Thursday)'!$H$1:$H$50</c:f>
              <c:numCache>
                <c:formatCode>General</c:formatCode>
                <c:ptCount val="50"/>
                <c:pt idx="0">
                  <c:v>508.59199999999993</c:v>
                </c:pt>
                <c:pt idx="1">
                  <c:v>518.11900000000003</c:v>
                </c:pt>
                <c:pt idx="2">
                  <c:v>518.68299999999999</c:v>
                </c:pt>
                <c:pt idx="3">
                  <c:v>520.18399999999997</c:v>
                </c:pt>
                <c:pt idx="4">
                  <c:v>528.39300000000003</c:v>
                </c:pt>
                <c:pt idx="5">
                  <c:v>528.15599999999984</c:v>
                </c:pt>
                <c:pt idx="6">
                  <c:v>533.11</c:v>
                </c:pt>
                <c:pt idx="7">
                  <c:v>533.97699999999998</c:v>
                </c:pt>
                <c:pt idx="8">
                  <c:v>535.54300000000001</c:v>
                </c:pt>
                <c:pt idx="9">
                  <c:v>533.37699999999984</c:v>
                </c:pt>
                <c:pt idx="10">
                  <c:v>532.34299999999985</c:v>
                </c:pt>
                <c:pt idx="11">
                  <c:v>528.702</c:v>
                </c:pt>
                <c:pt idx="12">
                  <c:v>527.77200000000005</c:v>
                </c:pt>
                <c:pt idx="13">
                  <c:v>522.52499999999998</c:v>
                </c:pt>
                <c:pt idx="14">
                  <c:v>520.77200000000005</c:v>
                </c:pt>
                <c:pt idx="15">
                  <c:v>516.33999999999992</c:v>
                </c:pt>
                <c:pt idx="16">
                  <c:v>509.91199999999992</c:v>
                </c:pt>
                <c:pt idx="17">
                  <c:v>513.20699999999999</c:v>
                </c:pt>
                <c:pt idx="18">
                  <c:v>511.54599999999999</c:v>
                </c:pt>
                <c:pt idx="19">
                  <c:v>509.09500000000003</c:v>
                </c:pt>
                <c:pt idx="20">
                  <c:v>509.21300000000002</c:v>
                </c:pt>
                <c:pt idx="21">
                  <c:v>502.91399999999987</c:v>
                </c:pt>
                <c:pt idx="22">
                  <c:v>495.35</c:v>
                </c:pt>
                <c:pt idx="23">
                  <c:v>490.62299999999999</c:v>
                </c:pt>
                <c:pt idx="24">
                  <c:v>483.41500000000002</c:v>
                </c:pt>
                <c:pt idx="25">
                  <c:v>481.88799999999992</c:v>
                </c:pt>
                <c:pt idx="26">
                  <c:v>475.43700000000001</c:v>
                </c:pt>
                <c:pt idx="27">
                  <c:v>466.49200000000002</c:v>
                </c:pt>
                <c:pt idx="28">
                  <c:v>463.16500000000002</c:v>
                </c:pt>
                <c:pt idx="29">
                  <c:v>457.77300000000002</c:v>
                </c:pt>
                <c:pt idx="30">
                  <c:v>462.35300000000001</c:v>
                </c:pt>
                <c:pt idx="31">
                  <c:v>468.24099999999999</c:v>
                </c:pt>
                <c:pt idx="32">
                  <c:v>472.83199999999988</c:v>
                </c:pt>
                <c:pt idx="33">
                  <c:v>470.98599999999988</c:v>
                </c:pt>
                <c:pt idx="34">
                  <c:v>464.96300000000002</c:v>
                </c:pt>
                <c:pt idx="35">
                  <c:v>462.21600000000001</c:v>
                </c:pt>
                <c:pt idx="36">
                  <c:v>456.48500000000001</c:v>
                </c:pt>
                <c:pt idx="37">
                  <c:v>457.34100000000001</c:v>
                </c:pt>
                <c:pt idx="38">
                  <c:v>454.90599999999989</c:v>
                </c:pt>
                <c:pt idx="39">
                  <c:v>457.14299999999997</c:v>
                </c:pt>
                <c:pt idx="40">
                  <c:v>458.99700000000001</c:v>
                </c:pt>
                <c:pt idx="41">
                  <c:v>457.142</c:v>
                </c:pt>
                <c:pt idx="42">
                  <c:v>453.71300000000002</c:v>
                </c:pt>
                <c:pt idx="43">
                  <c:v>448.10300000000001</c:v>
                </c:pt>
                <c:pt idx="44">
                  <c:v>442.98599999999988</c:v>
                </c:pt>
                <c:pt idx="45">
                  <c:v>436.49099999999987</c:v>
                </c:pt>
                <c:pt idx="46">
                  <c:v>431.88200000000001</c:v>
                </c:pt>
                <c:pt idx="47">
                  <c:v>424.46300000000002</c:v>
                </c:pt>
                <c:pt idx="48">
                  <c:v>419.51499999999999</c:v>
                </c:pt>
                <c:pt idx="49">
                  <c:v>412.654</c:v>
                </c:pt>
              </c:numCache>
            </c:numRef>
          </c:val>
          <c:smooth val="0"/>
        </c:ser>
        <c:dLbls>
          <c:showLegendKey val="0"/>
          <c:showVal val="0"/>
          <c:showCatName val="0"/>
          <c:showSerName val="0"/>
          <c:showPercent val="0"/>
          <c:showBubbleSize val="0"/>
        </c:dLbls>
        <c:marker val="1"/>
        <c:smooth val="0"/>
        <c:axId val="137538944"/>
        <c:axId val="137544832"/>
      </c:lineChart>
      <c:dateAx>
        <c:axId val="137538944"/>
        <c:scaling>
          <c:orientation val="minMax"/>
        </c:scaling>
        <c:delete val="0"/>
        <c:axPos val="b"/>
        <c:numFmt formatCode="dd/mm/yyyy" sourceLinked="1"/>
        <c:majorTickMark val="out"/>
        <c:minorTickMark val="none"/>
        <c:tickLblPos val="nextTo"/>
        <c:txPr>
          <a:bodyPr/>
          <a:lstStyle/>
          <a:p>
            <a:pPr>
              <a:defRPr sz="800">
                <a:latin typeface="Tahoma" pitchFamily="34" charset="0"/>
                <a:ea typeface="Tahoma" pitchFamily="34" charset="0"/>
                <a:cs typeface="Tahoma" pitchFamily="34" charset="0"/>
              </a:defRPr>
            </a:pPr>
            <a:endParaRPr lang="en-US"/>
          </a:p>
        </c:txPr>
        <c:crossAx val="137544832"/>
        <c:crosses val="autoZero"/>
        <c:auto val="1"/>
        <c:lblOffset val="100"/>
        <c:baseTimeUnit val="days"/>
      </c:dateAx>
      <c:valAx>
        <c:axId val="137544832"/>
        <c:scaling>
          <c:orientation val="minMax"/>
          <c:min val="400"/>
        </c:scaling>
        <c:delete val="0"/>
        <c:axPos val="l"/>
        <c:majorGridlines/>
        <c:numFmt formatCode="General" sourceLinked="1"/>
        <c:majorTickMark val="out"/>
        <c:minorTickMark val="none"/>
        <c:tickLblPos val="nextTo"/>
        <c:txPr>
          <a:bodyPr/>
          <a:lstStyle/>
          <a:p>
            <a:pPr>
              <a:defRPr sz="800">
                <a:latin typeface="Tahoma" pitchFamily="34" charset="0"/>
                <a:ea typeface="Tahoma" pitchFamily="34" charset="0"/>
                <a:cs typeface="Tahoma" pitchFamily="34" charset="0"/>
              </a:defRPr>
            </a:pPr>
            <a:endParaRPr lang="en-US"/>
          </a:p>
        </c:txPr>
        <c:crossAx val="137538944"/>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050306211723502E-2"/>
          <c:y val="2.3148148148148098E-2"/>
          <c:w val="0.86430577427821498"/>
          <c:h val="0.75146434820647401"/>
        </c:manualLayout>
      </c:layout>
      <c:lineChart>
        <c:grouping val="standard"/>
        <c:varyColors val="0"/>
        <c:ser>
          <c:idx val="0"/>
          <c:order val="0"/>
          <c:marker>
            <c:symbol val="none"/>
          </c:marker>
          <c:cat>
            <c:numRef>
              <c:f>'Số Giàn khoan dầu Mỹ(Monday)'!$A$9:$A$59</c:f>
              <c:numCache>
                <c:formatCode>m/d/yyyy</c:formatCode>
                <c:ptCount val="51"/>
                <c:pt idx="0">
                  <c:v>42769</c:v>
                </c:pt>
                <c:pt idx="1">
                  <c:v>42776</c:v>
                </c:pt>
                <c:pt idx="2">
                  <c:v>42783</c:v>
                </c:pt>
                <c:pt idx="3">
                  <c:v>42790</c:v>
                </c:pt>
                <c:pt idx="4">
                  <c:v>42797</c:v>
                </c:pt>
                <c:pt idx="5">
                  <c:v>42804</c:v>
                </c:pt>
                <c:pt idx="6">
                  <c:v>42811</c:v>
                </c:pt>
                <c:pt idx="7">
                  <c:v>42818</c:v>
                </c:pt>
                <c:pt idx="8">
                  <c:v>42825</c:v>
                </c:pt>
                <c:pt idx="9">
                  <c:v>42832</c:v>
                </c:pt>
                <c:pt idx="10">
                  <c:v>42839</c:v>
                </c:pt>
                <c:pt idx="11">
                  <c:v>42846</c:v>
                </c:pt>
                <c:pt idx="12">
                  <c:v>42853</c:v>
                </c:pt>
                <c:pt idx="13">
                  <c:v>42860</c:v>
                </c:pt>
                <c:pt idx="14">
                  <c:v>42867</c:v>
                </c:pt>
                <c:pt idx="15">
                  <c:v>42874</c:v>
                </c:pt>
                <c:pt idx="16">
                  <c:v>42881</c:v>
                </c:pt>
                <c:pt idx="17">
                  <c:v>42888</c:v>
                </c:pt>
                <c:pt idx="18">
                  <c:v>42895</c:v>
                </c:pt>
                <c:pt idx="19">
                  <c:v>42902</c:v>
                </c:pt>
                <c:pt idx="20">
                  <c:v>42909</c:v>
                </c:pt>
                <c:pt idx="21">
                  <c:v>42916</c:v>
                </c:pt>
                <c:pt idx="22">
                  <c:v>42923</c:v>
                </c:pt>
                <c:pt idx="23">
                  <c:v>42930</c:v>
                </c:pt>
                <c:pt idx="24">
                  <c:v>42937</c:v>
                </c:pt>
                <c:pt idx="25">
                  <c:v>42944</c:v>
                </c:pt>
                <c:pt idx="26">
                  <c:v>42951</c:v>
                </c:pt>
                <c:pt idx="27">
                  <c:v>42958</c:v>
                </c:pt>
                <c:pt idx="28">
                  <c:v>42965</c:v>
                </c:pt>
                <c:pt idx="29">
                  <c:v>42972</c:v>
                </c:pt>
                <c:pt idx="30">
                  <c:v>42979</c:v>
                </c:pt>
                <c:pt idx="31">
                  <c:v>42986</c:v>
                </c:pt>
                <c:pt idx="32">
                  <c:v>42993</c:v>
                </c:pt>
                <c:pt idx="33">
                  <c:v>43000</c:v>
                </c:pt>
                <c:pt idx="34">
                  <c:v>43007</c:v>
                </c:pt>
                <c:pt idx="35">
                  <c:v>43014</c:v>
                </c:pt>
                <c:pt idx="36">
                  <c:v>43021</c:v>
                </c:pt>
                <c:pt idx="37">
                  <c:v>43028</c:v>
                </c:pt>
                <c:pt idx="38">
                  <c:v>43035</c:v>
                </c:pt>
                <c:pt idx="39">
                  <c:v>43042</c:v>
                </c:pt>
                <c:pt idx="40">
                  <c:v>43049</c:v>
                </c:pt>
                <c:pt idx="41">
                  <c:v>43056</c:v>
                </c:pt>
                <c:pt idx="42">
                  <c:v>43056</c:v>
                </c:pt>
                <c:pt idx="43">
                  <c:v>43070</c:v>
                </c:pt>
                <c:pt idx="44">
                  <c:v>43077</c:v>
                </c:pt>
                <c:pt idx="45">
                  <c:v>43084</c:v>
                </c:pt>
                <c:pt idx="46">
                  <c:v>43091</c:v>
                </c:pt>
                <c:pt idx="47">
                  <c:v>43098</c:v>
                </c:pt>
                <c:pt idx="48">
                  <c:v>43105</c:v>
                </c:pt>
                <c:pt idx="49">
                  <c:v>43112</c:v>
                </c:pt>
                <c:pt idx="50">
                  <c:v>43119</c:v>
                </c:pt>
              </c:numCache>
            </c:numRef>
          </c:cat>
          <c:val>
            <c:numRef>
              <c:f>'Số Giàn khoan dầu Mỹ(Monday)'!$B$9:$B$59</c:f>
              <c:numCache>
                <c:formatCode>General</c:formatCode>
                <c:ptCount val="51"/>
                <c:pt idx="0">
                  <c:v>583</c:v>
                </c:pt>
                <c:pt idx="1">
                  <c:v>591</c:v>
                </c:pt>
                <c:pt idx="2">
                  <c:v>597</c:v>
                </c:pt>
                <c:pt idx="3">
                  <c:v>602</c:v>
                </c:pt>
                <c:pt idx="4">
                  <c:v>609</c:v>
                </c:pt>
                <c:pt idx="5">
                  <c:v>617</c:v>
                </c:pt>
                <c:pt idx="6">
                  <c:v>631</c:v>
                </c:pt>
                <c:pt idx="7">
                  <c:v>652</c:v>
                </c:pt>
                <c:pt idx="8">
                  <c:v>662</c:v>
                </c:pt>
                <c:pt idx="9">
                  <c:v>672</c:v>
                </c:pt>
                <c:pt idx="10">
                  <c:v>683</c:v>
                </c:pt>
                <c:pt idx="11">
                  <c:v>688</c:v>
                </c:pt>
                <c:pt idx="12">
                  <c:v>697</c:v>
                </c:pt>
                <c:pt idx="13">
                  <c:v>703</c:v>
                </c:pt>
                <c:pt idx="14">
                  <c:v>712</c:v>
                </c:pt>
                <c:pt idx="15">
                  <c:v>720</c:v>
                </c:pt>
                <c:pt idx="16">
                  <c:v>722</c:v>
                </c:pt>
                <c:pt idx="17">
                  <c:v>733</c:v>
                </c:pt>
                <c:pt idx="18">
                  <c:v>741</c:v>
                </c:pt>
                <c:pt idx="19">
                  <c:v>747</c:v>
                </c:pt>
                <c:pt idx="20">
                  <c:v>758</c:v>
                </c:pt>
                <c:pt idx="21">
                  <c:v>756</c:v>
                </c:pt>
                <c:pt idx="22">
                  <c:v>763</c:v>
                </c:pt>
                <c:pt idx="23">
                  <c:v>765</c:v>
                </c:pt>
                <c:pt idx="24">
                  <c:v>764</c:v>
                </c:pt>
                <c:pt idx="25">
                  <c:v>766</c:v>
                </c:pt>
                <c:pt idx="26">
                  <c:v>765</c:v>
                </c:pt>
                <c:pt idx="27">
                  <c:v>768</c:v>
                </c:pt>
                <c:pt idx="28">
                  <c:v>763</c:v>
                </c:pt>
                <c:pt idx="29">
                  <c:v>759</c:v>
                </c:pt>
                <c:pt idx="30">
                  <c:v>759</c:v>
                </c:pt>
                <c:pt idx="31">
                  <c:v>756</c:v>
                </c:pt>
                <c:pt idx="32">
                  <c:v>749</c:v>
                </c:pt>
                <c:pt idx="33">
                  <c:v>744</c:v>
                </c:pt>
                <c:pt idx="34">
                  <c:v>750</c:v>
                </c:pt>
                <c:pt idx="35">
                  <c:v>748</c:v>
                </c:pt>
                <c:pt idx="36">
                  <c:v>743</c:v>
                </c:pt>
                <c:pt idx="37">
                  <c:v>736</c:v>
                </c:pt>
                <c:pt idx="38">
                  <c:v>737</c:v>
                </c:pt>
                <c:pt idx="39">
                  <c:v>729</c:v>
                </c:pt>
                <c:pt idx="40">
                  <c:v>738</c:v>
                </c:pt>
                <c:pt idx="41">
                  <c:v>738</c:v>
                </c:pt>
                <c:pt idx="42">
                  <c:v>747</c:v>
                </c:pt>
                <c:pt idx="43">
                  <c:v>749</c:v>
                </c:pt>
                <c:pt idx="44">
                  <c:v>751</c:v>
                </c:pt>
                <c:pt idx="45">
                  <c:v>747</c:v>
                </c:pt>
                <c:pt idx="46">
                  <c:v>747</c:v>
                </c:pt>
                <c:pt idx="47">
                  <c:v>747</c:v>
                </c:pt>
                <c:pt idx="48">
                  <c:v>742</c:v>
                </c:pt>
                <c:pt idx="49">
                  <c:v>752</c:v>
                </c:pt>
                <c:pt idx="50">
                  <c:v>747</c:v>
                </c:pt>
              </c:numCache>
            </c:numRef>
          </c:val>
          <c:smooth val="0"/>
        </c:ser>
        <c:dLbls>
          <c:showLegendKey val="0"/>
          <c:showVal val="0"/>
          <c:showCatName val="0"/>
          <c:showSerName val="0"/>
          <c:showPercent val="0"/>
          <c:showBubbleSize val="0"/>
        </c:dLbls>
        <c:marker val="1"/>
        <c:smooth val="0"/>
        <c:axId val="140587392"/>
        <c:axId val="140588928"/>
      </c:lineChart>
      <c:dateAx>
        <c:axId val="140587392"/>
        <c:scaling>
          <c:orientation val="minMax"/>
        </c:scaling>
        <c:delete val="0"/>
        <c:axPos val="b"/>
        <c:numFmt formatCode="m/d/yyyy" sourceLinked="1"/>
        <c:majorTickMark val="out"/>
        <c:minorTickMark val="none"/>
        <c:tickLblPos val="nextTo"/>
        <c:txPr>
          <a:bodyPr/>
          <a:lstStyle/>
          <a:p>
            <a:pPr>
              <a:defRPr sz="800">
                <a:latin typeface="Tahoma" pitchFamily="34" charset="0"/>
                <a:ea typeface="Tahoma" pitchFamily="34" charset="0"/>
                <a:cs typeface="Tahoma" pitchFamily="34" charset="0"/>
              </a:defRPr>
            </a:pPr>
            <a:endParaRPr lang="en-US"/>
          </a:p>
        </c:txPr>
        <c:crossAx val="140588928"/>
        <c:crosses val="autoZero"/>
        <c:auto val="1"/>
        <c:lblOffset val="100"/>
        <c:baseTimeUnit val="days"/>
      </c:dateAx>
      <c:valAx>
        <c:axId val="140588928"/>
        <c:scaling>
          <c:orientation val="minMax"/>
          <c:min val="400"/>
        </c:scaling>
        <c:delete val="0"/>
        <c:axPos val="l"/>
        <c:majorGridlines/>
        <c:numFmt formatCode="General" sourceLinked="1"/>
        <c:majorTickMark val="out"/>
        <c:minorTickMark val="none"/>
        <c:tickLblPos val="nextTo"/>
        <c:txPr>
          <a:bodyPr/>
          <a:lstStyle/>
          <a:p>
            <a:pPr>
              <a:defRPr sz="800">
                <a:latin typeface="Tahoma" pitchFamily="34" charset="0"/>
                <a:ea typeface="Tahoma" pitchFamily="34" charset="0"/>
                <a:cs typeface="Tahoma" pitchFamily="34" charset="0"/>
              </a:defRPr>
            </a:pPr>
            <a:endParaRPr lang="en-US"/>
          </a:p>
        </c:txPr>
        <c:crossAx val="14058739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1" y="1"/>
            <a:ext cx="3170138"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l" defTabSz="955675">
              <a:defRPr sz="1300">
                <a:latin typeface="Arial" charset="0"/>
              </a:defRPr>
            </a:lvl1pPr>
          </a:lstStyle>
          <a:p>
            <a:pPr>
              <a:defRPr/>
            </a:pPr>
            <a:endParaRPr lang="en-US"/>
          </a:p>
        </p:txBody>
      </p:sp>
      <p:sp>
        <p:nvSpPr>
          <p:cNvPr id="3" name="Espace réservé de la date 2"/>
          <p:cNvSpPr>
            <a:spLocks noGrp="1"/>
          </p:cNvSpPr>
          <p:nvPr>
            <p:ph type="dt" sz="quarter" idx="1"/>
          </p:nvPr>
        </p:nvSpPr>
        <p:spPr bwMode="auto">
          <a:xfrm>
            <a:off x="4141791" y="1"/>
            <a:ext cx="3171774"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r" defTabSz="955675">
              <a:defRPr sz="1300">
                <a:latin typeface="Arial" charset="0"/>
              </a:defRPr>
            </a:lvl1pPr>
          </a:lstStyle>
          <a:p>
            <a:pPr>
              <a:defRPr/>
            </a:pPr>
            <a:fld id="{8D769B04-B09A-4E7F-9F3A-F9556090FFB3}" type="datetime1">
              <a:rPr lang="fr-FR"/>
              <a:pPr>
                <a:defRPr/>
              </a:pPr>
              <a:t>29/01/2018</a:t>
            </a:fld>
            <a:endParaRPr lang="fr-FR"/>
          </a:p>
        </p:txBody>
      </p:sp>
      <p:sp>
        <p:nvSpPr>
          <p:cNvPr id="4" name="Espace réservé du pied de page 3"/>
          <p:cNvSpPr>
            <a:spLocks noGrp="1"/>
          </p:cNvSpPr>
          <p:nvPr>
            <p:ph type="ftr" sz="quarter" idx="2"/>
          </p:nvPr>
        </p:nvSpPr>
        <p:spPr bwMode="auto">
          <a:xfrm>
            <a:off x="1" y="9118683"/>
            <a:ext cx="3170138"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l" defTabSz="955675">
              <a:defRPr sz="1300">
                <a:latin typeface="Arial" charset="0"/>
              </a:defRPr>
            </a:lvl1pPr>
          </a:lstStyle>
          <a:p>
            <a:pPr>
              <a:defRPr/>
            </a:pPr>
            <a:endParaRPr lang="en-US"/>
          </a:p>
        </p:txBody>
      </p:sp>
      <p:sp>
        <p:nvSpPr>
          <p:cNvPr id="5" name="Espace réservé du numéro de diapositive 4"/>
          <p:cNvSpPr>
            <a:spLocks noGrp="1"/>
          </p:cNvSpPr>
          <p:nvPr>
            <p:ph type="sldNum" sz="quarter" idx="3"/>
          </p:nvPr>
        </p:nvSpPr>
        <p:spPr bwMode="auto">
          <a:xfrm>
            <a:off x="4141791" y="9118683"/>
            <a:ext cx="3171774"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r" defTabSz="955675">
              <a:defRPr sz="1300">
                <a:latin typeface="Arial" charset="0"/>
              </a:defRPr>
            </a:lvl1pPr>
          </a:lstStyle>
          <a:p>
            <a:pPr>
              <a:defRPr/>
            </a:pPr>
            <a:fld id="{C3162EE1-3594-4790-8927-CB70A6639E63}" type="slidenum">
              <a:rPr lang="fr-FR"/>
              <a:pPr>
                <a:defRPr/>
              </a:pPr>
              <a:t>‹#›</a:t>
            </a:fld>
            <a:endParaRPr lang="fr-FR"/>
          </a:p>
        </p:txBody>
      </p:sp>
    </p:spTree>
    <p:extLst>
      <p:ext uri="{BB962C8B-B14F-4D97-AF65-F5344CB8AC3E}">
        <p14:creationId xmlns:p14="http://schemas.microsoft.com/office/powerpoint/2010/main" val="3772045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3170138"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l" defTabSz="955675">
              <a:defRPr sz="1300">
                <a:latin typeface="Arial" charset="0"/>
              </a:defRPr>
            </a:lvl1pPr>
          </a:lstStyle>
          <a:p>
            <a:pPr>
              <a:defRPr/>
            </a:pPr>
            <a:endParaRPr lang="en-US"/>
          </a:p>
        </p:txBody>
      </p:sp>
      <p:sp>
        <p:nvSpPr>
          <p:cNvPr id="4099" name="Rectangle 3"/>
          <p:cNvSpPr>
            <a:spLocks noGrp="1" noChangeArrowheads="1"/>
          </p:cNvSpPr>
          <p:nvPr>
            <p:ph type="dt" idx="1"/>
          </p:nvPr>
        </p:nvSpPr>
        <p:spPr bwMode="auto">
          <a:xfrm>
            <a:off x="4141791" y="1"/>
            <a:ext cx="3171774" cy="481028"/>
          </a:xfrm>
          <a:prstGeom prst="rect">
            <a:avLst/>
          </a:prstGeom>
          <a:noFill/>
          <a:ln>
            <a:noFill/>
          </a:ln>
          <a:extLst/>
        </p:spPr>
        <p:txBody>
          <a:bodyPr vert="horz" wrap="square" lIns="95500" tIns="47750" rIns="95500" bIns="47750" numCol="1" anchor="t" anchorCtr="0" compatLnSpc="1">
            <a:prstTxWarp prst="textNoShape">
              <a:avLst/>
            </a:prstTxWarp>
          </a:bodyPr>
          <a:lstStyle>
            <a:lvl1pPr algn="r" defTabSz="955675">
              <a:defRPr sz="1300">
                <a:latin typeface="Arial"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058863" y="720725"/>
            <a:ext cx="5197475" cy="35988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194" y="4560086"/>
            <a:ext cx="5852814" cy="4320317"/>
          </a:xfrm>
          <a:prstGeom prst="rect">
            <a:avLst/>
          </a:prstGeom>
          <a:noFill/>
          <a:ln>
            <a:noFill/>
          </a:ln>
          <a:extLst/>
        </p:spPr>
        <p:txBody>
          <a:bodyPr vert="horz" wrap="square" lIns="95500" tIns="47750" rIns="95500" bIns="4775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102" name="Rectangle 6"/>
          <p:cNvSpPr>
            <a:spLocks noGrp="1" noChangeArrowheads="1"/>
          </p:cNvSpPr>
          <p:nvPr>
            <p:ph type="ftr" sz="quarter" idx="4"/>
          </p:nvPr>
        </p:nvSpPr>
        <p:spPr bwMode="auto">
          <a:xfrm>
            <a:off x="1" y="9118683"/>
            <a:ext cx="3170138"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l" defTabSz="955675">
              <a:defRPr sz="13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4141791" y="9118683"/>
            <a:ext cx="3171774" cy="481028"/>
          </a:xfrm>
          <a:prstGeom prst="rect">
            <a:avLst/>
          </a:prstGeom>
          <a:noFill/>
          <a:ln>
            <a:noFill/>
          </a:ln>
          <a:extLst/>
        </p:spPr>
        <p:txBody>
          <a:bodyPr vert="horz" wrap="square" lIns="95500" tIns="47750" rIns="95500" bIns="47750" numCol="1" anchor="b" anchorCtr="0" compatLnSpc="1">
            <a:prstTxWarp prst="textNoShape">
              <a:avLst/>
            </a:prstTxWarp>
          </a:bodyPr>
          <a:lstStyle>
            <a:lvl1pPr algn="r" defTabSz="955675">
              <a:defRPr sz="1300">
                <a:latin typeface="Arial" charset="0"/>
              </a:defRPr>
            </a:lvl1pPr>
          </a:lstStyle>
          <a:p>
            <a:pPr>
              <a:defRPr/>
            </a:pPr>
            <a:fld id="{7C1EB53C-8D01-4C11-8195-32419107FA4F}" type="slidenum">
              <a:rPr lang="fr-FR"/>
              <a:pPr>
                <a:defRPr/>
              </a:pPr>
              <a:t>‹#›</a:t>
            </a:fld>
            <a:endParaRPr lang="fr-FR"/>
          </a:p>
        </p:txBody>
      </p:sp>
    </p:spTree>
    <p:extLst>
      <p:ext uri="{BB962C8B-B14F-4D97-AF65-F5344CB8AC3E}">
        <p14:creationId xmlns:p14="http://schemas.microsoft.com/office/powerpoint/2010/main" val="3579439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5"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1EB53C-8D01-4C11-8195-32419107FA4F}" type="slidenum">
              <a:rPr lang="fr-FR" smtClean="0"/>
              <a:pPr>
                <a:defRPr/>
              </a:pPr>
              <a:t>1</a:t>
            </a:fld>
            <a:endParaRPr lang="fr-FR"/>
          </a:p>
        </p:txBody>
      </p:sp>
    </p:spTree>
    <p:extLst>
      <p:ext uri="{BB962C8B-B14F-4D97-AF65-F5344CB8AC3E}">
        <p14:creationId xmlns:p14="http://schemas.microsoft.com/office/powerpoint/2010/main" val="1791095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C1EB53C-8D01-4C11-8195-32419107FA4F}" type="slidenum">
              <a:rPr lang="fr-FR" smtClean="0"/>
              <a:pPr>
                <a:defRPr/>
              </a:pPr>
              <a:t>6</a:t>
            </a:fld>
            <a:endParaRPr lang="fr-FR"/>
          </a:p>
        </p:txBody>
      </p:sp>
    </p:spTree>
    <p:extLst>
      <p:ext uri="{BB962C8B-B14F-4D97-AF65-F5344CB8AC3E}">
        <p14:creationId xmlns:p14="http://schemas.microsoft.com/office/powerpoint/2010/main" val="1602194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2" name="Line 11"/>
          <p:cNvSpPr>
            <a:spLocks noChangeShapeType="1"/>
          </p:cNvSpPr>
          <p:nvPr userDrawn="1"/>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4" name="Rectangle 6"/>
          <p:cNvSpPr>
            <a:spLocks noGrp="1" noChangeArrowheads="1"/>
          </p:cNvSpPr>
          <p:nvPr>
            <p:ph type="sldNum" sz="quarter" idx="10"/>
          </p:nvPr>
        </p:nvSpPr>
        <p:spPr/>
        <p:txBody>
          <a:bodyPr/>
          <a:lstStyle>
            <a:lvl1pPr algn="r">
              <a:defRPr sz="1300">
                <a:solidFill>
                  <a:srgbClr val="A0A4A7"/>
                </a:solidFill>
              </a:defRPr>
            </a:lvl1pPr>
          </a:lstStyle>
          <a:p>
            <a:pPr>
              <a:defRPr/>
            </a:pPr>
            <a:fld id="{A8763F61-EE69-4107-BB7C-58843B75A74E}" type="slidenum">
              <a:rPr lang="fr-FR"/>
              <a:pPr>
                <a:defRPr/>
              </a:pPr>
              <a:t>‹#›</a:t>
            </a:fld>
            <a:endParaRPr lang="fr-FR"/>
          </a:p>
        </p:txBody>
      </p:sp>
      <p:pic>
        <p:nvPicPr>
          <p:cNvPr id="5"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6"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u numéro de diapositive 4"/>
          <p:cNvSpPr>
            <a:spLocks noGrp="1"/>
          </p:cNvSpPr>
          <p:nvPr>
            <p:ph type="sldNum" sz="quarter" idx="10"/>
          </p:nvPr>
        </p:nvSpPr>
        <p:spPr/>
        <p:txBody>
          <a:bodyPr/>
          <a:lstStyle>
            <a:lvl1pPr>
              <a:defRPr/>
            </a:lvl1pPr>
          </a:lstStyle>
          <a:p>
            <a:pPr>
              <a:defRPr/>
            </a:pPr>
            <a:fld id="{36C59C0C-9AE5-4A3C-8241-D9025F3EB57B}" type="slidenum">
              <a:rPr lang="fr-FR"/>
              <a:pPr>
                <a:defRPr/>
              </a:pPr>
              <a:t>‹#›</a:t>
            </a:fld>
            <a:endParaRPr lang="fr-FR"/>
          </a:p>
        </p:txBody>
      </p:sp>
      <p:sp>
        <p:nvSpPr>
          <p:cNvPr id="9"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0"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6"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pic>
        <p:nvPicPr>
          <p:cNvPr id="7"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
        <p:nvSpPr>
          <p:cNvPr id="2" name="Titre vertical 1"/>
          <p:cNvSpPr>
            <a:spLocks noGrp="1"/>
          </p:cNvSpPr>
          <p:nvPr>
            <p:ph type="title" orient="vert"/>
          </p:nvPr>
        </p:nvSpPr>
        <p:spPr>
          <a:xfrm>
            <a:off x="6567488" y="165100"/>
            <a:ext cx="2105025" cy="5440363"/>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250825" y="165100"/>
            <a:ext cx="6164263" cy="54403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u numéro de diapositive 4"/>
          <p:cNvSpPr>
            <a:spLocks noGrp="1"/>
          </p:cNvSpPr>
          <p:nvPr>
            <p:ph type="sldNum" sz="quarter" idx="10"/>
          </p:nvPr>
        </p:nvSpPr>
        <p:spPr/>
        <p:txBody>
          <a:bodyPr/>
          <a:lstStyle>
            <a:lvl1pPr>
              <a:defRPr/>
            </a:lvl1pPr>
          </a:lstStyle>
          <a:p>
            <a:pPr>
              <a:defRPr/>
            </a:pPr>
            <a:fld id="{F3AA35FA-BD59-43E7-A07B-F55F1A3CBDDC}" type="slidenum">
              <a:rPr lang="fr-FR"/>
              <a:pPr>
                <a:defRPr/>
              </a:pPr>
              <a:t>‹#›</a:t>
            </a:fld>
            <a:endParaRPr lang="fr-FR"/>
          </a:p>
        </p:txBody>
      </p:sp>
      <p:sp>
        <p:nvSpPr>
          <p:cNvPr id="9"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0"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lvl1pPr>
              <a:defRPr>
                <a:solidFill>
                  <a:schemeClr val="bg1">
                    <a:lumMod val="95000"/>
                  </a:schemeClr>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Espace réservé du numéro de diapositive 4"/>
          <p:cNvSpPr>
            <a:spLocks noGrp="1"/>
          </p:cNvSpPr>
          <p:nvPr>
            <p:ph type="sldNum" sz="quarter" idx="10"/>
          </p:nvPr>
        </p:nvSpPr>
        <p:spPr/>
        <p:txBody>
          <a:bodyPr/>
          <a:lstStyle>
            <a:lvl1pPr>
              <a:defRPr/>
            </a:lvl1pPr>
          </a:lstStyle>
          <a:p>
            <a:pPr>
              <a:defRPr/>
            </a:pPr>
            <a:fld id="{BC8FB96C-258D-4013-9E99-6606B0F02B25}" type="slidenum">
              <a:rPr lang="fr-FR"/>
              <a:pPr>
                <a:defRPr/>
              </a:pPr>
              <a:t>‹#›</a:t>
            </a:fld>
            <a:endParaRPr lang="fr-FR"/>
          </a:p>
        </p:txBody>
      </p:sp>
      <p:sp>
        <p:nvSpPr>
          <p:cNvPr id="10" name="Rectangle 12"/>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re et contenu">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lvl1pPr>
              <a:defRPr>
                <a:solidFill>
                  <a:schemeClr val="bg1">
                    <a:lumMod val="95000"/>
                  </a:schemeClr>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Espace réservé du numéro de diapositive 4"/>
          <p:cNvSpPr>
            <a:spLocks noGrp="1"/>
          </p:cNvSpPr>
          <p:nvPr>
            <p:ph type="sldNum" sz="quarter" idx="10"/>
          </p:nvPr>
        </p:nvSpPr>
        <p:spPr/>
        <p:txBody>
          <a:bodyPr/>
          <a:lstStyle>
            <a:lvl1pPr>
              <a:defRPr/>
            </a:lvl1pPr>
          </a:lstStyle>
          <a:p>
            <a:pPr>
              <a:defRPr/>
            </a:pPr>
            <a:fld id="{DF6A045F-B488-476F-ADB8-2D29A62DA945}" type="slidenum">
              <a:rPr lang="fr-FR"/>
              <a:pPr>
                <a:defRPr/>
              </a:pPr>
              <a:t>‹#›</a:t>
            </a:fld>
            <a:endParaRPr lang="fr-FR"/>
          </a:p>
        </p:txBody>
      </p:sp>
      <p:sp>
        <p:nvSpPr>
          <p:cNvPr id="10" name="Rectangle 12"/>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4" name="Rectangle 3"/>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5"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9" name="Espace réservé du numéro de diapositive 4"/>
          <p:cNvSpPr>
            <a:spLocks noGrp="1"/>
          </p:cNvSpPr>
          <p:nvPr>
            <p:ph type="sldNum" sz="quarter" idx="10"/>
          </p:nvPr>
        </p:nvSpPr>
        <p:spPr/>
        <p:txBody>
          <a:bodyPr/>
          <a:lstStyle>
            <a:lvl1pPr>
              <a:defRPr/>
            </a:lvl1pPr>
          </a:lstStyle>
          <a:p>
            <a:pPr>
              <a:defRPr/>
            </a:pPr>
            <a:fld id="{D22081D3-7FD0-4A4C-A2CD-F0776A07906D}" type="slidenum">
              <a:rPr lang="fr-FR"/>
              <a:pPr>
                <a:defRPr/>
              </a:pPr>
              <a:t>‹#›</a:t>
            </a:fld>
            <a:endParaRPr lang="fr-FR"/>
          </a:p>
        </p:txBody>
      </p:sp>
      <p:sp>
        <p:nvSpPr>
          <p:cNvPr id="10"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1" name="Right Triangle 11"/>
          <p:cNvSpPr>
            <a:spLocks noChangeArrowheads="1"/>
          </p:cNvSpPr>
          <p:nvPr userDrawn="1"/>
        </p:nvSpPr>
        <p:spPr bwMode="auto">
          <a:xfrm rot="10800000" flipV="1">
            <a:off x="9066213" y="323850"/>
            <a:ext cx="992187" cy="458788"/>
          </a:xfrm>
          <a:prstGeom prst="rtTriangle">
            <a:avLst/>
          </a:prstGeom>
          <a:solidFill>
            <a:schemeClr val="bg1"/>
          </a:solidFill>
          <a:ln w="6350" algn="ctr">
            <a:noFill/>
            <a:round/>
            <a:headEnd/>
            <a:tailEnd/>
          </a:ln>
        </p:spPr>
        <p:txBody>
          <a:bodyPr/>
          <a:lstStyle/>
          <a:p>
            <a:endParaRPr lang="en-US"/>
          </a:p>
        </p:txBody>
      </p:sp>
      <p:pic>
        <p:nvPicPr>
          <p:cNvPr id="12"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7" name="Rectangle 6"/>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8"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9"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11" name="Right Triangle 14"/>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2" name="Titre 1"/>
          <p:cNvSpPr>
            <a:spLocks noGrp="1"/>
          </p:cNvSpPr>
          <p:nvPr>
            <p:ph type="title"/>
          </p:nvPr>
        </p:nvSpPr>
        <p:spPr>
          <a:xfrm>
            <a:off x="457200" y="274638"/>
            <a:ext cx="8229600" cy="1143000"/>
          </a:xfr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2" name="Espace réservé du numéro de diapositive 7"/>
          <p:cNvSpPr>
            <a:spLocks noGrp="1"/>
          </p:cNvSpPr>
          <p:nvPr>
            <p:ph type="sldNum" sz="quarter" idx="10"/>
          </p:nvPr>
        </p:nvSpPr>
        <p:spPr/>
        <p:txBody>
          <a:bodyPr/>
          <a:lstStyle>
            <a:lvl1pPr>
              <a:defRPr/>
            </a:lvl1pPr>
          </a:lstStyle>
          <a:p>
            <a:pPr>
              <a:defRPr/>
            </a:pPr>
            <a:fld id="{68D4C6C0-ABCD-4CBD-AE3E-AC3475C37FB0}" type="slidenum">
              <a:rPr lang="fr-FR"/>
              <a:pPr>
                <a:defRPr/>
              </a:pPr>
              <a:t>‹#›</a:t>
            </a:fld>
            <a:endParaRPr lang="fr-FR"/>
          </a:p>
        </p:txBody>
      </p:sp>
      <p:sp>
        <p:nvSpPr>
          <p:cNvPr id="13"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pic>
        <p:nvPicPr>
          <p:cNvPr id="14"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3" name="Rectangle 2"/>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4"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5"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6"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p:txBody>
          <a:bodyPr/>
          <a:lstStyle/>
          <a:p>
            <a:r>
              <a:rPr lang="fr-FR" dirty="0" smtClean="0"/>
              <a:t>Cliquez et modifiez le titre</a:t>
            </a:r>
            <a:endParaRPr lang="fr-FR" dirty="0"/>
          </a:p>
        </p:txBody>
      </p:sp>
      <p:sp>
        <p:nvSpPr>
          <p:cNvPr id="8" name="Rectangle 13"/>
          <p:cNvSpPr>
            <a:spLocks noGrp="1" noChangeArrowheads="1"/>
          </p:cNvSpPr>
          <p:nvPr>
            <p:ph type="ftr" sz="quarter" idx="10"/>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9" name="Espace réservé du numéro de diapositive 7"/>
          <p:cNvSpPr>
            <a:spLocks noGrp="1"/>
          </p:cNvSpPr>
          <p:nvPr>
            <p:ph type="sldNum" sz="quarter" idx="11"/>
          </p:nvPr>
        </p:nvSpPr>
        <p:spPr/>
        <p:txBody>
          <a:bodyPr/>
          <a:lstStyle>
            <a:lvl1pPr>
              <a:defRPr/>
            </a:lvl1pPr>
          </a:lstStyle>
          <a:p>
            <a:pPr>
              <a:defRPr/>
            </a:pPr>
            <a:fld id="{4073D90B-5C1E-4FDC-857F-EF58112C7C0D}" type="slidenum">
              <a:rPr lang="fr-FR"/>
              <a:pPr>
                <a:defRPr/>
              </a:pPr>
              <a:t>‹#›</a:t>
            </a:fld>
            <a:endParaRPr lang="fr-FR"/>
          </a:p>
        </p:txBody>
      </p:sp>
      <p:sp>
        <p:nvSpPr>
          <p:cNvPr id="10" name="Right Triangle 11"/>
          <p:cNvSpPr>
            <a:spLocks noChangeArrowheads="1"/>
          </p:cNvSpPr>
          <p:nvPr userDrawn="1"/>
        </p:nvSpPr>
        <p:spPr bwMode="auto">
          <a:xfrm rot="10800000" flipV="1">
            <a:off x="9066213" y="323850"/>
            <a:ext cx="992187" cy="458788"/>
          </a:xfrm>
          <a:prstGeom prst="rtTriangle">
            <a:avLst/>
          </a:prstGeom>
          <a:solidFill>
            <a:schemeClr val="bg1"/>
          </a:solidFill>
          <a:ln w="6350" algn="ctr">
            <a:noFill/>
            <a:round/>
            <a:headEnd/>
            <a:tailEnd/>
          </a:ln>
        </p:spPr>
        <p:txBody>
          <a:bodyPr/>
          <a:lstStyle/>
          <a:p>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9" name="Rectangle 8"/>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noFill/>
            <a:prstDash val="solid"/>
            <a:round/>
            <a:headEnd type="none" w="med" len="med"/>
            <a:tailEnd type="none" w="med" len="med"/>
          </a:ln>
          <a:effectLst/>
        </p:spPr>
        <p:txBody>
          <a:bodyPr/>
          <a:lstStyle/>
          <a:p>
            <a:pPr>
              <a:defRPr/>
            </a:pPr>
            <a:endParaRPr lang="en-US">
              <a:latin typeface="Arial" pitchFamily="-65" charset="0"/>
            </a:endParaRPr>
          </a:p>
        </p:txBody>
      </p:sp>
      <p:sp>
        <p:nvSpPr>
          <p:cNvPr id="3"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4"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6" name="Espace réservé du numéro de diapositive 2"/>
          <p:cNvSpPr>
            <a:spLocks noGrp="1"/>
          </p:cNvSpPr>
          <p:nvPr>
            <p:ph type="sldNum" sz="quarter" idx="10"/>
          </p:nvPr>
        </p:nvSpPr>
        <p:spPr/>
        <p:txBody>
          <a:bodyPr/>
          <a:lstStyle>
            <a:lvl1pPr>
              <a:defRPr/>
            </a:lvl1pPr>
          </a:lstStyle>
          <a:p>
            <a:pPr>
              <a:defRPr/>
            </a:pPr>
            <a:fld id="{F9AFBAA1-3239-4D9B-940E-C71556EFF94E}" type="slidenum">
              <a:rPr lang="fr-FR"/>
              <a:pPr>
                <a:defRPr/>
              </a:pPr>
              <a:t>‹#›</a:t>
            </a:fld>
            <a:endParaRPr lang="fr-FR"/>
          </a:p>
        </p:txBody>
      </p:sp>
      <p:sp>
        <p:nvSpPr>
          <p:cNvPr id="7"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0"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1"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Rectangle 4"/>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Espace réservé du numéro de diapositive 5"/>
          <p:cNvSpPr>
            <a:spLocks noGrp="1"/>
          </p:cNvSpPr>
          <p:nvPr>
            <p:ph type="sldNum" sz="quarter" idx="10"/>
          </p:nvPr>
        </p:nvSpPr>
        <p:spPr/>
        <p:txBody>
          <a:bodyPr/>
          <a:lstStyle>
            <a:lvl1pPr>
              <a:defRPr/>
            </a:lvl1pPr>
          </a:lstStyle>
          <a:p>
            <a:pPr>
              <a:defRPr/>
            </a:pPr>
            <a:fld id="{BE309EF9-A672-43CB-8C62-7638B2B17848}" type="slidenum">
              <a:rPr lang="fr-FR"/>
              <a:pPr>
                <a:defRPr/>
              </a:pPr>
              <a:t>‹#›</a:t>
            </a:fld>
            <a:endParaRPr lang="fr-FR"/>
          </a:p>
        </p:txBody>
      </p:sp>
      <p:sp>
        <p:nvSpPr>
          <p:cNvPr id="10"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1"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2"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ectangle 4"/>
          <p:cNvSpPr/>
          <p:nvPr userDrawn="1"/>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6"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7"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Espace réservé du numéro de diapositive 5"/>
          <p:cNvSpPr>
            <a:spLocks noGrp="1"/>
          </p:cNvSpPr>
          <p:nvPr>
            <p:ph type="sldNum" sz="quarter" idx="10"/>
          </p:nvPr>
        </p:nvSpPr>
        <p:spPr/>
        <p:txBody>
          <a:bodyPr/>
          <a:lstStyle>
            <a:lvl1pPr>
              <a:defRPr/>
            </a:lvl1pPr>
          </a:lstStyle>
          <a:p>
            <a:pPr>
              <a:defRPr/>
            </a:pPr>
            <a:fld id="{58976238-BD0B-42EE-B0C5-B96B07994719}" type="slidenum">
              <a:rPr lang="fr-FR"/>
              <a:pPr>
                <a:defRPr/>
              </a:pPr>
              <a:t>‹#›</a:t>
            </a:fld>
            <a:endParaRPr lang="fr-FR"/>
          </a:p>
        </p:txBody>
      </p:sp>
      <p:sp>
        <p:nvSpPr>
          <p:cNvPr id="10" name="Rectangle 13"/>
          <p:cNvSpPr>
            <a:spLocks noGrp="1" noChangeArrowheads="1"/>
          </p:cNvSpPr>
          <p:nvPr>
            <p:ph type="ftr" sz="quarter" idx="11"/>
          </p:nvPr>
        </p:nvSpPr>
        <p:spPr bwMode="auto">
          <a:xfrm>
            <a:off x="3384550" y="6461125"/>
            <a:ext cx="3136900" cy="207963"/>
          </a:xfrm>
          <a:prstGeom prst="rect">
            <a:avLst/>
          </a:prstGeom>
          <a:extLst/>
        </p:spPr>
        <p:txBody>
          <a:bodyPr vert="horz" wrap="square" lIns="91440" tIns="45720" rIns="91440" bIns="45720" numCol="1" anchor="t" anchorCtr="0" compatLnSpc="1">
            <a:prstTxWarp prst="textNoShape">
              <a:avLst/>
            </a:prstTxWarp>
          </a:bodyPr>
          <a:lstStyle>
            <a:lvl1pPr eaLnBrk="0" hangingPunct="0">
              <a:defRPr sz="800">
                <a:latin typeface="Arial" charset="0"/>
              </a:defRPr>
            </a:lvl1pPr>
          </a:lstStyle>
          <a:p>
            <a:pPr>
              <a:defRPr/>
            </a:pPr>
            <a:endParaRPr lang="en-US"/>
          </a:p>
        </p:txBody>
      </p:sp>
      <p:sp>
        <p:nvSpPr>
          <p:cNvPr id="11" name="Right Triangle 11"/>
          <p:cNvSpPr>
            <a:spLocks noChangeArrowheads="1"/>
          </p:cNvSpPr>
          <p:nvPr userDrawn="1"/>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pic>
        <p:nvPicPr>
          <p:cNvPr id="12" name="Picture 13"/>
          <p:cNvPicPr>
            <a:picLocks noChangeAspect="1"/>
          </p:cNvPicPr>
          <p:nvPr userDrawn="1"/>
        </p:nvPicPr>
        <p:blipFill>
          <a:blip r:embed="rId2"/>
          <a:srcRect/>
          <a:stretch>
            <a:fillRect/>
          </a:stretch>
        </p:blipFill>
        <p:spPr bwMode="auto">
          <a:xfrm>
            <a:off x="306388" y="6415088"/>
            <a:ext cx="1522412" cy="398462"/>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auto">
          <a:xfrm>
            <a:off x="0" y="0"/>
            <a:ext cx="9906000" cy="611188"/>
          </a:xfrm>
          <a:prstGeom prst="rect">
            <a:avLst/>
          </a:prstGeom>
          <a:gradFill flip="none" rotWithShape="1">
            <a:gsLst>
              <a:gs pos="0">
                <a:schemeClr val="accent1">
                  <a:lumMod val="90000"/>
                  <a:lumOff val="10000"/>
                </a:schemeClr>
              </a:gs>
              <a:gs pos="39000">
                <a:schemeClr val="accent1">
                  <a:lumMod val="75000"/>
                  <a:lumOff val="25000"/>
                </a:schemeClr>
              </a:gs>
              <a:gs pos="100000">
                <a:schemeClr val="bg1"/>
              </a:gs>
            </a:gsLst>
            <a:lin ang="0" scaled="1"/>
            <a:tileRect/>
          </a:gradFill>
          <a:ln w="6350" cap="flat" cmpd="sng" algn="ctr">
            <a:solidFill>
              <a:srgbClr val="A0A4A7"/>
            </a:solidFill>
            <a:prstDash val="solid"/>
            <a:round/>
            <a:headEnd type="none" w="med" len="med"/>
            <a:tailEnd type="none" w="med" len="med"/>
          </a:ln>
          <a:effectLst/>
        </p:spPr>
        <p:txBody>
          <a:bodyPr/>
          <a:lstStyle/>
          <a:p>
            <a:pPr>
              <a:defRPr/>
            </a:pPr>
            <a:endParaRPr lang="en-US">
              <a:latin typeface="Arial" pitchFamily="-65" charset="0"/>
            </a:endParaRPr>
          </a:p>
        </p:txBody>
      </p:sp>
      <p:sp>
        <p:nvSpPr>
          <p:cNvPr id="1027" name="Rectangle 2"/>
          <p:cNvSpPr>
            <a:spLocks noGrp="1" noChangeArrowheads="1"/>
          </p:cNvSpPr>
          <p:nvPr>
            <p:ph type="title"/>
          </p:nvPr>
        </p:nvSpPr>
        <p:spPr bwMode="auto">
          <a:xfrm>
            <a:off x="271463" y="165100"/>
            <a:ext cx="8656637" cy="39052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fr-FR" smtClean="0"/>
              <a:t>Cliquez pour modifier le style du titre</a:t>
            </a:r>
          </a:p>
        </p:txBody>
      </p:sp>
      <p:sp>
        <p:nvSpPr>
          <p:cNvPr id="1028" name="Rectangle 3"/>
          <p:cNvSpPr>
            <a:spLocks noGrp="1" noChangeArrowheads="1"/>
          </p:cNvSpPr>
          <p:nvPr>
            <p:ph type="body" idx="1"/>
          </p:nvPr>
        </p:nvSpPr>
        <p:spPr bwMode="auto">
          <a:xfrm>
            <a:off x="271463" y="1079500"/>
            <a:ext cx="9123362"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9" name="Right Triangle 3"/>
          <p:cNvSpPr>
            <a:spLocks noChangeArrowheads="1"/>
          </p:cNvSpPr>
          <p:nvPr/>
        </p:nvSpPr>
        <p:spPr bwMode="auto">
          <a:xfrm rot="10800000" flipV="1">
            <a:off x="8913813" y="171450"/>
            <a:ext cx="992187" cy="458788"/>
          </a:xfrm>
          <a:prstGeom prst="rtTriangle">
            <a:avLst/>
          </a:prstGeom>
          <a:solidFill>
            <a:schemeClr val="bg1"/>
          </a:solidFill>
          <a:ln w="6350" algn="ctr">
            <a:noFill/>
            <a:round/>
            <a:headEnd/>
            <a:tailEnd/>
          </a:ln>
        </p:spPr>
        <p:txBody>
          <a:bodyPr/>
          <a:lstStyle/>
          <a:p>
            <a:endParaRPr lang="en-US"/>
          </a:p>
        </p:txBody>
      </p:sp>
      <p:sp>
        <p:nvSpPr>
          <p:cNvPr id="1030" name="Rectangle 6"/>
          <p:cNvSpPr>
            <a:spLocks noGrp="1" noChangeArrowheads="1"/>
          </p:cNvSpPr>
          <p:nvPr>
            <p:ph type="sldNum" sz="quarter" idx="4"/>
          </p:nvPr>
        </p:nvSpPr>
        <p:spPr bwMode="auto">
          <a:xfrm>
            <a:off x="9155113" y="6380163"/>
            <a:ext cx="479425" cy="2794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defRPr sz="1300">
                <a:solidFill>
                  <a:srgbClr val="A0A4A7"/>
                </a:solidFill>
                <a:latin typeface="Arial" charset="0"/>
              </a:defRPr>
            </a:lvl1pPr>
          </a:lstStyle>
          <a:p>
            <a:pPr>
              <a:defRPr/>
            </a:pPr>
            <a:fld id="{36192848-395F-41A0-9D37-ADD8EDECD09F}" type="slidenum">
              <a:rPr lang="fr-FR"/>
              <a:pPr>
                <a:defRPr/>
              </a:pPr>
              <a:t>‹#›</a:t>
            </a:fld>
            <a:endParaRPr lang="fr-FR"/>
          </a:p>
        </p:txBody>
      </p:sp>
      <p:sp>
        <p:nvSpPr>
          <p:cNvPr id="1031" name="Freeform 9"/>
          <p:cNvSpPr>
            <a:spLocks/>
          </p:cNvSpPr>
          <p:nvPr/>
        </p:nvSpPr>
        <p:spPr bwMode="auto">
          <a:xfrm>
            <a:off x="271463" y="250825"/>
            <a:ext cx="9363075" cy="360363"/>
          </a:xfrm>
          <a:custGeom>
            <a:avLst/>
            <a:gdLst>
              <a:gd name="T0" fmla="*/ 0 w 5444"/>
              <a:gd name="T1" fmla="*/ 2147483647 h 227"/>
              <a:gd name="T2" fmla="*/ 2147483647 w 5444"/>
              <a:gd name="T3" fmla="*/ 2147483647 h 227"/>
              <a:gd name="T4" fmla="*/ 2147483647 w 5444"/>
              <a:gd name="T5" fmla="*/ 0 h 227"/>
              <a:gd name="T6" fmla="*/ 0 60000 65536"/>
              <a:gd name="T7" fmla="*/ 0 60000 65536"/>
              <a:gd name="T8" fmla="*/ 0 60000 65536"/>
            </a:gdLst>
            <a:ahLst/>
            <a:cxnLst>
              <a:cxn ang="T6">
                <a:pos x="T0" y="T1"/>
              </a:cxn>
              <a:cxn ang="T7">
                <a:pos x="T2" y="T3"/>
              </a:cxn>
              <a:cxn ang="T8">
                <a:pos x="T4" y="T5"/>
              </a:cxn>
            </a:cxnLst>
            <a:rect l="0" t="0" r="r" b="b"/>
            <a:pathLst>
              <a:path w="5444" h="227">
                <a:moveTo>
                  <a:pt x="0" y="227"/>
                </a:moveTo>
                <a:lnTo>
                  <a:pt x="5062" y="227"/>
                </a:lnTo>
                <a:lnTo>
                  <a:pt x="5444" y="0"/>
                </a:lnTo>
              </a:path>
            </a:pathLst>
          </a:custGeom>
          <a:noFill/>
          <a:ln w="6350">
            <a:solidFill>
              <a:srgbClr val="A0A4A7"/>
            </a:solidFill>
            <a:round/>
            <a:headEnd/>
            <a:tailEnd/>
          </a:ln>
        </p:spPr>
        <p:txBody>
          <a:bodyPr/>
          <a:lstStyle/>
          <a:p>
            <a:endParaRPr lang="en-US"/>
          </a:p>
        </p:txBody>
      </p:sp>
      <p:sp>
        <p:nvSpPr>
          <p:cNvPr id="1032" name="Line 11"/>
          <p:cNvSpPr>
            <a:spLocks noChangeShapeType="1"/>
          </p:cNvSpPr>
          <p:nvPr/>
        </p:nvSpPr>
        <p:spPr bwMode="auto">
          <a:xfrm>
            <a:off x="271463" y="6332538"/>
            <a:ext cx="9123362" cy="0"/>
          </a:xfrm>
          <a:prstGeom prst="line">
            <a:avLst/>
          </a:prstGeom>
          <a:noFill/>
          <a:ln w="6350">
            <a:solidFill>
              <a:srgbClr val="A0A4A7"/>
            </a:solidFill>
            <a:round/>
            <a:headEnd/>
            <a:tailEnd/>
          </a:ln>
        </p:spPr>
        <p:txBody>
          <a:bodyPr/>
          <a:lstStyle/>
          <a:p>
            <a:endParaRPr lang="en-US"/>
          </a:p>
        </p:txBody>
      </p:sp>
      <p:pic>
        <p:nvPicPr>
          <p:cNvPr id="11" name="Picture 13"/>
          <p:cNvPicPr>
            <a:picLocks noChangeAspect="1"/>
          </p:cNvPicPr>
          <p:nvPr/>
        </p:nvPicPr>
        <p:blipFill>
          <a:blip r:embed="rId13"/>
          <a:srcRect/>
          <a:stretch>
            <a:fillRect/>
          </a:stretch>
        </p:blipFill>
        <p:spPr bwMode="auto">
          <a:xfrm>
            <a:off x="306388" y="6415088"/>
            <a:ext cx="1522412" cy="3984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41"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Lst>
  <p:hf hdr="0" ftr="0" dt="0"/>
  <p:txStyles>
    <p:titleStyle>
      <a:lvl1pPr algn="l" rtl="0" eaLnBrk="0" fontAlgn="base" hangingPunct="0">
        <a:spcBef>
          <a:spcPct val="0"/>
        </a:spcBef>
        <a:spcAft>
          <a:spcPct val="0"/>
        </a:spcAft>
        <a:defRPr sz="2300" b="1">
          <a:solidFill>
            <a:srgbClr val="F2F2F2"/>
          </a:solidFill>
          <a:latin typeface="+mj-lt"/>
          <a:ea typeface="ＭＳ Ｐゴシック" pitchFamily="34" charset="-128"/>
          <a:cs typeface="+mj-cs"/>
        </a:defRPr>
      </a:lvl1pPr>
      <a:lvl2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2pPr>
      <a:lvl3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3pPr>
      <a:lvl4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4pPr>
      <a:lvl5pPr algn="l" rtl="0" eaLnBrk="0" fontAlgn="base" hangingPunct="0">
        <a:spcBef>
          <a:spcPct val="0"/>
        </a:spcBef>
        <a:spcAft>
          <a:spcPct val="0"/>
        </a:spcAft>
        <a:defRPr sz="2300" b="1">
          <a:solidFill>
            <a:srgbClr val="F2F2F2"/>
          </a:solidFill>
          <a:latin typeface="Arial" pitchFamily="-65" charset="0"/>
          <a:ea typeface="ＭＳ Ｐゴシック" pitchFamily="34" charset="-128"/>
        </a:defRPr>
      </a:lvl5pPr>
      <a:lvl6pPr marL="457200" algn="l" rtl="0" fontAlgn="base">
        <a:spcBef>
          <a:spcPct val="0"/>
        </a:spcBef>
        <a:spcAft>
          <a:spcPct val="0"/>
        </a:spcAft>
        <a:defRPr sz="2300" b="1">
          <a:solidFill>
            <a:schemeClr val="tx1"/>
          </a:solidFill>
          <a:latin typeface="Arial" pitchFamily="-65" charset="0"/>
        </a:defRPr>
      </a:lvl6pPr>
      <a:lvl7pPr marL="914400" algn="l" rtl="0" fontAlgn="base">
        <a:spcBef>
          <a:spcPct val="0"/>
        </a:spcBef>
        <a:spcAft>
          <a:spcPct val="0"/>
        </a:spcAft>
        <a:defRPr sz="2300" b="1">
          <a:solidFill>
            <a:schemeClr val="tx1"/>
          </a:solidFill>
          <a:latin typeface="Arial" pitchFamily="-65" charset="0"/>
        </a:defRPr>
      </a:lvl7pPr>
      <a:lvl8pPr marL="1371600" algn="l" rtl="0" fontAlgn="base">
        <a:spcBef>
          <a:spcPct val="0"/>
        </a:spcBef>
        <a:spcAft>
          <a:spcPct val="0"/>
        </a:spcAft>
        <a:defRPr sz="2300" b="1">
          <a:solidFill>
            <a:schemeClr val="tx1"/>
          </a:solidFill>
          <a:latin typeface="Arial" pitchFamily="-65" charset="0"/>
        </a:defRPr>
      </a:lvl8pPr>
      <a:lvl9pPr marL="1828800" algn="l" rtl="0" fontAlgn="base">
        <a:spcBef>
          <a:spcPct val="0"/>
        </a:spcBef>
        <a:spcAft>
          <a:spcPct val="0"/>
        </a:spcAft>
        <a:defRPr sz="2300" b="1">
          <a:solidFill>
            <a:schemeClr val="tx1"/>
          </a:solidFill>
          <a:latin typeface="Arial" pitchFamily="-65" charset="0"/>
        </a:defRPr>
      </a:lvl9pPr>
    </p:titleStyle>
    <p:bodyStyle>
      <a:lvl1pPr marL="342900" indent="-342900" algn="l" rtl="0" eaLnBrk="0" fontAlgn="base" hangingPunct="0">
        <a:spcBef>
          <a:spcPct val="75000"/>
        </a:spcBef>
        <a:spcAft>
          <a:spcPct val="0"/>
        </a:spcAft>
        <a:buChar char="•"/>
        <a:defRPr sz="1600">
          <a:solidFill>
            <a:schemeClr val="tx1"/>
          </a:solidFill>
          <a:latin typeface="+mn-lt"/>
          <a:ea typeface="ＭＳ Ｐゴシック" pitchFamily="34" charset="-128"/>
          <a:cs typeface="+mn-cs"/>
        </a:defRPr>
      </a:lvl1pPr>
      <a:lvl2pPr marL="1217613" indent="-323850" algn="l" rtl="0" eaLnBrk="0" fontAlgn="base" hangingPunct="0">
        <a:spcBef>
          <a:spcPct val="50000"/>
        </a:spcBef>
        <a:spcAft>
          <a:spcPct val="0"/>
        </a:spcAft>
        <a:buSzPct val="140000"/>
        <a:buBlip>
          <a:blip r:embed="rId14"/>
        </a:buBlip>
        <a:defRPr sz="1500">
          <a:solidFill>
            <a:srgbClr val="008795"/>
          </a:solidFill>
          <a:latin typeface="+mn-lt"/>
          <a:ea typeface="ＭＳ Ｐゴシック" pitchFamily="-65" charset="-128"/>
        </a:defRPr>
      </a:lvl2pPr>
      <a:lvl3pPr marL="1409700" indent="-190500" algn="l" rtl="0" eaLnBrk="0" fontAlgn="base" hangingPunct="0">
        <a:spcBef>
          <a:spcPct val="20000"/>
        </a:spcBef>
        <a:spcAft>
          <a:spcPct val="0"/>
        </a:spcAft>
        <a:buChar char="•"/>
        <a:defRPr sz="1400">
          <a:solidFill>
            <a:schemeClr val="tx1"/>
          </a:solidFill>
          <a:latin typeface="+mn-lt"/>
          <a:ea typeface="ＭＳ Ｐゴシック" pitchFamily="-65" charset="-128"/>
        </a:defRPr>
      </a:lvl3pPr>
      <a:lvl4pPr marL="2293938" indent="-228600" algn="l" rtl="0" eaLnBrk="0" fontAlgn="base" hangingPunct="0">
        <a:spcBef>
          <a:spcPct val="20000"/>
        </a:spcBef>
        <a:spcAft>
          <a:spcPct val="0"/>
        </a:spcAft>
        <a:buChar char="–"/>
        <a:defRPr sz="1500">
          <a:solidFill>
            <a:schemeClr val="tx1"/>
          </a:solidFill>
          <a:latin typeface="+mn-lt"/>
          <a:ea typeface="ＭＳ Ｐゴシック" pitchFamily="-65" charset="-128"/>
        </a:defRPr>
      </a:lvl4pPr>
      <a:lvl5pPr marL="2701925" indent="-228600" algn="l" rtl="0" eaLnBrk="0" fontAlgn="base" hangingPunct="0">
        <a:spcBef>
          <a:spcPct val="20000"/>
        </a:spcBef>
        <a:spcAft>
          <a:spcPct val="0"/>
        </a:spcAft>
        <a:buChar char="»"/>
        <a:defRPr sz="1500">
          <a:solidFill>
            <a:schemeClr val="tx1"/>
          </a:solidFill>
          <a:latin typeface="+mn-lt"/>
          <a:ea typeface="ＭＳ Ｐゴシック" pitchFamily="-65" charset="-128"/>
        </a:defRPr>
      </a:lvl5pPr>
      <a:lvl6pPr marL="3159125" indent="-228600" algn="l" rtl="0" fontAlgn="base">
        <a:spcBef>
          <a:spcPct val="20000"/>
        </a:spcBef>
        <a:spcAft>
          <a:spcPct val="0"/>
        </a:spcAft>
        <a:buChar char="»"/>
        <a:defRPr sz="1500">
          <a:solidFill>
            <a:schemeClr val="tx1"/>
          </a:solidFill>
          <a:latin typeface="+mn-lt"/>
          <a:ea typeface="ＭＳ Ｐゴシック" pitchFamily="-65" charset="-128"/>
        </a:defRPr>
      </a:lvl6pPr>
      <a:lvl7pPr marL="3616325" indent="-228600" algn="l" rtl="0" fontAlgn="base">
        <a:spcBef>
          <a:spcPct val="20000"/>
        </a:spcBef>
        <a:spcAft>
          <a:spcPct val="0"/>
        </a:spcAft>
        <a:buChar char="»"/>
        <a:defRPr sz="1500">
          <a:solidFill>
            <a:schemeClr val="tx1"/>
          </a:solidFill>
          <a:latin typeface="+mn-lt"/>
          <a:ea typeface="ＭＳ Ｐゴシック" pitchFamily="-65" charset="-128"/>
        </a:defRPr>
      </a:lvl7pPr>
      <a:lvl8pPr marL="4073525" indent="-228600" algn="l" rtl="0" fontAlgn="base">
        <a:spcBef>
          <a:spcPct val="20000"/>
        </a:spcBef>
        <a:spcAft>
          <a:spcPct val="0"/>
        </a:spcAft>
        <a:buChar char="»"/>
        <a:defRPr sz="1500">
          <a:solidFill>
            <a:schemeClr val="tx1"/>
          </a:solidFill>
          <a:latin typeface="+mn-lt"/>
          <a:ea typeface="ＭＳ Ｐゴシック" pitchFamily="-65" charset="-128"/>
        </a:defRPr>
      </a:lvl8pPr>
      <a:lvl9pPr marL="4530725" indent="-228600" algn="l" rtl="0" fontAlgn="base">
        <a:spcBef>
          <a:spcPct val="20000"/>
        </a:spcBef>
        <a:spcAft>
          <a:spcPct val="0"/>
        </a:spcAft>
        <a:buChar char="»"/>
        <a:defRPr sz="1500">
          <a:solidFill>
            <a:schemeClr val="tx1"/>
          </a:solidFill>
          <a:latin typeface="+mn-lt"/>
          <a:ea typeface="ＭＳ Ｐゴシック" pitchFamily="-65"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thanhct@psi.vn" TargetMode="External"/><Relationship Id="rId3" Type="http://schemas.openxmlformats.org/officeDocument/2006/relationships/hyperlink" Target="mailto:khanhld@psi.vn" TargetMode="External"/><Relationship Id="rId7" Type="http://schemas.openxmlformats.org/officeDocument/2006/relationships/hyperlink" Target="mailto:thanhdt@psi.vn" TargetMode="External"/><Relationship Id="rId2" Type="http://schemas.openxmlformats.org/officeDocument/2006/relationships/hyperlink" Target="mailto:duongdh@psi.vn" TargetMode="External"/><Relationship Id="rId1" Type="http://schemas.openxmlformats.org/officeDocument/2006/relationships/slideLayout" Target="../slideLayouts/slideLayout2.xml"/><Relationship Id="rId6" Type="http://schemas.openxmlformats.org/officeDocument/2006/relationships/hyperlink" Target="mailto:hueltk@psi.vn" TargetMode="External"/><Relationship Id="rId5" Type="http://schemas.openxmlformats.org/officeDocument/2006/relationships/hyperlink" Target="mailto:chinhnv@psi.vn" TargetMode="External"/><Relationship Id="rId4" Type="http://schemas.openxmlformats.org/officeDocument/2006/relationships/hyperlink" Target="mailto:huynhct@psi.vn" TargetMode="External"/><Relationship Id="rId9" Type="http://schemas.openxmlformats.org/officeDocument/2006/relationships/hyperlink" Target="mailto:thanhch@psi.v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1"/>
          <p:cNvSpPr>
            <a:spLocks noChangeArrowheads="1"/>
          </p:cNvSpPr>
          <p:nvPr/>
        </p:nvSpPr>
        <p:spPr bwMode="auto">
          <a:xfrm>
            <a:off x="457200" y="395378"/>
            <a:ext cx="7772400" cy="747622"/>
          </a:xfrm>
          <a:prstGeom prst="rect">
            <a:avLst/>
          </a:prstGeom>
          <a:solidFill>
            <a:schemeClr val="accent1">
              <a:lumMod val="75000"/>
              <a:lumOff val="25000"/>
            </a:schemeClr>
          </a:solidFill>
          <a:ln w="9525">
            <a:noFill/>
            <a:miter lim="800000"/>
            <a:headEnd/>
            <a:tailEnd/>
          </a:ln>
        </p:spPr>
        <p:txBody>
          <a:bodyPr wrap="none" anchor="ctr"/>
          <a:lstStyle/>
          <a:p>
            <a:r>
              <a:rPr lang="en-US" sz="1400" b="1" dirty="0" smtClean="0">
                <a:solidFill>
                  <a:schemeClr val="bg1"/>
                </a:solidFill>
                <a:latin typeface="Tahoma" pitchFamily="34" charset="0"/>
                <a:ea typeface="Tahoma" pitchFamily="34" charset="0"/>
                <a:cs typeface="Tahoma" pitchFamily="34" charset="0"/>
              </a:rPr>
              <a:t>VN INDEX ĐIỀU CHỈNH, TÍCH CỰC MUA VÀO</a:t>
            </a:r>
            <a:endParaRPr lang="en-US" sz="1400" b="1" dirty="0">
              <a:solidFill>
                <a:schemeClr val="bg1"/>
              </a:solidFill>
              <a:latin typeface="Tahoma" pitchFamily="34" charset="0"/>
              <a:ea typeface="Tahoma" pitchFamily="34" charset="0"/>
              <a:cs typeface="Tahoma" pitchFamily="34" charset="0"/>
            </a:endParaRPr>
          </a:p>
        </p:txBody>
      </p:sp>
      <p:sp>
        <p:nvSpPr>
          <p:cNvPr id="13316" name="Rectangle 14"/>
          <p:cNvSpPr>
            <a:spLocks noChangeArrowheads="1"/>
          </p:cNvSpPr>
          <p:nvPr/>
        </p:nvSpPr>
        <p:spPr bwMode="auto">
          <a:xfrm>
            <a:off x="457200" y="5867400"/>
            <a:ext cx="3657600" cy="476250"/>
          </a:xfrm>
          <a:prstGeom prst="rect">
            <a:avLst/>
          </a:prstGeom>
          <a:noFill/>
          <a:ln w="9525">
            <a:noFill/>
            <a:miter lim="800000"/>
            <a:headEnd/>
            <a:tailEnd/>
          </a:ln>
        </p:spPr>
        <p:txBody>
          <a:bodyPr lIns="0" tIns="0" rIns="0" bIns="0"/>
          <a:lstStyle/>
          <a:p>
            <a:pPr algn="l"/>
            <a:r>
              <a:rPr lang="en-US" sz="1400" b="1" i="1" dirty="0" err="1" smtClean="0">
                <a:solidFill>
                  <a:schemeClr val="accent6">
                    <a:lumMod val="50000"/>
                  </a:schemeClr>
                </a:solidFill>
                <a:latin typeface="Tahoma" pitchFamily="34" charset="0"/>
                <a:ea typeface="Tahoma" pitchFamily="34" charset="0"/>
                <a:cs typeface="Tahoma" pitchFamily="34" charset="0"/>
              </a:rPr>
              <a:t>Thứ</a:t>
            </a:r>
            <a:r>
              <a:rPr lang="en-US" sz="1400" b="1" i="1" dirty="0" smtClean="0">
                <a:solidFill>
                  <a:schemeClr val="accent6">
                    <a:lumMod val="50000"/>
                  </a:schemeClr>
                </a:solidFill>
                <a:latin typeface="Tahoma" pitchFamily="34" charset="0"/>
                <a:ea typeface="Tahoma" pitchFamily="34" charset="0"/>
                <a:cs typeface="Tahoma" pitchFamily="34" charset="0"/>
              </a:rPr>
              <a:t>  </a:t>
            </a:r>
            <a:r>
              <a:rPr lang="en-US" sz="1400" b="1" i="1" dirty="0" err="1" smtClean="0">
                <a:solidFill>
                  <a:schemeClr val="accent6">
                    <a:lumMod val="50000"/>
                  </a:schemeClr>
                </a:solidFill>
                <a:latin typeface="Tahoma" pitchFamily="34" charset="0"/>
                <a:ea typeface="Tahoma" pitchFamily="34" charset="0"/>
                <a:cs typeface="Tahoma" pitchFamily="34" charset="0"/>
              </a:rPr>
              <a:t>Hai</a:t>
            </a:r>
            <a:r>
              <a:rPr lang="en-US" sz="1400" b="1" i="1" dirty="0" smtClean="0">
                <a:solidFill>
                  <a:schemeClr val="accent6">
                    <a:lumMod val="50000"/>
                  </a:schemeClr>
                </a:solidFill>
                <a:latin typeface="Tahoma" pitchFamily="34" charset="0"/>
                <a:ea typeface="Tahoma" pitchFamily="34" charset="0"/>
                <a:cs typeface="Tahoma" pitchFamily="34" charset="0"/>
              </a:rPr>
              <a:t>, </a:t>
            </a:r>
            <a:r>
              <a:rPr lang="en-US" sz="1400" b="1" i="1" dirty="0" err="1" smtClean="0">
                <a:solidFill>
                  <a:schemeClr val="accent6">
                    <a:lumMod val="50000"/>
                  </a:schemeClr>
                </a:solidFill>
                <a:latin typeface="Tahoma" pitchFamily="34" charset="0"/>
                <a:ea typeface="Tahoma" pitchFamily="34" charset="0"/>
                <a:cs typeface="Tahoma" pitchFamily="34" charset="0"/>
              </a:rPr>
              <a:t>Ngày</a:t>
            </a:r>
            <a:r>
              <a:rPr lang="en-US" sz="1400" b="1" i="1" dirty="0" smtClean="0">
                <a:solidFill>
                  <a:schemeClr val="accent6">
                    <a:lumMod val="50000"/>
                  </a:schemeClr>
                </a:solidFill>
                <a:latin typeface="Tahoma" pitchFamily="34" charset="0"/>
                <a:ea typeface="Tahoma" pitchFamily="34" charset="0"/>
                <a:cs typeface="Tahoma" pitchFamily="34" charset="0"/>
              </a:rPr>
              <a:t> 29 </a:t>
            </a:r>
            <a:r>
              <a:rPr lang="en-US" sz="1400" b="1" i="1" dirty="0" err="1" smtClean="0">
                <a:solidFill>
                  <a:schemeClr val="accent6">
                    <a:lumMod val="50000"/>
                  </a:schemeClr>
                </a:solidFill>
                <a:latin typeface="Tahoma" pitchFamily="34" charset="0"/>
                <a:ea typeface="Tahoma" pitchFamily="34" charset="0"/>
                <a:cs typeface="Tahoma" pitchFamily="34" charset="0"/>
              </a:rPr>
              <a:t>Tháng</a:t>
            </a:r>
            <a:r>
              <a:rPr lang="en-US" sz="1400" b="1" i="1" dirty="0" smtClean="0">
                <a:solidFill>
                  <a:schemeClr val="accent6">
                    <a:lumMod val="50000"/>
                  </a:schemeClr>
                </a:solidFill>
                <a:latin typeface="Tahoma" pitchFamily="34" charset="0"/>
                <a:ea typeface="Tahoma" pitchFamily="34" charset="0"/>
                <a:cs typeface="Tahoma" pitchFamily="34" charset="0"/>
              </a:rPr>
              <a:t> 1 </a:t>
            </a:r>
            <a:r>
              <a:rPr lang="en-US" sz="1400" b="1" i="1" dirty="0" err="1" smtClean="0">
                <a:solidFill>
                  <a:schemeClr val="accent6">
                    <a:lumMod val="50000"/>
                  </a:schemeClr>
                </a:solidFill>
                <a:latin typeface="Tahoma" pitchFamily="34" charset="0"/>
                <a:ea typeface="Tahoma" pitchFamily="34" charset="0"/>
                <a:cs typeface="Tahoma" pitchFamily="34" charset="0"/>
              </a:rPr>
              <a:t>Năm</a:t>
            </a:r>
            <a:r>
              <a:rPr lang="en-US" sz="1400" b="1" i="1" dirty="0" smtClean="0">
                <a:solidFill>
                  <a:schemeClr val="accent6">
                    <a:lumMod val="50000"/>
                  </a:schemeClr>
                </a:solidFill>
                <a:latin typeface="Tahoma" pitchFamily="34" charset="0"/>
                <a:ea typeface="Tahoma" pitchFamily="34" charset="0"/>
                <a:cs typeface="Tahoma" pitchFamily="34" charset="0"/>
              </a:rPr>
              <a:t> 2018</a:t>
            </a:r>
          </a:p>
        </p:txBody>
      </p:sp>
      <p:pic>
        <p:nvPicPr>
          <p:cNvPr id="2050" name="Picture 2" descr="http://thapsangniemtin.vn/uploads/news/id963/PS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2422" y="365097"/>
            <a:ext cx="1000178" cy="85410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bwMode="auto">
          <a:xfrm>
            <a:off x="397354" y="4038601"/>
            <a:ext cx="8991600" cy="1752600"/>
          </a:xfrm>
          <a:prstGeom prst="rect">
            <a:avLst/>
          </a:prstGeom>
          <a:solidFill>
            <a:schemeClr val="bg1"/>
          </a:solidFill>
          <a:ln w="63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endParaRPr lang="en-US" sz="1500" b="1" dirty="0" smtClean="0">
              <a:latin typeface="Tahoma" pitchFamily="34" charset="0"/>
              <a:ea typeface="Tahoma" pitchFamily="34" charset="0"/>
              <a:cs typeface="Tahoma" pitchFamily="34" charset="0"/>
            </a:endParaRPr>
          </a:p>
          <a:p>
            <a:pPr algn="just"/>
            <a:r>
              <a:rPr lang="en-US" sz="1500" b="1" dirty="0" err="1" smtClean="0">
                <a:latin typeface="Tahoma" pitchFamily="34" charset="0"/>
                <a:ea typeface="Tahoma" pitchFamily="34" charset="0"/>
                <a:cs typeface="Tahoma" pitchFamily="34" charset="0"/>
              </a:rPr>
              <a:t>Nhận</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định</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thị</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trường</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ngày</a:t>
            </a:r>
            <a:r>
              <a:rPr lang="en-US" sz="1500" b="1" dirty="0" smtClean="0">
                <a:latin typeface="Tahoma" pitchFamily="34" charset="0"/>
                <a:ea typeface="Tahoma" pitchFamily="34" charset="0"/>
                <a:cs typeface="Tahoma" pitchFamily="34" charset="0"/>
              </a:rPr>
              <a:t> 29.1</a:t>
            </a:r>
          </a:p>
          <a:p>
            <a:pPr algn="just"/>
            <a:endParaRPr lang="en-US" sz="1100" dirty="0" smtClean="0">
              <a:latin typeface="Tahoma" pitchFamily="34" charset="0"/>
              <a:ea typeface="Tahoma" pitchFamily="34" charset="0"/>
              <a:cs typeface="Tahoma" pitchFamily="34" charset="0"/>
            </a:endParaRPr>
          </a:p>
          <a:p>
            <a:pPr algn="just"/>
            <a:r>
              <a:rPr lang="ro-RO" sz="1100" dirty="0">
                <a:latin typeface="Tahoma" pitchFamily="34" charset="0"/>
                <a:ea typeface="Tahoma" pitchFamily="34" charset="0"/>
                <a:cs typeface="Tahoma" pitchFamily="34" charset="0"/>
              </a:rPr>
              <a:t>Nhóm cổ phiếu VN30 thu hút dòng tiền mạnh mẽ và tiếp tục là điểm tựa cho đà tăng của VN Index</a:t>
            </a:r>
            <a:r>
              <a:rPr lang="ro-RO" sz="1100" dirty="0" smtClean="0">
                <a:latin typeface="Tahoma" pitchFamily="34" charset="0"/>
                <a:ea typeface="Tahoma" pitchFamily="34" charset="0"/>
                <a:cs typeface="Tahoma" pitchFamily="34" charset="0"/>
              </a:rPr>
              <a:t>. </a:t>
            </a:r>
            <a:r>
              <a:rPr lang="en-US" sz="1100" dirty="0" smtClean="0">
                <a:latin typeface="Tahoma" pitchFamily="34" charset="0"/>
                <a:ea typeface="Tahoma" pitchFamily="34" charset="0"/>
                <a:cs typeface="Tahoma" pitchFamily="34" charset="0"/>
              </a:rPr>
              <a:t>B</a:t>
            </a:r>
            <a:r>
              <a:rPr lang="ro-RO" sz="1100" dirty="0" smtClean="0">
                <a:latin typeface="Tahoma" pitchFamily="34" charset="0"/>
                <a:ea typeface="Tahoma" pitchFamily="34" charset="0"/>
                <a:cs typeface="Tahoma" pitchFamily="34" charset="0"/>
              </a:rPr>
              <a:t>ên cạnh đó, dòng tiền thông minh cũng tích cực tìm đến và luân chuyển giữa các nhóm ngành đặc biệt là ngân hàng, dịch vụ chứng khoán, dầu khí giúp cho xu thế uptrend của VN Index được bảo toàn. Chúng </a:t>
            </a:r>
            <a:r>
              <a:rPr lang="ro-RO" sz="1100" dirty="0">
                <a:latin typeface="Tahoma" pitchFamily="34" charset="0"/>
                <a:ea typeface="Tahoma" pitchFamily="34" charset="0"/>
                <a:cs typeface="Tahoma" pitchFamily="34" charset="0"/>
              </a:rPr>
              <a:t>tôi bảo lưu quan điểm VN Index sẽ hướng đến ngưỡng đỉnh lịch sử 1,170 điểm trong ngắn hạn, tuy nhiên áp lực chốt lời sau quãng thời gian tăng tốt sẽ ngày càng hiện hữu. Do vậy nhiều khả năng phiên đầu tuần VN Index sẽ giảm nhẹ và giao động trong ngưỡng 1,105 /+- 5 điểm (Fib 261.8%). Các nhà đầu tư ngắn hạn có thể tận dụng nhịp điều chỉnh để mua thêm cổ phiếu. Nhà đầu tư trung và dài hạn nắm giữ cổ phiếu có yếu tố cơ bản tốt với tầm nhìn từ 2 đến 3 tháng trở </a:t>
            </a:r>
            <a:r>
              <a:rPr lang="ro-RO" sz="1100" dirty="0" smtClean="0">
                <a:latin typeface="Tahoma" pitchFamily="34" charset="0"/>
                <a:ea typeface="Tahoma" pitchFamily="34" charset="0"/>
                <a:cs typeface="Tahoma" pitchFamily="34" charset="0"/>
              </a:rPr>
              <a:t>lên</a:t>
            </a:r>
            <a:r>
              <a:rPr lang="vi-VN" sz="1100" dirty="0" smtClean="0">
                <a:latin typeface="Tahoma" pitchFamily="34" charset="0"/>
                <a:ea typeface="Tahoma" pitchFamily="34" charset="0"/>
                <a:cs typeface="Tahoma" pitchFamily="34" charset="0"/>
              </a:rPr>
              <a:t>.</a:t>
            </a:r>
            <a:r>
              <a:rPr lang="vi-VN" sz="1100" dirty="0">
                <a:latin typeface="Tahoma" pitchFamily="34" charset="0"/>
                <a:ea typeface="Tahoma" pitchFamily="34" charset="0"/>
                <a:cs typeface="Tahoma" pitchFamily="34" charset="0"/>
              </a:rPr>
              <a:t> </a:t>
            </a:r>
            <a:endParaRPr lang="en-US" sz="1100" dirty="0">
              <a:latin typeface="Tahoma" pitchFamily="34" charset="0"/>
              <a:ea typeface="Tahoma" pitchFamily="34" charset="0"/>
              <a:cs typeface="Tahoma" pitchFamily="34" charset="0"/>
            </a:endParaRPr>
          </a:p>
        </p:txBody>
      </p:sp>
      <p:sp>
        <p:nvSpPr>
          <p:cNvPr id="3" name="Rectangle 2"/>
          <p:cNvSpPr/>
          <p:nvPr/>
        </p:nvSpPr>
        <p:spPr bwMode="auto">
          <a:xfrm>
            <a:off x="410818" y="1447801"/>
            <a:ext cx="4114800" cy="2514600"/>
          </a:xfrm>
          <a:prstGeom prst="rect">
            <a:avLst/>
          </a:prstGeom>
          <a:solidFill>
            <a:schemeClr val="bg1"/>
          </a:solidFill>
          <a:ln w="63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endParaRPr lang="en-US" sz="1500" b="1" dirty="0" smtClean="0"/>
          </a:p>
          <a:p>
            <a:pPr algn="just"/>
            <a:r>
              <a:rPr lang="en-US" sz="1500" b="1" dirty="0" err="1" smtClean="0">
                <a:latin typeface="Tahoma" pitchFamily="34" charset="0"/>
                <a:ea typeface="Tahoma" pitchFamily="34" charset="0"/>
                <a:cs typeface="Tahoma" pitchFamily="34" charset="0"/>
              </a:rPr>
              <a:t>Diễn</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biến</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thị</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trường</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ngày</a:t>
            </a:r>
            <a:r>
              <a:rPr lang="en-US" sz="1500" b="1" dirty="0" smtClean="0">
                <a:latin typeface="Tahoma" pitchFamily="34" charset="0"/>
                <a:ea typeface="Tahoma" pitchFamily="34" charset="0"/>
                <a:cs typeface="Tahoma" pitchFamily="34" charset="0"/>
              </a:rPr>
              <a:t> 26.1</a:t>
            </a:r>
          </a:p>
          <a:p>
            <a:pPr algn="just"/>
            <a:endParaRPr lang="en-US" sz="1200" dirty="0" smtClean="0">
              <a:latin typeface="Tahoma" pitchFamily="34" charset="0"/>
              <a:ea typeface="Tahoma" pitchFamily="34" charset="0"/>
              <a:cs typeface="Tahoma" pitchFamily="34" charset="0"/>
            </a:endParaRPr>
          </a:p>
          <a:p>
            <a:pPr algn="just"/>
            <a:r>
              <a:rPr lang="ro-RO" sz="1100" dirty="0">
                <a:latin typeface="Tahoma" pitchFamily="34" charset="0"/>
                <a:ea typeface="Tahoma" pitchFamily="34" charset="0"/>
                <a:cs typeface="Tahoma" pitchFamily="34" charset="0"/>
              </a:rPr>
              <a:t>VN Index tiếp tục tăng hơn 11 điểm, đạt 1,115.64 điểm với GTGD vẫn duy trì ở mức cao (hơn 10,000 tỷ đồng). Tuy bắt đầu có sự phân hóa, nhóm cổ phiếu large caps tiếp tục dẫn dắt thị trường với các cổ phiếu tăng điểm ấn tượng nhất là VNM, BID và MBB. Một số cổ phiếu tiêu biểu thuộc nhóm ngân hàng, dầu khí , dịch vụ chứng khoán tiếp tục tăng điểm ấn tượng, </a:t>
            </a:r>
            <a:r>
              <a:rPr lang="ro-RO" sz="1100" dirty="0" smtClean="0">
                <a:latin typeface="Tahoma" pitchFamily="34" charset="0"/>
                <a:ea typeface="Tahoma" pitchFamily="34" charset="0"/>
                <a:cs typeface="Tahoma" pitchFamily="34" charset="0"/>
              </a:rPr>
              <a:t>điển hình </a:t>
            </a:r>
            <a:r>
              <a:rPr lang="ro-RO" sz="1100" dirty="0">
                <a:latin typeface="Tahoma" pitchFamily="34" charset="0"/>
                <a:ea typeface="Tahoma" pitchFamily="34" charset="0"/>
                <a:cs typeface="Tahoma" pitchFamily="34" charset="0"/>
              </a:rPr>
              <a:t>như VCB, BID, GAS, HCM, CTS. Nhóm cổ phiếu dịch vụ hàng không bị chốt lời mạnh sau chuỗi ngày bùng nổ, trong đó bị bán ra mạnh nhất là VJC, HVN, NCT. Khối ngoại duy trì đà mua ròng mạnh với gía trị hơn 450 tỷ đồng, tập trung mua ròng HCM, GAS và </a:t>
            </a:r>
            <a:r>
              <a:rPr lang="ro-RO" sz="1100" dirty="0" smtClean="0">
                <a:latin typeface="Tahoma" pitchFamily="34" charset="0"/>
                <a:ea typeface="Tahoma" pitchFamily="34" charset="0"/>
                <a:cs typeface="Tahoma" pitchFamily="34" charset="0"/>
              </a:rPr>
              <a:t>STB.</a:t>
            </a:r>
            <a:endParaRPr lang="en-US" sz="1100" dirty="0">
              <a:latin typeface="Tahoma" pitchFamily="34" charset="0"/>
              <a:ea typeface="Tahoma" pitchFamily="34" charset="0"/>
              <a:cs typeface="Tahoma" pitchFamily="34" charset="0"/>
            </a:endParaRP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1" y="1828800"/>
            <a:ext cx="4572000" cy="2209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0829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TỔNG QUAN CHỈ SỐ THỊ TRƯỜNG</a:t>
            </a:r>
            <a:endParaRPr lang="en-US" sz="2000" dirty="0">
              <a:latin typeface="Tahoma" pitchFamily="34" charset="0"/>
              <a:ea typeface="Tahoma" pitchFamily="34" charset="0"/>
              <a:cs typeface="Tahoma" pitchFamily="34" charset="0"/>
            </a:endParaRPr>
          </a:p>
        </p:txBody>
      </p:sp>
      <p:sp>
        <p:nvSpPr>
          <p:cNvPr id="8" name="TextBox 7"/>
          <p:cNvSpPr txBox="1"/>
          <p:nvPr/>
        </p:nvSpPr>
        <p:spPr>
          <a:xfrm>
            <a:off x="4206240" y="656740"/>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DỰ BÁO THỊ TRƯỜNG</a:t>
            </a:r>
          </a:p>
        </p:txBody>
      </p:sp>
      <p:graphicFrame>
        <p:nvGraphicFramePr>
          <p:cNvPr id="10" name="Table 9"/>
          <p:cNvGraphicFramePr>
            <a:graphicFrameLocks noGrp="1"/>
          </p:cNvGraphicFramePr>
          <p:nvPr>
            <p:extLst>
              <p:ext uri="{D42A27DB-BD31-4B8C-83A1-F6EECF244321}">
                <p14:modId xmlns:p14="http://schemas.microsoft.com/office/powerpoint/2010/main" val="4194785240"/>
              </p:ext>
            </p:extLst>
          </p:nvPr>
        </p:nvGraphicFramePr>
        <p:xfrm>
          <a:off x="4472940" y="1065632"/>
          <a:ext cx="4747260" cy="1884528"/>
        </p:xfrm>
        <a:graphic>
          <a:graphicData uri="http://schemas.openxmlformats.org/drawingml/2006/table">
            <a:tbl>
              <a:tblPr firstRow="1" bandRow="1">
                <a:tableStyleId>{5C22544A-7EE6-4342-B048-85BDC9FD1C3A}</a:tableStyleId>
              </a:tblPr>
              <a:tblGrid>
                <a:gridCol w="1152525"/>
                <a:gridCol w="1232535"/>
                <a:gridCol w="1295400"/>
                <a:gridCol w="1066800"/>
              </a:tblGrid>
              <a:tr h="314088">
                <a:tc>
                  <a:txBody>
                    <a:bodyPr/>
                    <a:lstStyle/>
                    <a:p>
                      <a:r>
                        <a:rPr lang="en-US" sz="800" dirty="0" err="1" smtClean="0">
                          <a:latin typeface="Tahoma" pitchFamily="34" charset="0"/>
                          <a:ea typeface="Tahoma" pitchFamily="34" charset="0"/>
                          <a:cs typeface="Tahoma" pitchFamily="34" charset="0"/>
                        </a:rPr>
                        <a:t>Khung</a:t>
                      </a:r>
                      <a:r>
                        <a:rPr lang="en-US" sz="80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thời</a:t>
                      </a:r>
                      <a:r>
                        <a:rPr lang="en-US" sz="800" baseline="0" dirty="0" smtClean="0">
                          <a:latin typeface="Tahoma" pitchFamily="34" charset="0"/>
                          <a:ea typeface="Tahoma" pitchFamily="34" charset="0"/>
                          <a:cs typeface="Tahoma" pitchFamily="34" charset="0"/>
                        </a:rPr>
                        <a:t> </a:t>
                      </a:r>
                      <a:r>
                        <a:rPr lang="en-US" sz="800" baseline="0" dirty="0" err="1" smtClean="0">
                          <a:latin typeface="Tahoma" pitchFamily="34" charset="0"/>
                          <a:ea typeface="Tahoma" pitchFamily="34" charset="0"/>
                          <a:cs typeface="Tahoma" pitchFamily="34" charset="0"/>
                        </a:rPr>
                        <a:t>gian</a:t>
                      </a:r>
                      <a:endParaRPr lang="en-US" sz="800" dirty="0">
                        <a:latin typeface="Tahoma" pitchFamily="34" charset="0"/>
                        <a:ea typeface="Tahoma" pitchFamily="34" charset="0"/>
                        <a:cs typeface="Tahoma" pitchFamily="34" charset="0"/>
                      </a:endParaRPr>
                    </a:p>
                  </a:txBody>
                  <a:tcPr/>
                </a:tc>
                <a:tc>
                  <a:txBody>
                    <a:bodyPr/>
                    <a:lstStyle/>
                    <a:p>
                      <a:r>
                        <a:rPr lang="en-US" sz="800" dirty="0" err="1" smtClean="0">
                          <a:latin typeface="Tahoma" pitchFamily="34" charset="0"/>
                          <a:ea typeface="Tahoma" pitchFamily="34" charset="0"/>
                          <a:cs typeface="Tahoma" pitchFamily="34" charset="0"/>
                        </a:rPr>
                        <a:t>Ngày</a:t>
                      </a:r>
                      <a:r>
                        <a:rPr lang="en-US" sz="800" dirty="0" smtClean="0">
                          <a:latin typeface="Tahoma" pitchFamily="34" charset="0"/>
                          <a:ea typeface="Tahoma" pitchFamily="34" charset="0"/>
                          <a:cs typeface="Tahoma" pitchFamily="34" charset="0"/>
                        </a:rPr>
                        <a:t> 29/1</a:t>
                      </a:r>
                      <a:endParaRPr lang="en-US" sz="800" dirty="0">
                        <a:latin typeface="Tahoma" pitchFamily="34" charset="0"/>
                        <a:ea typeface="Tahoma" pitchFamily="34" charset="0"/>
                        <a:cs typeface="Tahoma" pitchFamily="34" charset="0"/>
                      </a:endParaRPr>
                    </a:p>
                  </a:txBody>
                  <a:tcPr/>
                </a:tc>
                <a:tc>
                  <a:txBody>
                    <a:bodyPr/>
                    <a:lstStyle/>
                    <a:p>
                      <a:r>
                        <a:rPr lang="en-US" sz="800" dirty="0" err="1" smtClean="0">
                          <a:latin typeface="Tahoma" pitchFamily="34" charset="0"/>
                          <a:ea typeface="Tahoma" pitchFamily="34" charset="0"/>
                          <a:cs typeface="Tahoma" pitchFamily="34" charset="0"/>
                        </a:rPr>
                        <a:t>Tuần</a:t>
                      </a:r>
                      <a:r>
                        <a:rPr lang="en-US" sz="800" dirty="0" smtClean="0">
                          <a:latin typeface="Tahoma" pitchFamily="34" charset="0"/>
                          <a:ea typeface="Tahoma" pitchFamily="34" charset="0"/>
                          <a:cs typeface="Tahoma" pitchFamily="34" charset="0"/>
                        </a:rPr>
                        <a:t> (29/1- 2/2)</a:t>
                      </a:r>
                      <a:endParaRPr lang="en-US" sz="800" dirty="0">
                        <a:latin typeface="Tahoma" pitchFamily="34" charset="0"/>
                        <a:ea typeface="Tahoma" pitchFamily="34" charset="0"/>
                        <a:cs typeface="Tahoma" pitchFamily="34" charset="0"/>
                      </a:endParaRPr>
                    </a:p>
                  </a:txBody>
                  <a:tcPr/>
                </a:tc>
                <a:tc>
                  <a:txBody>
                    <a:bodyPr/>
                    <a:lstStyle/>
                    <a:p>
                      <a:r>
                        <a:rPr lang="en-US" sz="800" dirty="0" err="1" smtClean="0">
                          <a:latin typeface="Tahoma" pitchFamily="34" charset="0"/>
                          <a:ea typeface="Tahoma" pitchFamily="34" charset="0"/>
                          <a:cs typeface="Tahoma" pitchFamily="34" charset="0"/>
                        </a:rPr>
                        <a:t>Tháng</a:t>
                      </a:r>
                      <a:r>
                        <a:rPr lang="en-US" sz="800" dirty="0" smtClean="0">
                          <a:latin typeface="Tahoma" pitchFamily="34" charset="0"/>
                          <a:ea typeface="Tahoma" pitchFamily="34" charset="0"/>
                          <a:cs typeface="Tahoma" pitchFamily="34" charset="0"/>
                        </a:rPr>
                        <a:t> 1</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VNINDEX</a:t>
                      </a:r>
                      <a:endParaRPr lang="en-US" sz="800" b="1" dirty="0">
                        <a:latin typeface="Tahoma" pitchFamily="34" charset="0"/>
                        <a:ea typeface="Tahoma" pitchFamily="34" charset="0"/>
                        <a:cs typeface="Tahoma" pitchFamily="34" charset="0"/>
                      </a:endParaRPr>
                    </a:p>
                  </a:txBody>
                  <a:tcPr/>
                </a:tc>
                <a:tc>
                  <a:txBody>
                    <a:bodyPr/>
                    <a:lstStyle/>
                    <a:p>
                      <a:r>
                        <a:rPr lang="en-US" sz="800" baseline="0" dirty="0" smtClean="0">
                          <a:latin typeface="Tahoma" pitchFamily="34" charset="0"/>
                          <a:ea typeface="Tahoma" pitchFamily="34" charset="0"/>
                          <a:cs typeface="Tahoma" pitchFamily="34" charset="0"/>
                        </a:rPr>
                        <a:t>             1,110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a:t>
                      </a:r>
                      <a:r>
                        <a:rPr lang="en-US" sz="800" baseline="0" dirty="0" smtClean="0">
                          <a:latin typeface="Tahoma" pitchFamily="34" charset="0"/>
                          <a:ea typeface="Tahoma" pitchFamily="34" charset="0"/>
                          <a:cs typeface="Tahoma" pitchFamily="34" charset="0"/>
                        </a:rPr>
                        <a:t>1,115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baseline="0" dirty="0" smtClean="0">
                          <a:latin typeface="Tahoma" pitchFamily="34" charset="0"/>
                          <a:ea typeface="Tahoma" pitchFamily="34" charset="0"/>
                          <a:cs typeface="Tahoma" pitchFamily="34" charset="0"/>
                        </a:rPr>
                        <a:t>           1,150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VN30</a:t>
                      </a:r>
                      <a:endParaRPr lang="en-US" sz="800" b="1"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1,100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1,105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1,120</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r>
                        <a:rPr lang="en-US" sz="800" dirty="0" smtClean="0">
                          <a:latin typeface="Tahoma" pitchFamily="34" charset="0"/>
                          <a:ea typeface="Tahoma" pitchFamily="34" charset="0"/>
                          <a:cs typeface="Tahoma" pitchFamily="34" charset="0"/>
                        </a:rPr>
                        <a:t> </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HNXINDEX</a:t>
                      </a:r>
                      <a:endParaRPr lang="en-US" sz="800" b="1"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126.00</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127.00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130</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HNX30</a:t>
                      </a:r>
                      <a:endParaRPr lang="en-US" sz="800" b="1"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251.00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255.00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256</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r>
              <a:tr h="314088">
                <a:tc>
                  <a:txBody>
                    <a:bodyPr/>
                    <a:lstStyle/>
                    <a:p>
                      <a:r>
                        <a:rPr lang="en-US" sz="800" b="1" dirty="0" smtClean="0">
                          <a:latin typeface="Tahoma" pitchFamily="34" charset="0"/>
                          <a:ea typeface="Tahoma" pitchFamily="34" charset="0"/>
                          <a:cs typeface="Tahoma" pitchFamily="34" charset="0"/>
                        </a:rPr>
                        <a:t>PVN ALLSHARE</a:t>
                      </a:r>
                      <a:endParaRPr lang="en-US" sz="800" b="1"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1,660</a:t>
                      </a:r>
                      <a:r>
                        <a:rPr lang="en-US" sz="800" baseline="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1,670</a:t>
                      </a:r>
                      <a:r>
                        <a:rPr lang="en-US" sz="800" baseline="0" dirty="0" smtClean="0">
                          <a:latin typeface="Tahoma" pitchFamily="34" charset="0"/>
                          <a:ea typeface="Tahoma" pitchFamily="34" charset="0"/>
                          <a:cs typeface="Tahoma" pitchFamily="34" charset="0"/>
                        </a:rPr>
                        <a:t> </a:t>
                      </a:r>
                      <a:r>
                        <a:rPr lang="en-US" sz="800" baseline="0" dirty="0" err="1" smtClean="0">
                          <a:latin typeface="Tahoma" pitchFamily="34" charset="0"/>
                          <a:ea typeface="Tahoma" pitchFamily="34" charset="0"/>
                          <a:cs typeface="Tahoma" pitchFamily="34" charset="0"/>
                        </a:rPr>
                        <a:t>điểm</a:t>
                      </a:r>
                      <a:endParaRPr lang="en-US" sz="800" dirty="0">
                        <a:latin typeface="Tahoma" pitchFamily="34" charset="0"/>
                        <a:ea typeface="Tahoma" pitchFamily="34" charset="0"/>
                        <a:cs typeface="Tahoma" pitchFamily="34" charset="0"/>
                      </a:endParaRPr>
                    </a:p>
                  </a:txBody>
                  <a:tcPr/>
                </a:tc>
                <a:tc>
                  <a:txBody>
                    <a:bodyPr/>
                    <a:lstStyle/>
                    <a:p>
                      <a:r>
                        <a:rPr lang="en-US" sz="800" dirty="0" smtClean="0">
                          <a:latin typeface="Tahoma" pitchFamily="34" charset="0"/>
                          <a:ea typeface="Tahoma" pitchFamily="34" charset="0"/>
                          <a:cs typeface="Tahoma" pitchFamily="34" charset="0"/>
                        </a:rPr>
                        <a:t>          </a:t>
                      </a:r>
                      <a:r>
                        <a:rPr lang="en-US" sz="800" baseline="0" dirty="0" smtClean="0">
                          <a:latin typeface="Tahoma" pitchFamily="34" charset="0"/>
                          <a:ea typeface="Tahoma" pitchFamily="34" charset="0"/>
                          <a:cs typeface="Tahoma" pitchFamily="34" charset="0"/>
                        </a:rPr>
                        <a:t>1,680 </a:t>
                      </a:r>
                      <a:r>
                        <a:rPr lang="en-US" sz="800" dirty="0" err="1" smtClean="0">
                          <a:latin typeface="Tahoma" pitchFamily="34" charset="0"/>
                          <a:ea typeface="Tahoma" pitchFamily="34" charset="0"/>
                          <a:cs typeface="Tahoma" pitchFamily="34" charset="0"/>
                        </a:rPr>
                        <a:t>điểm</a:t>
                      </a:r>
                      <a:r>
                        <a:rPr lang="en-US" sz="800" dirty="0" smtClean="0">
                          <a:latin typeface="Tahoma" pitchFamily="34" charset="0"/>
                          <a:ea typeface="Tahoma" pitchFamily="34" charset="0"/>
                          <a:cs typeface="Tahoma" pitchFamily="34" charset="0"/>
                        </a:rPr>
                        <a:t> </a:t>
                      </a:r>
                      <a:endParaRPr lang="en-US" sz="800" dirty="0">
                        <a:latin typeface="Tahoma" pitchFamily="34" charset="0"/>
                        <a:ea typeface="Tahoma" pitchFamily="34" charset="0"/>
                        <a:cs typeface="Tahoma" pitchFamily="34" charset="0"/>
                      </a:endParaRPr>
                    </a:p>
                  </a:txBody>
                  <a:tcPr/>
                </a:tc>
              </a:tr>
            </a:tbl>
          </a:graphicData>
        </a:graphic>
      </p:graphicFrame>
      <p:sp>
        <p:nvSpPr>
          <p:cNvPr id="11" name="TextBox 8"/>
          <p:cNvSpPr txBox="1"/>
          <p:nvPr/>
        </p:nvSpPr>
        <p:spPr>
          <a:xfrm>
            <a:off x="130302" y="972559"/>
            <a:ext cx="3742944" cy="26161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chemeClr val="accent4"/>
              </a:buClr>
              <a:defRPr/>
            </a:pPr>
            <a:r>
              <a:rPr lang="en-US" sz="1100" dirty="0">
                <a:solidFill>
                  <a:srgbClr val="00B050"/>
                </a:solidFill>
                <a:latin typeface="+mj-lt"/>
              </a:rPr>
              <a:t> </a:t>
            </a:r>
            <a:r>
              <a:rPr lang="en-US" sz="1100" dirty="0" smtClean="0">
                <a:solidFill>
                  <a:srgbClr val="00B050"/>
                </a:solidFill>
                <a:latin typeface="+mj-lt"/>
              </a:rPr>
              <a:t>  </a:t>
            </a:r>
            <a:r>
              <a:rPr lang="en-US" sz="1100" b="1" dirty="0" smtClean="0">
                <a:solidFill>
                  <a:srgbClr val="00B050"/>
                </a:solidFill>
                <a:latin typeface="Tahoma" pitchFamily="34" charset="0"/>
                <a:ea typeface="Tahoma" pitchFamily="34" charset="0"/>
                <a:cs typeface="Tahoma" pitchFamily="34" charset="0"/>
              </a:rPr>
              <a:t>VN-Index</a:t>
            </a:r>
            <a:r>
              <a:rPr lang="en-US" sz="1100" dirty="0" smtClean="0">
                <a:solidFill>
                  <a:srgbClr val="00B050"/>
                </a:solidFill>
                <a:latin typeface="Tahoma" pitchFamily="34" charset="0"/>
                <a:ea typeface="Tahoma" pitchFamily="34" charset="0"/>
                <a:cs typeface="Tahoma" pitchFamily="34" charset="0"/>
              </a:rPr>
              <a:t>: 1,115.64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+11.07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+1.00%)</a:t>
            </a:r>
          </a:p>
        </p:txBody>
      </p:sp>
      <p:sp>
        <p:nvSpPr>
          <p:cNvPr id="12" name="TextBox 8"/>
          <p:cNvSpPr txBox="1"/>
          <p:nvPr/>
        </p:nvSpPr>
        <p:spPr>
          <a:xfrm>
            <a:off x="0" y="2797150"/>
            <a:ext cx="4419600" cy="26161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chemeClr val="accent4"/>
              </a:buClr>
              <a:defRPr/>
            </a:pPr>
            <a:r>
              <a:rPr lang="en-US" sz="1100" dirty="0">
                <a:solidFill>
                  <a:srgbClr val="FF0000"/>
                </a:solidFill>
                <a:latin typeface="+mj-lt"/>
              </a:rPr>
              <a:t> </a:t>
            </a:r>
            <a:r>
              <a:rPr lang="en-US" sz="1100" dirty="0" smtClean="0">
                <a:solidFill>
                  <a:srgbClr val="FF0000"/>
                </a:solidFill>
                <a:latin typeface="+mj-lt"/>
              </a:rPr>
              <a:t>    </a:t>
            </a:r>
            <a:r>
              <a:rPr lang="en-US" sz="1100" b="1" dirty="0" smtClean="0">
                <a:solidFill>
                  <a:srgbClr val="00B050"/>
                </a:solidFill>
                <a:latin typeface="Tahoma" pitchFamily="34" charset="0"/>
                <a:ea typeface="Tahoma" pitchFamily="34" charset="0"/>
                <a:cs typeface="Tahoma" pitchFamily="34" charset="0"/>
              </a:rPr>
              <a:t>HNX-Index</a:t>
            </a:r>
            <a:r>
              <a:rPr lang="en-US" sz="1100" dirty="0" smtClean="0">
                <a:solidFill>
                  <a:srgbClr val="00B050"/>
                </a:solidFill>
                <a:latin typeface="Tahoma" pitchFamily="34" charset="0"/>
                <a:ea typeface="Tahoma" pitchFamily="34" charset="0"/>
                <a:cs typeface="Tahoma" pitchFamily="34" charset="0"/>
              </a:rPr>
              <a:t>: 126.82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+0.20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+0.16 %)                                          </a:t>
            </a:r>
          </a:p>
        </p:txBody>
      </p:sp>
      <p:sp>
        <p:nvSpPr>
          <p:cNvPr id="13" name="TextBox 12"/>
          <p:cNvSpPr txBox="1"/>
          <p:nvPr/>
        </p:nvSpPr>
        <p:spPr>
          <a:xfrm>
            <a:off x="143256" y="702483"/>
            <a:ext cx="4876800" cy="307777"/>
          </a:xfrm>
          <a:prstGeom prst="rect">
            <a:avLst/>
          </a:prstGeom>
          <a:noFill/>
          <a:ln>
            <a:noFill/>
          </a:ln>
        </p:spPr>
        <p:txBody>
          <a:bodyPr wrap="square" rtlCol="0">
            <a:spAutoFit/>
          </a:bodyPr>
          <a:lstStyle/>
          <a:p>
            <a:pPr algn="l"/>
            <a:r>
              <a:rPr lang="en-US" sz="1400" b="1" dirty="0" smtClean="0">
                <a:latin typeface="Tahoma" pitchFamily="34" charset="0"/>
                <a:ea typeface="Tahoma" pitchFamily="34" charset="0"/>
                <a:cs typeface="Tahoma" pitchFamily="34" charset="0"/>
              </a:rPr>
              <a:t>DIỄN BIẾN CHỈ SỐ THỊ TRƯỜNG</a:t>
            </a:r>
          </a:p>
        </p:txBody>
      </p:sp>
      <p:sp>
        <p:nvSpPr>
          <p:cNvPr id="15" name="TextBox 14"/>
          <p:cNvSpPr txBox="1"/>
          <p:nvPr/>
        </p:nvSpPr>
        <p:spPr>
          <a:xfrm>
            <a:off x="4183380" y="3310855"/>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ĐIỂM TIN</a:t>
            </a:r>
          </a:p>
        </p:txBody>
      </p:sp>
      <p:sp>
        <p:nvSpPr>
          <p:cNvPr id="17" name="TextBox 8"/>
          <p:cNvSpPr txBox="1"/>
          <p:nvPr/>
        </p:nvSpPr>
        <p:spPr>
          <a:xfrm>
            <a:off x="173830" y="4714845"/>
            <a:ext cx="4474369" cy="261610"/>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chemeClr val="accent4"/>
              </a:buClr>
              <a:defRPr/>
            </a:pPr>
            <a:r>
              <a:rPr lang="en-US" sz="1100" b="1" dirty="0" smtClean="0">
                <a:solidFill>
                  <a:srgbClr val="00B050"/>
                </a:solidFill>
                <a:latin typeface="Tahoma" pitchFamily="34" charset="0"/>
                <a:ea typeface="Tahoma" pitchFamily="34" charset="0"/>
                <a:cs typeface="Tahoma" pitchFamily="34" charset="0"/>
              </a:rPr>
              <a:t>PVN ALLSHARE Index: 1,680.92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 ( +41.44 </a:t>
            </a:r>
            <a:r>
              <a:rPr lang="en-US" sz="1100" dirty="0" err="1" smtClean="0">
                <a:solidFill>
                  <a:srgbClr val="00B050"/>
                </a:solidFill>
                <a:latin typeface="Tahoma" pitchFamily="34" charset="0"/>
                <a:ea typeface="Tahoma" pitchFamily="34" charset="0"/>
                <a:cs typeface="Tahoma" pitchFamily="34" charset="0"/>
              </a:rPr>
              <a:t>điểm</a:t>
            </a:r>
            <a:r>
              <a:rPr lang="en-US" sz="1100" dirty="0" smtClean="0">
                <a:solidFill>
                  <a:srgbClr val="00B050"/>
                </a:solidFill>
                <a:latin typeface="Tahoma" pitchFamily="34" charset="0"/>
                <a:ea typeface="Tahoma" pitchFamily="34" charset="0"/>
                <a:cs typeface="Tahoma" pitchFamily="34" charset="0"/>
              </a:rPr>
              <a:t>;+2.53%)</a:t>
            </a:r>
            <a:endParaRPr lang="en-US" sz="1100" b="1" dirty="0" smtClean="0">
              <a:solidFill>
                <a:srgbClr val="00B050"/>
              </a:solidFill>
              <a:latin typeface="Tahoma" pitchFamily="34" charset="0"/>
              <a:ea typeface="Tahoma" pitchFamily="34" charset="0"/>
              <a:cs typeface="Tahoma" pitchFamily="34" charset="0"/>
            </a:endParaRPr>
          </a:p>
        </p:txBody>
      </p:sp>
      <p:sp>
        <p:nvSpPr>
          <p:cNvPr id="3" name="TextBox 2"/>
          <p:cNvSpPr txBox="1"/>
          <p:nvPr/>
        </p:nvSpPr>
        <p:spPr>
          <a:xfrm>
            <a:off x="4410075" y="3618632"/>
            <a:ext cx="4876800" cy="2292935"/>
          </a:xfrm>
          <a:prstGeom prst="rect">
            <a:avLst/>
          </a:prstGeom>
          <a:noFill/>
        </p:spPr>
        <p:txBody>
          <a:bodyPr wrap="square" rtlCol="0">
            <a:spAutoFit/>
          </a:bodyPr>
          <a:lstStyle/>
          <a:p>
            <a:pPr algn="just"/>
            <a:r>
              <a:rPr lang="en-US" sz="1100" b="1" dirty="0" err="1">
                <a:latin typeface="Tahoma" pitchFamily="34" charset="0"/>
                <a:ea typeface="Tahoma" pitchFamily="34" charset="0"/>
                <a:cs typeface="Tahoma" pitchFamily="34" charset="0"/>
              </a:rPr>
              <a:t>Tân</a:t>
            </a:r>
            <a:r>
              <a:rPr lang="en-US" sz="1100" b="1" dirty="0">
                <a:latin typeface="Tahoma" pitchFamily="34" charset="0"/>
                <a:ea typeface="Tahoma" pitchFamily="34" charset="0"/>
                <a:cs typeface="Tahoma" pitchFamily="34" charset="0"/>
              </a:rPr>
              <a:t> </a:t>
            </a:r>
            <a:r>
              <a:rPr lang="en-US" sz="1100" b="1" dirty="0" err="1">
                <a:latin typeface="Tahoma" pitchFamily="34" charset="0"/>
                <a:ea typeface="Tahoma" pitchFamily="34" charset="0"/>
                <a:cs typeface="Tahoma" pitchFamily="34" charset="0"/>
              </a:rPr>
              <a:t>Chủ</a:t>
            </a:r>
            <a:r>
              <a:rPr lang="en-US" sz="1100" b="1" dirty="0">
                <a:latin typeface="Tahoma" pitchFamily="34" charset="0"/>
                <a:ea typeface="Tahoma" pitchFamily="34" charset="0"/>
                <a:cs typeface="Tahoma" pitchFamily="34" charset="0"/>
              </a:rPr>
              <a:t> </a:t>
            </a:r>
            <a:r>
              <a:rPr lang="en-US" sz="1100" b="1" dirty="0" err="1">
                <a:latin typeface="Tahoma" pitchFamily="34" charset="0"/>
                <a:ea typeface="Tahoma" pitchFamily="34" charset="0"/>
                <a:cs typeface="Tahoma" pitchFamily="34" charset="0"/>
              </a:rPr>
              <a:t>tịch</a:t>
            </a:r>
            <a:r>
              <a:rPr lang="en-US" sz="1100" b="1" dirty="0">
                <a:latin typeface="Tahoma" pitchFamily="34" charset="0"/>
                <a:ea typeface="Tahoma" pitchFamily="34" charset="0"/>
                <a:cs typeface="Tahoma" pitchFamily="34" charset="0"/>
              </a:rPr>
              <a:t> PVN: BSR - </a:t>
            </a:r>
            <a:r>
              <a:rPr lang="en-US" sz="1100" b="1" dirty="0" err="1">
                <a:latin typeface="Tahoma" pitchFamily="34" charset="0"/>
                <a:ea typeface="Tahoma" pitchFamily="34" charset="0"/>
                <a:cs typeface="Tahoma" pitchFamily="34" charset="0"/>
              </a:rPr>
              <a:t>tâm</a:t>
            </a:r>
            <a:r>
              <a:rPr lang="en-US" sz="1100" b="1" dirty="0">
                <a:latin typeface="Tahoma" pitchFamily="34" charset="0"/>
                <a:ea typeface="Tahoma" pitchFamily="34" charset="0"/>
                <a:cs typeface="Tahoma" pitchFamily="34" charset="0"/>
              </a:rPr>
              <a:t> </a:t>
            </a:r>
            <a:r>
              <a:rPr lang="en-US" sz="1100" b="1" dirty="0" err="1">
                <a:latin typeface="Tahoma" pitchFamily="34" charset="0"/>
                <a:ea typeface="Tahoma" pitchFamily="34" charset="0"/>
                <a:cs typeface="Tahoma" pitchFamily="34" charset="0"/>
              </a:rPr>
              <a:t>thế</a:t>
            </a:r>
            <a:r>
              <a:rPr lang="en-US" sz="1100" b="1" dirty="0">
                <a:latin typeface="Tahoma" pitchFamily="34" charset="0"/>
                <a:ea typeface="Tahoma" pitchFamily="34" charset="0"/>
                <a:cs typeface="Tahoma" pitchFamily="34" charset="0"/>
              </a:rPr>
              <a:t> </a:t>
            </a:r>
            <a:r>
              <a:rPr lang="en-US" sz="1100" b="1" dirty="0" err="1">
                <a:latin typeface="Tahoma" pitchFamily="34" charset="0"/>
                <a:ea typeface="Tahoma" pitchFamily="34" charset="0"/>
                <a:cs typeface="Tahoma" pitchFamily="34" charset="0"/>
              </a:rPr>
              <a:t>mới</a:t>
            </a:r>
            <a:r>
              <a:rPr lang="en-US" sz="1100" b="1" dirty="0">
                <a:latin typeface="Tahoma" pitchFamily="34" charset="0"/>
                <a:ea typeface="Tahoma" pitchFamily="34" charset="0"/>
                <a:cs typeface="Tahoma" pitchFamily="34" charset="0"/>
              </a:rPr>
              <a:t>, </a:t>
            </a:r>
            <a:r>
              <a:rPr lang="en-US" sz="1100" b="1" dirty="0" err="1">
                <a:latin typeface="Tahoma" pitchFamily="34" charset="0"/>
                <a:ea typeface="Tahoma" pitchFamily="34" charset="0"/>
                <a:cs typeface="Tahoma" pitchFamily="34" charset="0"/>
              </a:rPr>
              <a:t>vị</a:t>
            </a:r>
            <a:r>
              <a:rPr lang="en-US" sz="1100" b="1" dirty="0">
                <a:latin typeface="Tahoma" pitchFamily="34" charset="0"/>
                <a:ea typeface="Tahoma" pitchFamily="34" charset="0"/>
                <a:cs typeface="Tahoma" pitchFamily="34" charset="0"/>
              </a:rPr>
              <a:t> </a:t>
            </a:r>
            <a:r>
              <a:rPr lang="en-US" sz="1100" b="1" dirty="0" err="1">
                <a:latin typeface="Tahoma" pitchFamily="34" charset="0"/>
                <a:ea typeface="Tahoma" pitchFamily="34" charset="0"/>
                <a:cs typeface="Tahoma" pitchFamily="34" charset="0"/>
              </a:rPr>
              <a:t>thế</a:t>
            </a:r>
            <a:r>
              <a:rPr lang="en-US" sz="1100" b="1" dirty="0">
                <a:latin typeface="Tahoma" pitchFamily="34" charset="0"/>
                <a:ea typeface="Tahoma" pitchFamily="34" charset="0"/>
                <a:cs typeface="Tahoma" pitchFamily="34" charset="0"/>
              </a:rPr>
              <a:t> </a:t>
            </a:r>
            <a:r>
              <a:rPr lang="en-US" sz="1100" b="1" dirty="0" err="1" smtClean="0">
                <a:latin typeface="Tahoma" pitchFamily="34" charset="0"/>
                <a:ea typeface="Tahoma" pitchFamily="34" charset="0"/>
                <a:cs typeface="Tahoma" pitchFamily="34" charset="0"/>
              </a:rPr>
              <a:t>mới</a:t>
            </a:r>
            <a:r>
              <a:rPr lang="en-US" sz="1100" b="1" dirty="0">
                <a:latin typeface="Tahoma" pitchFamily="34" charset="0"/>
                <a:ea typeface="Tahoma" pitchFamily="34" charset="0"/>
                <a:cs typeface="Tahoma" pitchFamily="34" charset="0"/>
              </a:rPr>
              <a:t> </a:t>
            </a:r>
            <a:r>
              <a:rPr lang="en-US" sz="1100" b="1" dirty="0" smtClean="0">
                <a:latin typeface="Tahoma" pitchFamily="34" charset="0"/>
                <a:ea typeface="Tahoma" pitchFamily="34" charset="0"/>
                <a:cs typeface="Tahoma" pitchFamily="34" charset="0"/>
              </a:rPr>
              <a:t>- </a:t>
            </a:r>
            <a:r>
              <a:rPr lang="vi-VN" sz="1100" dirty="0">
                <a:latin typeface="Tahoma" pitchFamily="34" charset="0"/>
                <a:ea typeface="Tahoma" pitchFamily="34" charset="0"/>
                <a:cs typeface="Tahoma" pitchFamily="34" charset="0"/>
              </a:rPr>
              <a:t>Làm việc với Công ty Lọc hóa dầu Bình Sơn (BSR), Phó Trưởng Ban Kinh tế Trung ương, Tân Chủ tịch HĐTV Tập đoàn Dầu khí Việt Nam (PVN) Trần Sỹ Thanh khẳng định: “BSR đang có một tâm thế mới, vị thế mới</a:t>
            </a:r>
            <a:r>
              <a:rPr lang="vi-VN" sz="1100" dirty="0" smtClean="0">
                <a:latin typeface="Tahoma" pitchFamily="34" charset="0"/>
                <a:ea typeface="Tahoma" pitchFamily="34" charset="0"/>
                <a:cs typeface="Tahoma" pitchFamily="34" charset="0"/>
              </a:rPr>
              <a:t>”.</a:t>
            </a:r>
            <a:r>
              <a:rPr lang="en-US" sz="1100" dirty="0" smtClean="0">
                <a:latin typeface="Tahoma" pitchFamily="34" charset="0"/>
                <a:ea typeface="Tahoma" pitchFamily="34" charset="0"/>
                <a:cs typeface="Tahoma" pitchFamily="34" charset="0"/>
              </a:rPr>
              <a:t> </a:t>
            </a:r>
            <a:r>
              <a:rPr lang="vi-VN" sz="1100" dirty="0" smtClean="0">
                <a:latin typeface="Tahoma" pitchFamily="34" charset="0"/>
                <a:ea typeface="Tahoma" pitchFamily="34" charset="0"/>
                <a:cs typeface="Tahoma" pitchFamily="34" charset="0"/>
              </a:rPr>
              <a:t>Cùng </a:t>
            </a:r>
            <a:r>
              <a:rPr lang="vi-VN" sz="1100" dirty="0">
                <a:latin typeface="Tahoma" pitchFamily="34" charset="0"/>
                <a:ea typeface="Tahoma" pitchFamily="34" charset="0"/>
                <a:cs typeface="Tahoma" pitchFamily="34" charset="0"/>
              </a:rPr>
              <a:t>dự buổi làm việc còn có ông Lê Viết Chữ - Bí thư Tỉnh ủy Quảng Ngãi cùng đại diện các ban ngành tỉnh Quảng Ngãi và </a:t>
            </a:r>
            <a:r>
              <a:rPr lang="vi-VN" sz="1100" dirty="0" smtClean="0">
                <a:latin typeface="Tahoma" pitchFamily="34" charset="0"/>
                <a:ea typeface="Tahoma" pitchFamily="34" charset="0"/>
                <a:cs typeface="Tahoma" pitchFamily="34" charset="0"/>
              </a:rPr>
              <a:t>PVN.</a:t>
            </a:r>
            <a:r>
              <a:rPr lang="en-US" sz="1100" dirty="0" smtClean="0">
                <a:latin typeface="Tahoma" pitchFamily="34" charset="0"/>
                <a:ea typeface="Tahoma" pitchFamily="34" charset="0"/>
                <a:cs typeface="Tahoma" pitchFamily="34" charset="0"/>
              </a:rPr>
              <a:t> </a:t>
            </a:r>
            <a:r>
              <a:rPr lang="vi-VN" sz="1100" dirty="0" smtClean="0">
                <a:latin typeface="Tahoma" pitchFamily="34" charset="0"/>
                <a:ea typeface="Tahoma" pitchFamily="34" charset="0"/>
                <a:cs typeface="Tahoma" pitchFamily="34" charset="0"/>
              </a:rPr>
              <a:t>Chủ </a:t>
            </a:r>
            <a:r>
              <a:rPr lang="vi-VN" sz="1100" dirty="0">
                <a:latin typeface="Tahoma" pitchFamily="34" charset="0"/>
                <a:ea typeface="Tahoma" pitchFamily="34" charset="0"/>
                <a:cs typeface="Tahoma" pitchFamily="34" charset="0"/>
              </a:rPr>
              <a:t>tịch HĐTV BSR Nguyễn Hoài Giang cho biết: Năm 2017, BSR dù đối diện nhiều thách thức như Bảo dưỡng tổng thể lần 3 (BDTT), công tác tái cấu trúc lại doanh nghiệp (trong đó trọng điểm là cổ phần hóa BSR, tháo gỡ các tồn tại của Nhà máy NLSH Dung Quất…), một số thời điểm chênh lệch giữa giá sản phẩm với giá dầu thô bị thu hẹp, tác động của quyết định 49, 53 về xăng sinh học, tiêu chuẩn động cơ… Tuy nhiên, BSR đã hoàn thành xuất sắc các chỉ tiêu kế hoạch được giao với kết quả đáng khích lệ</a:t>
            </a:r>
            <a:r>
              <a:rPr lang="vi-VN" sz="1100" dirty="0" smtClean="0">
                <a:latin typeface="Tahoma" pitchFamily="34" charset="0"/>
                <a:ea typeface="Tahoma" pitchFamily="34" charset="0"/>
                <a:cs typeface="Tahoma" pitchFamily="34" charset="0"/>
              </a:rPr>
              <a:t>.</a:t>
            </a:r>
            <a:endParaRPr lang="vi-VN" sz="1100" dirty="0">
              <a:latin typeface="Tahoma" pitchFamily="34" charset="0"/>
              <a:ea typeface="Tahoma" pitchFamily="34" charset="0"/>
              <a:cs typeface="Tahoma" pitchFamily="34" charset="0"/>
            </a:endParaRPr>
          </a:p>
        </p:txBody>
      </p:sp>
      <p:sp>
        <p:nvSpPr>
          <p:cNvPr id="62" name="Freeform 61"/>
          <p:cNvSpPr/>
          <p:nvPr/>
        </p:nvSpPr>
        <p:spPr>
          <a:xfrm rot="18075537" flipH="1" flipV="1">
            <a:off x="8197020" y="2419536"/>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64" name="Freeform 63"/>
          <p:cNvSpPr/>
          <p:nvPr/>
        </p:nvSpPr>
        <p:spPr>
          <a:xfrm rot="18075537" flipH="1" flipV="1">
            <a:off x="8197021" y="2728781"/>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7" name="Freeform 46"/>
          <p:cNvSpPr/>
          <p:nvPr/>
        </p:nvSpPr>
        <p:spPr>
          <a:xfrm rot="18272457" flipH="1" flipV="1">
            <a:off x="8186581" y="2093186"/>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8" name="Freeform 47"/>
          <p:cNvSpPr/>
          <p:nvPr/>
        </p:nvSpPr>
        <p:spPr>
          <a:xfrm rot="18272457" flipH="1" flipV="1">
            <a:off x="8193083" y="1795684"/>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9" name="Freeform 48"/>
          <p:cNvSpPr/>
          <p:nvPr/>
        </p:nvSpPr>
        <p:spPr>
          <a:xfrm rot="18272457" flipH="1" flipV="1">
            <a:off x="8200957" y="1471519"/>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31" name="Freeform 30"/>
          <p:cNvSpPr/>
          <p:nvPr/>
        </p:nvSpPr>
        <p:spPr>
          <a:xfrm rot="3094236" flipH="1" flipV="1">
            <a:off x="5663056" y="1482848"/>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56" name="Freeform 55"/>
          <p:cNvSpPr/>
          <p:nvPr/>
        </p:nvSpPr>
        <p:spPr>
          <a:xfrm rot="18116462" flipH="1" flipV="1">
            <a:off x="6876234" y="2725857"/>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43" name="Freeform 42"/>
          <p:cNvSpPr/>
          <p:nvPr/>
        </p:nvSpPr>
        <p:spPr>
          <a:xfrm rot="18297470" flipH="1" flipV="1">
            <a:off x="6886208" y="1472545"/>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37" name="Freeform 36"/>
          <p:cNvSpPr/>
          <p:nvPr/>
        </p:nvSpPr>
        <p:spPr>
          <a:xfrm rot="18297470" flipH="1" flipV="1">
            <a:off x="6872674" y="1782870"/>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50" name="Freeform 49"/>
          <p:cNvSpPr/>
          <p:nvPr/>
        </p:nvSpPr>
        <p:spPr>
          <a:xfrm rot="18297470" flipH="1" flipV="1">
            <a:off x="6876232" y="2093330"/>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sp>
        <p:nvSpPr>
          <p:cNvPr id="52" name="Freeform 51"/>
          <p:cNvSpPr/>
          <p:nvPr/>
        </p:nvSpPr>
        <p:spPr>
          <a:xfrm rot="18297470" flipH="1" flipV="1">
            <a:off x="6872674" y="2409490"/>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00B05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p>
        </p:txBody>
      </p:sp>
      <p:graphicFrame>
        <p:nvGraphicFramePr>
          <p:cNvPr id="34" name="Chart 33"/>
          <p:cNvGraphicFramePr>
            <a:graphicFrameLocks/>
          </p:cNvGraphicFramePr>
          <p:nvPr>
            <p:extLst>
              <p:ext uri="{D42A27DB-BD31-4B8C-83A1-F6EECF244321}">
                <p14:modId xmlns:p14="http://schemas.microsoft.com/office/powerpoint/2010/main" val="4173863342"/>
              </p:ext>
            </p:extLst>
          </p:nvPr>
        </p:nvGraphicFramePr>
        <p:xfrm>
          <a:off x="0" y="1126919"/>
          <a:ext cx="4419600" cy="17923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5" name="Chart 34"/>
          <p:cNvGraphicFramePr>
            <a:graphicFrameLocks/>
          </p:cNvGraphicFramePr>
          <p:nvPr>
            <p:extLst>
              <p:ext uri="{D42A27DB-BD31-4B8C-83A1-F6EECF244321}">
                <p14:modId xmlns:p14="http://schemas.microsoft.com/office/powerpoint/2010/main" val="479195642"/>
              </p:ext>
            </p:extLst>
          </p:nvPr>
        </p:nvGraphicFramePr>
        <p:xfrm>
          <a:off x="0" y="2947171"/>
          <a:ext cx="4206240" cy="18984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6" name="Chart 35"/>
          <p:cNvGraphicFramePr>
            <a:graphicFrameLocks/>
          </p:cNvGraphicFramePr>
          <p:nvPr>
            <p:extLst>
              <p:ext uri="{D42A27DB-BD31-4B8C-83A1-F6EECF244321}">
                <p14:modId xmlns:p14="http://schemas.microsoft.com/office/powerpoint/2010/main" val="4039872997"/>
              </p:ext>
            </p:extLst>
          </p:nvPr>
        </p:nvGraphicFramePr>
        <p:xfrm>
          <a:off x="0" y="4976454"/>
          <a:ext cx="3962400" cy="1386245"/>
        </p:xfrm>
        <a:graphic>
          <a:graphicData uri="http://schemas.openxmlformats.org/drawingml/2006/chart">
            <c:chart xmlns:c="http://schemas.openxmlformats.org/drawingml/2006/chart" xmlns:r="http://schemas.openxmlformats.org/officeDocument/2006/relationships" r:id="rId4"/>
          </a:graphicData>
        </a:graphic>
      </p:graphicFrame>
      <p:sp>
        <p:nvSpPr>
          <p:cNvPr id="38" name="Freeform 37"/>
          <p:cNvSpPr/>
          <p:nvPr/>
        </p:nvSpPr>
        <p:spPr>
          <a:xfrm rot="3094236" flipH="1" flipV="1">
            <a:off x="5663056" y="1787648"/>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42" name="Freeform 41"/>
          <p:cNvSpPr/>
          <p:nvPr/>
        </p:nvSpPr>
        <p:spPr>
          <a:xfrm rot="3094236" flipH="1" flipV="1">
            <a:off x="5663056" y="2100551"/>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44" name="Freeform 43"/>
          <p:cNvSpPr/>
          <p:nvPr/>
        </p:nvSpPr>
        <p:spPr>
          <a:xfrm rot="3094236" flipH="1" flipV="1">
            <a:off x="5664333" y="2409490"/>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
        <p:nvSpPr>
          <p:cNvPr id="45" name="Freeform 44"/>
          <p:cNvSpPr/>
          <p:nvPr/>
        </p:nvSpPr>
        <p:spPr>
          <a:xfrm rot="3094236" flipH="1" flipV="1">
            <a:off x="5663055" y="2750072"/>
            <a:ext cx="240909" cy="119277"/>
          </a:xfrm>
          <a:custGeom>
            <a:avLst/>
            <a:gdLst>
              <a:gd name="connsiteX0" fmla="*/ 0 w 334889"/>
              <a:gd name="connsiteY0" fmla="*/ 84838 h 424192"/>
              <a:gd name="connsiteX1" fmla="*/ 167445 w 334889"/>
              <a:gd name="connsiteY1" fmla="*/ 84838 h 424192"/>
              <a:gd name="connsiteX2" fmla="*/ 167445 w 334889"/>
              <a:gd name="connsiteY2" fmla="*/ 0 h 424192"/>
              <a:gd name="connsiteX3" fmla="*/ 334889 w 334889"/>
              <a:gd name="connsiteY3" fmla="*/ 212096 h 424192"/>
              <a:gd name="connsiteX4" fmla="*/ 167445 w 334889"/>
              <a:gd name="connsiteY4" fmla="*/ 424192 h 424192"/>
              <a:gd name="connsiteX5" fmla="*/ 167445 w 334889"/>
              <a:gd name="connsiteY5" fmla="*/ 339354 h 424192"/>
              <a:gd name="connsiteX6" fmla="*/ 0 w 334889"/>
              <a:gd name="connsiteY6" fmla="*/ 339354 h 424192"/>
              <a:gd name="connsiteX7" fmla="*/ 0 w 334889"/>
              <a:gd name="connsiteY7" fmla="*/ 84838 h 424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889" h="424192">
                <a:moveTo>
                  <a:pt x="334889" y="339354"/>
                </a:moveTo>
                <a:lnTo>
                  <a:pt x="167444" y="339354"/>
                </a:lnTo>
                <a:lnTo>
                  <a:pt x="167444" y="424192"/>
                </a:lnTo>
                <a:lnTo>
                  <a:pt x="0" y="212096"/>
                </a:lnTo>
                <a:lnTo>
                  <a:pt x="167444" y="0"/>
                </a:lnTo>
                <a:lnTo>
                  <a:pt x="167444" y="84838"/>
                </a:lnTo>
                <a:lnTo>
                  <a:pt x="334889" y="84838"/>
                </a:lnTo>
                <a:lnTo>
                  <a:pt x="334889" y="339354"/>
                </a:lnTo>
                <a:close/>
              </a:path>
            </a:pathLst>
          </a:custGeom>
          <a:solidFill>
            <a:srgbClr val="FF0000"/>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467" tIns="84838" rIns="0" bIns="84837" numCol="1" spcCol="1270" anchor="ctr" anchorCtr="0">
            <a:noAutofit/>
          </a:bodyPr>
          <a:lstStyle/>
          <a:p>
            <a:pPr lvl="0" algn="ctr" defTabSz="711200">
              <a:lnSpc>
                <a:spcPct val="90000"/>
              </a:lnSpc>
              <a:spcBef>
                <a:spcPct val="0"/>
              </a:spcBef>
              <a:spcAft>
                <a:spcPct val="35000"/>
              </a:spcAft>
            </a:pPr>
            <a:endParaRPr lang="en-US" sz="1600" kern="1200">
              <a:solidFill>
                <a:srgbClr val="00B050"/>
              </a:solidFill>
            </a:endParaRPr>
          </a:p>
        </p:txBody>
      </p:sp>
    </p:spTree>
    <p:extLst>
      <p:ext uri="{BB962C8B-B14F-4D97-AF65-F5344CB8AC3E}">
        <p14:creationId xmlns:p14="http://schemas.microsoft.com/office/powerpoint/2010/main" val="4071340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DIỄN BIẾN GIAO DỊCH TTCK VIỆT NAM</a:t>
            </a:r>
            <a:endParaRPr lang="en-US" sz="2000" dirty="0">
              <a:latin typeface="Tahoma" pitchFamily="34" charset="0"/>
              <a:ea typeface="Tahoma" pitchFamily="34" charset="0"/>
              <a:cs typeface="Tahoma" pitchFamily="34" charset="0"/>
            </a:endParaRPr>
          </a:p>
        </p:txBody>
      </p:sp>
      <p:sp>
        <p:nvSpPr>
          <p:cNvPr id="5" name="TextBox 8"/>
          <p:cNvSpPr txBox="1"/>
          <p:nvPr/>
        </p:nvSpPr>
        <p:spPr>
          <a:xfrm>
            <a:off x="5410200" y="807693"/>
            <a:ext cx="4331044" cy="646331"/>
          </a:xfrm>
          <a:prstGeom prst="rect">
            <a:avLst/>
          </a:prstGeom>
          <a:noFill/>
        </p:spPr>
        <p:txBody>
          <a:bodyPr wrap="square">
            <a:spAutoFit/>
          </a:bodyPr>
          <a:lstStyle/>
          <a:p>
            <a:pPr algn="l">
              <a:spcAft>
                <a:spcPts val="600"/>
              </a:spcAft>
              <a:buClr>
                <a:schemeClr val="accent4"/>
              </a:buClr>
              <a:defRPr/>
            </a:pPr>
            <a:r>
              <a:rPr lang="en-US" sz="1600" b="1" dirty="0" smtClean="0">
                <a:latin typeface="Tahoma" pitchFamily="34" charset="0"/>
                <a:ea typeface="Tahoma" pitchFamily="34" charset="0"/>
                <a:cs typeface="Tahoma" pitchFamily="34" charset="0"/>
              </a:rPr>
              <a:t>Top </a:t>
            </a:r>
            <a:r>
              <a:rPr lang="en-US" sz="1600" b="1" dirty="0" err="1" smtClean="0">
                <a:latin typeface="Tahoma" pitchFamily="34" charset="0"/>
                <a:ea typeface="Tahoma" pitchFamily="34" charset="0"/>
                <a:cs typeface="Tahoma" pitchFamily="34" charset="0"/>
              </a:rPr>
              <a:t>cổ</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phiếu</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ảnh</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hưởng</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tới</a:t>
            </a:r>
            <a:r>
              <a:rPr lang="en-US" sz="1600" b="1" dirty="0" smtClean="0">
                <a:latin typeface="Tahoma" pitchFamily="34" charset="0"/>
                <a:ea typeface="Tahoma" pitchFamily="34" charset="0"/>
                <a:cs typeface="Tahoma" pitchFamily="34" charset="0"/>
              </a:rPr>
              <a:t> VN-Index</a:t>
            </a:r>
          </a:p>
          <a:p>
            <a:pPr algn="l">
              <a:spcAft>
                <a:spcPts val="600"/>
              </a:spcAft>
              <a:buClr>
                <a:schemeClr val="accent4"/>
              </a:buClr>
              <a:defRPr/>
            </a:pPr>
            <a:endParaRPr lang="vi-VN" sz="1500" dirty="0">
              <a:solidFill>
                <a:srgbClr val="878787"/>
              </a:solidFill>
              <a:latin typeface="+mn-lt"/>
            </a:endParaRPr>
          </a:p>
        </p:txBody>
      </p:sp>
      <p:sp>
        <p:nvSpPr>
          <p:cNvPr id="6" name="TextBox 8"/>
          <p:cNvSpPr txBox="1"/>
          <p:nvPr/>
        </p:nvSpPr>
        <p:spPr>
          <a:xfrm>
            <a:off x="5296088" y="3600893"/>
            <a:ext cx="4609912" cy="569387"/>
          </a:xfrm>
          <a:prstGeom prst="rect">
            <a:avLst/>
          </a:prstGeom>
          <a:noFill/>
        </p:spPr>
        <p:txBody>
          <a:bodyPr wrap="square">
            <a:spAutoFit/>
          </a:bodyPr>
          <a:lstStyle/>
          <a:p>
            <a:pPr>
              <a:spcAft>
                <a:spcPts val="600"/>
              </a:spcAft>
              <a:buClr>
                <a:schemeClr val="accent4"/>
              </a:buClr>
              <a:defRPr/>
            </a:pPr>
            <a:r>
              <a:rPr lang="en-US" sz="1500" b="1" dirty="0" err="1" smtClean="0">
                <a:latin typeface="Tahoma" pitchFamily="34" charset="0"/>
                <a:ea typeface="Tahoma" pitchFamily="34" charset="0"/>
                <a:cs typeface="Tahoma" pitchFamily="34" charset="0"/>
              </a:rPr>
              <a:t>Giao</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dịch</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khối</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ngoại</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Mua</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ròng</a:t>
            </a:r>
            <a:r>
              <a:rPr lang="en-US" sz="1500" b="1" dirty="0" smtClean="0">
                <a:latin typeface="Tahoma" pitchFamily="34" charset="0"/>
                <a:ea typeface="Tahoma" pitchFamily="34" charset="0"/>
                <a:cs typeface="Tahoma" pitchFamily="34" charset="0"/>
              </a:rPr>
              <a:t> 465 </a:t>
            </a:r>
            <a:r>
              <a:rPr lang="en-US" sz="1500" b="1" dirty="0" err="1" smtClean="0">
                <a:latin typeface="Tahoma" pitchFamily="34" charset="0"/>
                <a:ea typeface="Tahoma" pitchFamily="34" charset="0"/>
                <a:cs typeface="Tahoma" pitchFamily="34" charset="0"/>
              </a:rPr>
              <a:t>tỷ</a:t>
            </a:r>
            <a:r>
              <a:rPr lang="en-US" sz="1500" b="1" dirty="0" smtClean="0">
                <a:latin typeface="Tahoma" pitchFamily="34" charset="0"/>
                <a:ea typeface="Tahoma" pitchFamily="34" charset="0"/>
                <a:cs typeface="Tahoma" pitchFamily="34" charset="0"/>
              </a:rPr>
              <a:t> </a:t>
            </a:r>
            <a:r>
              <a:rPr lang="en-US" sz="1500" b="1" dirty="0" err="1" smtClean="0">
                <a:latin typeface="Tahoma" pitchFamily="34" charset="0"/>
                <a:ea typeface="Tahoma" pitchFamily="34" charset="0"/>
                <a:cs typeface="Tahoma" pitchFamily="34" charset="0"/>
              </a:rPr>
              <a:t>đồng</a:t>
            </a:r>
            <a:r>
              <a:rPr lang="en-US" sz="1600" b="1" dirty="0" smtClean="0"/>
              <a:t>	 </a:t>
            </a:r>
            <a:endParaRPr lang="vi-VN" sz="1600" dirty="0">
              <a:solidFill>
                <a:srgbClr val="878787"/>
              </a:solidFill>
              <a:latin typeface="+mn-lt"/>
            </a:endParaRPr>
          </a:p>
        </p:txBody>
      </p:sp>
      <p:sp>
        <p:nvSpPr>
          <p:cNvPr id="10" name="TextBox 8"/>
          <p:cNvSpPr txBox="1"/>
          <p:nvPr/>
        </p:nvSpPr>
        <p:spPr>
          <a:xfrm>
            <a:off x="-1" y="810397"/>
            <a:ext cx="5777023" cy="1000274"/>
          </a:xfrm>
          <a:prstGeom prst="rect">
            <a:avLst/>
          </a:prstGeom>
          <a:noFill/>
        </p:spPr>
        <p:txBody>
          <a:bodyPr wrap="square">
            <a:spAutoFit/>
          </a:bodyPr>
          <a:lstStyle/>
          <a:p>
            <a:pPr algn="l">
              <a:spcAft>
                <a:spcPts val="600"/>
              </a:spcAft>
              <a:buClr>
                <a:schemeClr val="accent4"/>
              </a:buClr>
              <a:defRPr/>
            </a:pPr>
            <a:r>
              <a:rPr lang="en-US" sz="1500" b="1" dirty="0" err="1">
                <a:latin typeface="Tahoma" pitchFamily="34" charset="0"/>
                <a:ea typeface="Tahoma" pitchFamily="34" charset="0"/>
                <a:cs typeface="Tahoma" pitchFamily="34" charset="0"/>
              </a:rPr>
              <a:t>Tỷ</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trọng</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nhóm</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ngành</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của</a:t>
            </a:r>
            <a:r>
              <a:rPr lang="en-US" sz="1500" b="1" dirty="0">
                <a:latin typeface="Tahoma" pitchFamily="34" charset="0"/>
                <a:ea typeface="Tahoma" pitchFamily="34" charset="0"/>
                <a:cs typeface="Tahoma" pitchFamily="34" charset="0"/>
              </a:rPr>
              <a:t> VN-Index </a:t>
            </a:r>
            <a:r>
              <a:rPr lang="en-US" sz="1500" b="1" dirty="0" err="1">
                <a:latin typeface="Tahoma" pitchFamily="34" charset="0"/>
                <a:ea typeface="Tahoma" pitchFamily="34" charset="0"/>
                <a:cs typeface="Tahoma" pitchFamily="34" charset="0"/>
              </a:rPr>
              <a:t>theo</a:t>
            </a:r>
            <a:r>
              <a:rPr lang="en-US" sz="1500" b="1" dirty="0">
                <a:latin typeface="Tahoma" pitchFamily="34" charset="0"/>
                <a:ea typeface="Tahoma" pitchFamily="34" charset="0"/>
                <a:cs typeface="Tahoma" pitchFamily="34" charset="0"/>
              </a:rPr>
              <a:t> </a:t>
            </a:r>
            <a:r>
              <a:rPr lang="en-US" sz="1500" b="1" dirty="0" err="1">
                <a:latin typeface="Tahoma" pitchFamily="34" charset="0"/>
                <a:ea typeface="Tahoma" pitchFamily="34" charset="0"/>
                <a:cs typeface="Tahoma" pitchFamily="34" charset="0"/>
              </a:rPr>
              <a:t>chuẩn</a:t>
            </a:r>
            <a:r>
              <a:rPr lang="en-US" sz="1500" b="1" dirty="0">
                <a:latin typeface="Tahoma" pitchFamily="34" charset="0"/>
                <a:ea typeface="Tahoma" pitchFamily="34" charset="0"/>
                <a:cs typeface="Tahoma" pitchFamily="34" charset="0"/>
              </a:rPr>
              <a:t> ICB</a:t>
            </a:r>
          </a:p>
          <a:p>
            <a:pPr algn="l">
              <a:spcAft>
                <a:spcPts val="600"/>
              </a:spcAft>
              <a:buClr>
                <a:schemeClr val="accent4"/>
              </a:buClr>
              <a:defRPr/>
            </a:pPr>
            <a:endParaRPr lang="en-US" b="1" dirty="0" smtClean="0">
              <a:latin typeface="+mj-lt"/>
            </a:endParaRPr>
          </a:p>
          <a:p>
            <a:pPr algn="l">
              <a:spcAft>
                <a:spcPts val="600"/>
              </a:spcAft>
              <a:buClr>
                <a:schemeClr val="accent4"/>
              </a:buClr>
              <a:defRPr/>
            </a:pPr>
            <a:endParaRPr lang="vi-VN" sz="1500" dirty="0">
              <a:solidFill>
                <a:srgbClr val="878787"/>
              </a:solidFill>
              <a:latin typeface="+mn-lt"/>
            </a:endParaRPr>
          </a:p>
        </p:txBody>
      </p:sp>
      <p:sp>
        <p:nvSpPr>
          <p:cNvPr id="11" name="TextBox 8"/>
          <p:cNvSpPr txBox="1"/>
          <p:nvPr/>
        </p:nvSpPr>
        <p:spPr>
          <a:xfrm>
            <a:off x="-381000" y="3607981"/>
            <a:ext cx="5524689" cy="338554"/>
          </a:xfrm>
          <a:prstGeom prst="rect">
            <a:avLst/>
          </a:prstGeom>
          <a:noFill/>
        </p:spPr>
        <p:txBody>
          <a:bodyPr wrap="square">
            <a:spAutoFit/>
          </a:bodyPr>
          <a:lstStyle/>
          <a:p>
            <a:pPr>
              <a:spcAft>
                <a:spcPts val="600"/>
              </a:spcAft>
              <a:buClr>
                <a:schemeClr val="accent4"/>
              </a:buClr>
              <a:defRPr/>
            </a:pPr>
            <a:r>
              <a:rPr lang="en-US" sz="1600" b="1" dirty="0" err="1" smtClean="0">
                <a:latin typeface="Tahoma" pitchFamily="34" charset="0"/>
                <a:ea typeface="Tahoma" pitchFamily="34" charset="0"/>
                <a:cs typeface="Tahoma" pitchFamily="34" charset="0"/>
              </a:rPr>
              <a:t>Tăng</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trưởng</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các</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nhóm</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ngành</a:t>
            </a:r>
            <a:r>
              <a:rPr lang="en-US" sz="1600" b="1" dirty="0" smtClean="0">
                <a:latin typeface="Tahoma" pitchFamily="34" charset="0"/>
                <a:ea typeface="Tahoma" pitchFamily="34" charset="0"/>
                <a:cs typeface="Tahoma" pitchFamily="34" charset="0"/>
              </a:rPr>
              <a:t> </a:t>
            </a:r>
            <a:r>
              <a:rPr lang="en-US" sz="1600" b="1" dirty="0" err="1" smtClean="0">
                <a:latin typeface="Tahoma" pitchFamily="34" charset="0"/>
                <a:ea typeface="Tahoma" pitchFamily="34" charset="0"/>
                <a:cs typeface="Tahoma" pitchFamily="34" charset="0"/>
              </a:rPr>
              <a:t>trong</a:t>
            </a:r>
            <a:r>
              <a:rPr lang="en-US" sz="1600" b="1" dirty="0" smtClean="0">
                <a:latin typeface="Tahoma" pitchFamily="34" charset="0"/>
                <a:ea typeface="Tahoma" pitchFamily="34" charset="0"/>
                <a:cs typeface="Tahoma" pitchFamily="34" charset="0"/>
              </a:rPr>
              <a:t> 1 </a:t>
            </a:r>
            <a:r>
              <a:rPr lang="en-US" sz="1600" b="1" dirty="0" err="1" smtClean="0">
                <a:latin typeface="Tahoma" pitchFamily="34" charset="0"/>
                <a:ea typeface="Tahoma" pitchFamily="34" charset="0"/>
                <a:cs typeface="Tahoma" pitchFamily="34" charset="0"/>
              </a:rPr>
              <a:t>tháng</a:t>
            </a:r>
            <a:endParaRPr lang="vi-VN" sz="1600" dirty="0">
              <a:solidFill>
                <a:srgbClr val="878787"/>
              </a:solidFill>
              <a:latin typeface="Tahoma" pitchFamily="34" charset="0"/>
              <a:ea typeface="Tahoma" pitchFamily="34" charset="0"/>
              <a:cs typeface="Tahoma" pitchFamily="34" charset="0"/>
            </a:endParaRPr>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5979" y="529133"/>
            <a:ext cx="118039"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4" name="Chart 13"/>
          <p:cNvGraphicFramePr>
            <a:graphicFrameLocks/>
          </p:cNvGraphicFramePr>
          <p:nvPr>
            <p:extLst>
              <p:ext uri="{D42A27DB-BD31-4B8C-83A1-F6EECF244321}">
                <p14:modId xmlns:p14="http://schemas.microsoft.com/office/powerpoint/2010/main" val="1320060388"/>
              </p:ext>
            </p:extLst>
          </p:nvPr>
        </p:nvGraphicFramePr>
        <p:xfrm>
          <a:off x="5029200" y="3885587"/>
          <a:ext cx="4861560" cy="25152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p:cNvGraphicFramePr>
            <a:graphicFrameLocks/>
          </p:cNvGraphicFramePr>
          <p:nvPr>
            <p:extLst>
              <p:ext uri="{D42A27DB-BD31-4B8C-83A1-F6EECF244321}">
                <p14:modId xmlns:p14="http://schemas.microsoft.com/office/powerpoint/2010/main" val="2708386389"/>
              </p:ext>
            </p:extLst>
          </p:nvPr>
        </p:nvGraphicFramePr>
        <p:xfrm>
          <a:off x="0" y="1078552"/>
          <a:ext cx="5505450" cy="29384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a:graphicFrameLocks/>
          </p:cNvGraphicFramePr>
          <p:nvPr>
            <p:extLst>
              <p:ext uri="{D42A27DB-BD31-4B8C-83A1-F6EECF244321}">
                <p14:modId xmlns:p14="http://schemas.microsoft.com/office/powerpoint/2010/main" val="846594491"/>
              </p:ext>
            </p:extLst>
          </p:nvPr>
        </p:nvGraphicFramePr>
        <p:xfrm>
          <a:off x="52481" y="3885586"/>
          <a:ext cx="4976719" cy="251521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p:cNvGraphicFramePr>
            <a:graphicFrameLocks/>
          </p:cNvGraphicFramePr>
          <p:nvPr>
            <p:extLst>
              <p:ext uri="{D42A27DB-BD31-4B8C-83A1-F6EECF244321}">
                <p14:modId xmlns:p14="http://schemas.microsoft.com/office/powerpoint/2010/main" val="2382323456"/>
              </p:ext>
            </p:extLst>
          </p:nvPr>
        </p:nvGraphicFramePr>
        <p:xfrm>
          <a:off x="5143690" y="1098467"/>
          <a:ext cx="4713270" cy="263533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367243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TỔNG QUAN THỊ TRƯỜNG THẾ GIỚI</a:t>
            </a:r>
            <a:endParaRPr lang="en-US" sz="2000" dirty="0">
              <a:latin typeface="Tahoma" pitchFamily="34" charset="0"/>
              <a:ea typeface="Tahoma" pitchFamily="34" charset="0"/>
              <a:cs typeface="Tahoma" pitchFamily="34" charset="0"/>
            </a:endParaRPr>
          </a:p>
        </p:txBody>
      </p:sp>
      <p:sp>
        <p:nvSpPr>
          <p:cNvPr id="16" name="TextBox 15"/>
          <p:cNvSpPr txBox="1"/>
          <p:nvPr/>
        </p:nvSpPr>
        <p:spPr>
          <a:xfrm>
            <a:off x="4723261" y="685816"/>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CHỨNG KHOÁN THẾ GIỚI</a:t>
            </a:r>
          </a:p>
        </p:txBody>
      </p:sp>
      <p:sp>
        <p:nvSpPr>
          <p:cNvPr id="18" name="TextBox 17"/>
          <p:cNvSpPr txBox="1"/>
          <p:nvPr/>
        </p:nvSpPr>
        <p:spPr>
          <a:xfrm>
            <a:off x="-10320" y="686714"/>
            <a:ext cx="4876800" cy="307777"/>
          </a:xfrm>
          <a:prstGeom prst="rect">
            <a:avLst/>
          </a:prstGeom>
          <a:noFill/>
        </p:spPr>
        <p:txBody>
          <a:bodyPr wrap="square" rtlCol="0">
            <a:spAutoFit/>
          </a:bodyPr>
          <a:lstStyle/>
          <a:p>
            <a:r>
              <a:rPr lang="en-US" sz="1400" b="1" dirty="0" smtClean="0">
                <a:latin typeface="Tahoma" pitchFamily="34" charset="0"/>
                <a:ea typeface="Tahoma" pitchFamily="34" charset="0"/>
                <a:cs typeface="Tahoma" pitchFamily="34" charset="0"/>
              </a:rPr>
              <a:t>GIÁ HÀNG HÓA CƠ BẢN</a:t>
            </a:r>
          </a:p>
        </p:txBody>
      </p:sp>
      <p:graphicFrame>
        <p:nvGraphicFramePr>
          <p:cNvPr id="5" name="Table 4"/>
          <p:cNvGraphicFramePr>
            <a:graphicFrameLocks noGrp="1"/>
          </p:cNvGraphicFramePr>
          <p:nvPr>
            <p:extLst>
              <p:ext uri="{D42A27DB-BD31-4B8C-83A1-F6EECF244321}">
                <p14:modId xmlns:p14="http://schemas.microsoft.com/office/powerpoint/2010/main" val="2128126507"/>
              </p:ext>
            </p:extLst>
          </p:nvPr>
        </p:nvGraphicFramePr>
        <p:xfrm>
          <a:off x="232012" y="1084057"/>
          <a:ext cx="4492388" cy="4783343"/>
        </p:xfrm>
        <a:graphic>
          <a:graphicData uri="http://schemas.openxmlformats.org/drawingml/2006/table">
            <a:tbl>
              <a:tblPr firstRow="1" bandRow="1">
                <a:tableStyleId>{5C22544A-7EE6-4342-B048-85BDC9FD1C3A}</a:tableStyleId>
              </a:tblPr>
              <a:tblGrid>
                <a:gridCol w="1139588"/>
                <a:gridCol w="1066800"/>
                <a:gridCol w="2286000"/>
              </a:tblGrid>
              <a:tr h="530270">
                <a:tc>
                  <a:txBody>
                    <a:bodyPr/>
                    <a:lstStyle/>
                    <a:p>
                      <a:r>
                        <a:rPr lang="en-US" sz="900" dirty="0" err="1" smtClean="0">
                          <a:solidFill>
                            <a:schemeClr val="tx1"/>
                          </a:solidFill>
                          <a:latin typeface="Tahoma" pitchFamily="34" charset="0"/>
                          <a:ea typeface="Tahoma" pitchFamily="34" charset="0"/>
                          <a:cs typeface="Tahoma" pitchFamily="34" charset="0"/>
                        </a:rPr>
                        <a:t>Chỉ</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số</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r>
                        <a:rPr lang="en-US" sz="900" dirty="0" err="1" smtClean="0">
                          <a:solidFill>
                            <a:schemeClr val="tx1"/>
                          </a:solidFill>
                          <a:latin typeface="Tahoma" pitchFamily="34" charset="0"/>
                          <a:ea typeface="Tahoma" pitchFamily="34" charset="0"/>
                          <a:cs typeface="Tahoma" pitchFamily="34" charset="0"/>
                        </a:rPr>
                        <a:t>Biến</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động</a:t>
                      </a:r>
                      <a:r>
                        <a:rPr lang="en-US" sz="900" baseline="0" dirty="0" smtClean="0">
                          <a:solidFill>
                            <a:schemeClr val="tx1"/>
                          </a:solidFill>
                          <a:latin typeface="Tahoma" pitchFamily="34" charset="0"/>
                          <a:ea typeface="Tahoma" pitchFamily="34" charset="0"/>
                          <a:cs typeface="Tahoma" pitchFamily="34" charset="0"/>
                        </a:rPr>
                        <a:t> so </a:t>
                      </a:r>
                      <a:r>
                        <a:rPr lang="en-US" sz="900" baseline="0" dirty="0" err="1" smtClean="0">
                          <a:solidFill>
                            <a:schemeClr val="tx1"/>
                          </a:solidFill>
                          <a:latin typeface="Tahoma" pitchFamily="34" charset="0"/>
                          <a:ea typeface="Tahoma" pitchFamily="34" charset="0"/>
                          <a:cs typeface="Tahoma" pitchFamily="34" charset="0"/>
                        </a:rPr>
                        <a:t>với</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tháng</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trước</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pPr algn="l"/>
                      <a:r>
                        <a:rPr lang="en-US" sz="900" dirty="0" err="1" smtClean="0">
                          <a:solidFill>
                            <a:schemeClr val="tx1"/>
                          </a:solidFill>
                          <a:latin typeface="Tahoma" pitchFamily="34" charset="0"/>
                          <a:ea typeface="Tahoma" pitchFamily="34" charset="0"/>
                          <a:cs typeface="Tahoma" pitchFamily="34" charset="0"/>
                        </a:rPr>
                        <a:t>Đồ</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thị</a:t>
                      </a:r>
                      <a:r>
                        <a:rPr lang="en-US" sz="900" baseline="0" dirty="0" smtClean="0">
                          <a:solidFill>
                            <a:schemeClr val="tx1"/>
                          </a:solidFill>
                          <a:latin typeface="Tahoma" pitchFamily="34" charset="0"/>
                          <a:ea typeface="Tahoma" pitchFamily="34" charset="0"/>
                          <a:cs typeface="Tahoma" pitchFamily="34" charset="0"/>
                        </a:rPr>
                        <a:t> 1 </a:t>
                      </a:r>
                      <a:r>
                        <a:rPr lang="en-US" sz="900" baseline="0" dirty="0" err="1" smtClean="0">
                          <a:solidFill>
                            <a:schemeClr val="tx1"/>
                          </a:solidFill>
                          <a:latin typeface="Tahoma" pitchFamily="34" charset="0"/>
                          <a:ea typeface="Tahoma" pitchFamily="34" charset="0"/>
                          <a:cs typeface="Tahoma" pitchFamily="34" charset="0"/>
                        </a:rPr>
                        <a:t>tháng</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r>
              <a:tr h="824073">
                <a:tc>
                  <a:txBody>
                    <a:bodyPr/>
                    <a:lstStyle/>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WTI Crude Oil</a:t>
                      </a:r>
                    </a:p>
                    <a:p>
                      <a:endParaRPr lang="en-US" sz="800" dirty="0" smtClean="0">
                        <a:latin typeface="Tahoma" pitchFamily="34" charset="0"/>
                        <a:ea typeface="Tahoma" pitchFamily="34" charset="0"/>
                        <a:cs typeface="Tahoma" pitchFamily="34" charset="0"/>
                      </a:endParaRPr>
                    </a:p>
                    <a:p>
                      <a:r>
                        <a:rPr lang="en-US" sz="900" dirty="0" smtClean="0">
                          <a:solidFill>
                            <a:srgbClr val="00B050"/>
                          </a:solidFill>
                          <a:latin typeface="Tahoma" pitchFamily="34" charset="0"/>
                          <a:ea typeface="Tahoma" pitchFamily="34" charset="0"/>
                          <a:cs typeface="Tahoma" pitchFamily="34" charset="0"/>
                        </a:rPr>
                        <a:t>65.57 USD/</a:t>
                      </a:r>
                      <a:r>
                        <a:rPr lang="en-US" sz="900" dirty="0" err="1" smtClean="0">
                          <a:solidFill>
                            <a:srgbClr val="00B050"/>
                          </a:solidFill>
                          <a:latin typeface="Tahoma" pitchFamily="34" charset="0"/>
                          <a:ea typeface="Tahoma" pitchFamily="34" charset="0"/>
                          <a:cs typeface="Tahoma" pitchFamily="34" charset="0"/>
                        </a:rPr>
                        <a:t>bbl</a:t>
                      </a:r>
                      <a:endParaRPr lang="en-US" sz="900" dirty="0" smtClean="0">
                        <a:solidFill>
                          <a:srgbClr val="00B050"/>
                        </a:solidFill>
                        <a:latin typeface="Tahoma" pitchFamily="34" charset="0"/>
                        <a:ea typeface="Tahoma" pitchFamily="34" charset="0"/>
                        <a:cs typeface="Tahoma" pitchFamily="34" charset="0"/>
                      </a:endParaRPr>
                    </a:p>
                    <a:p>
                      <a:endParaRPr lang="en-US" sz="800" dirty="0">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dirty="0" smtClean="0">
                          <a:solidFill>
                            <a:srgbClr val="00B050"/>
                          </a:solidFill>
                          <a:latin typeface="Tahoma" pitchFamily="34" charset="0"/>
                          <a:ea typeface="Tahoma" pitchFamily="34" charset="0"/>
                          <a:cs typeface="Tahoma" pitchFamily="34" charset="0"/>
                        </a:rPr>
                        <a:t>+9.88</a:t>
                      </a:r>
                      <a:endParaRPr lang="en-US" sz="10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4400">
                <a:tc>
                  <a:txBody>
                    <a:bodyPr/>
                    <a:lstStyle/>
                    <a:p>
                      <a:endParaRPr lang="en-US" sz="800" dirty="0" smtClean="0">
                        <a:latin typeface="Tahoma" pitchFamily="34" charset="0"/>
                        <a:ea typeface="Tahoma" pitchFamily="34" charset="0"/>
                        <a:cs typeface="Tahoma" pitchFamily="34" charset="0"/>
                      </a:endParaRPr>
                    </a:p>
                    <a:p>
                      <a:r>
                        <a:rPr lang="en-US" sz="1100" b="1" kern="1200" dirty="0" smtClean="0">
                          <a:solidFill>
                            <a:schemeClr val="dk1"/>
                          </a:solidFill>
                          <a:latin typeface="Tahoma" pitchFamily="34" charset="0"/>
                          <a:ea typeface="Tahoma" pitchFamily="34" charset="0"/>
                          <a:cs typeface="Tahoma" pitchFamily="34" charset="0"/>
                        </a:rPr>
                        <a:t>Brent Oil</a:t>
                      </a:r>
                    </a:p>
                    <a:p>
                      <a:endParaRPr lang="en-US" sz="800" baseline="0" dirty="0" smtClean="0">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70.43 USD/</a:t>
                      </a:r>
                      <a:r>
                        <a:rPr lang="en-US" sz="900" kern="1200" dirty="0" err="1" smtClean="0">
                          <a:solidFill>
                            <a:srgbClr val="00B050"/>
                          </a:solidFill>
                          <a:latin typeface="Tahoma" pitchFamily="34" charset="0"/>
                          <a:ea typeface="Tahoma" pitchFamily="34" charset="0"/>
                          <a:cs typeface="Tahoma" pitchFamily="34" charset="0"/>
                        </a:rPr>
                        <a:t>bbl</a:t>
                      </a:r>
                      <a:endParaRPr lang="en-US" sz="900" kern="1200" dirty="0" smtClean="0">
                        <a:solidFill>
                          <a:srgbClr val="00B050"/>
                        </a:solidFill>
                        <a:latin typeface="Tahoma" pitchFamily="34" charset="0"/>
                        <a:ea typeface="Tahoma" pitchFamily="34" charset="0"/>
                        <a:cs typeface="Tahoma" pitchFamily="34" charset="0"/>
                      </a:endParaRPr>
                    </a:p>
                    <a:p>
                      <a:endParaRPr lang="en-US" sz="800" dirty="0" smtClean="0">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dirty="0" smtClean="0">
                          <a:solidFill>
                            <a:srgbClr val="00B050"/>
                          </a:solidFill>
                          <a:latin typeface="Tahoma" pitchFamily="34" charset="0"/>
                          <a:ea typeface="Tahoma" pitchFamily="34" charset="0"/>
                          <a:cs typeface="Tahoma" pitchFamily="34" charset="0"/>
                        </a:rPr>
                        <a:t>+6.13</a:t>
                      </a:r>
                      <a:endParaRPr lang="en-US" sz="10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dirty="0" smtClean="0">
                        <a:latin typeface="Tahoma" pitchFamily="34" charset="0"/>
                        <a:ea typeface="Tahoma" pitchFamily="34" charset="0"/>
                        <a:cs typeface="Tahoma" pitchFamily="34" charset="0"/>
                      </a:endParaRPr>
                    </a:p>
                    <a:p>
                      <a:r>
                        <a:rPr lang="en-US" sz="1100" b="1" dirty="0" smtClean="0">
                          <a:latin typeface="Tahoma" pitchFamily="34" charset="0"/>
                          <a:ea typeface="Tahoma" pitchFamily="34" charset="0"/>
                          <a:cs typeface="Tahoma" pitchFamily="34" charset="0"/>
                        </a:rPr>
                        <a:t>Gold</a:t>
                      </a:r>
                    </a:p>
                    <a:p>
                      <a:endParaRPr lang="en-US" sz="800" dirty="0" smtClean="0">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900" kern="1200" dirty="0" smtClean="0">
                          <a:solidFill>
                            <a:srgbClr val="00B050"/>
                          </a:solidFill>
                          <a:latin typeface="Tahoma" pitchFamily="34" charset="0"/>
                          <a:ea typeface="Tahoma" pitchFamily="34" charset="0"/>
                          <a:cs typeface="Tahoma" pitchFamily="34" charset="0"/>
                        </a:rPr>
                        <a:t>1,358.50 USD/</a:t>
                      </a:r>
                      <a:r>
                        <a:rPr lang="en-US" sz="900" kern="1200" dirty="0" err="1" smtClean="0">
                          <a:solidFill>
                            <a:srgbClr val="00B050"/>
                          </a:solidFill>
                          <a:latin typeface="Tahoma" pitchFamily="34" charset="0"/>
                          <a:ea typeface="Tahoma" pitchFamily="34" charset="0"/>
                          <a:cs typeface="Tahoma" pitchFamily="34" charset="0"/>
                        </a:rPr>
                        <a:t>oz</a:t>
                      </a:r>
                      <a:endParaRPr lang="en-US" sz="900" kern="1200" dirty="0" smtClean="0">
                        <a:solidFill>
                          <a:srgbClr val="00B050"/>
                        </a:solidFill>
                        <a:latin typeface="Tahoma" pitchFamily="34" charset="0"/>
                        <a:ea typeface="Tahoma" pitchFamily="34" charset="0"/>
                        <a:cs typeface="Tahoma" pitchFamily="34" charset="0"/>
                      </a:endParaRPr>
                    </a:p>
                    <a:p>
                      <a:pPr marL="0" algn="l" defTabSz="457200" rtl="0" eaLnBrk="1" latinLnBrk="0" hangingPunct="1"/>
                      <a:endParaRPr lang="en-US" sz="900" kern="1200" dirty="0">
                        <a:solidFill>
                          <a:schemeClr val="dk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dirty="0" smtClean="0">
                          <a:solidFill>
                            <a:srgbClr val="00B050"/>
                          </a:solidFill>
                          <a:latin typeface="Tahoma" pitchFamily="34" charset="0"/>
                          <a:ea typeface="Tahoma" pitchFamily="34" charset="0"/>
                          <a:cs typeface="Tahoma" pitchFamily="34" charset="0"/>
                        </a:rPr>
                        <a:t>+5.27</a:t>
                      </a:r>
                      <a:endParaRPr lang="en-US" sz="10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baseline="0"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Natural Rubber</a:t>
                      </a:r>
                    </a:p>
                    <a:p>
                      <a:endParaRPr lang="en-US" sz="800" baseline="0" dirty="0" smtClean="0">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FF0000"/>
                          </a:solidFill>
                          <a:latin typeface="Tahoma" pitchFamily="34" charset="0"/>
                          <a:ea typeface="Tahoma" pitchFamily="34" charset="0"/>
                          <a:cs typeface="Tahoma" pitchFamily="34" charset="0"/>
                        </a:rPr>
                        <a:t>202.40 JPY/kg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FF0000"/>
                          </a:solidFill>
                          <a:latin typeface="Tahoma" pitchFamily="34" charset="0"/>
                          <a:ea typeface="Tahoma" pitchFamily="34" charset="0"/>
                          <a:cs typeface="Tahoma" pitchFamily="34" charset="0"/>
                        </a:rPr>
                        <a:t>-6.85</a:t>
                      </a:r>
                      <a:endParaRPr lang="en-US" sz="1000" kern="1200" dirty="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pPr marL="0" algn="l" defTabSz="457200" rtl="0" eaLnBrk="1" latinLnBrk="0" hangingPunct="1"/>
                      <a:endParaRPr lang="en-US" sz="1000" b="1" kern="1200" dirty="0" smtClean="0">
                        <a:solidFill>
                          <a:schemeClr val="dk1"/>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Sugar</a:t>
                      </a:r>
                    </a:p>
                    <a:p>
                      <a:pPr marL="0" algn="l" defTabSz="457200" rtl="0" eaLnBrk="1" latinLnBrk="0" hangingPunct="1"/>
                      <a:endParaRPr lang="en-US" sz="1000" b="1" kern="1200" dirty="0" smtClean="0">
                        <a:solidFill>
                          <a:schemeClr val="dk1"/>
                        </a:solidFill>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FF0000"/>
                          </a:solidFill>
                          <a:latin typeface="Tahoma" pitchFamily="34" charset="0"/>
                          <a:ea typeface="Tahoma" pitchFamily="34" charset="0"/>
                          <a:cs typeface="Tahoma" pitchFamily="34" charset="0"/>
                        </a:rPr>
                        <a:t>13.28 cents/</a:t>
                      </a:r>
                      <a:r>
                        <a:rPr lang="en-US" sz="900" kern="1200" dirty="0" err="1" smtClean="0">
                          <a:solidFill>
                            <a:srgbClr val="FF0000"/>
                          </a:solidFill>
                          <a:latin typeface="Tahoma" pitchFamily="34" charset="0"/>
                          <a:ea typeface="Tahoma" pitchFamily="34" charset="0"/>
                          <a:cs typeface="Tahoma" pitchFamily="34" charset="0"/>
                        </a:rPr>
                        <a:t>lb</a:t>
                      </a:r>
                      <a:endParaRPr lang="en-US" sz="900" kern="1200" dirty="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endParaRPr lang="en-US" sz="900" dirty="0" smtClean="0">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FF0000"/>
                          </a:solidFill>
                          <a:latin typeface="Tahoma" pitchFamily="34" charset="0"/>
                          <a:ea typeface="Tahoma" pitchFamily="34" charset="0"/>
                          <a:cs typeface="Tahoma" pitchFamily="34" charset="0"/>
                        </a:rPr>
                        <a:t>-10.98</a:t>
                      </a:r>
                      <a:endParaRPr lang="en-US" sz="1000" kern="1200" dirty="0">
                        <a:solidFill>
                          <a:srgbClr val="FF000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Rectangle 2"/>
          <p:cNvSpPr/>
          <p:nvPr/>
        </p:nvSpPr>
        <p:spPr>
          <a:xfrm>
            <a:off x="-381000" y="6077803"/>
            <a:ext cx="3314700" cy="200055"/>
          </a:xfrm>
          <a:prstGeom prst="rect">
            <a:avLst/>
          </a:prstGeom>
        </p:spPr>
        <p:txBody>
          <a:bodyPr wrap="square">
            <a:spAutoFit/>
          </a:bodyPr>
          <a:lstStyle/>
          <a:p>
            <a:pPr>
              <a:spcAft>
                <a:spcPts val="600"/>
              </a:spcAft>
              <a:buClr>
                <a:schemeClr val="accent4"/>
              </a:buClr>
              <a:defRPr/>
            </a:pPr>
            <a:r>
              <a:rPr lang="en-US" sz="700" i="1" dirty="0" err="1">
                <a:latin typeface="Tahoma" pitchFamily="34" charset="0"/>
                <a:ea typeface="Tahoma" pitchFamily="34" charset="0"/>
                <a:cs typeface="Tahoma" pitchFamily="34" charset="0"/>
              </a:rPr>
              <a:t>Dữ</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liệu</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được</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cập</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nhật</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tại</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thời</a:t>
            </a:r>
            <a:r>
              <a:rPr lang="en-US" sz="700" i="1" dirty="0">
                <a:latin typeface="Tahoma" pitchFamily="34" charset="0"/>
                <a:ea typeface="Tahoma" pitchFamily="34" charset="0"/>
                <a:cs typeface="Tahoma" pitchFamily="34" charset="0"/>
              </a:rPr>
              <a:t> </a:t>
            </a:r>
            <a:r>
              <a:rPr lang="en-US" sz="700" i="1" dirty="0" err="1">
                <a:latin typeface="Tahoma" pitchFamily="34" charset="0"/>
                <a:ea typeface="Tahoma" pitchFamily="34" charset="0"/>
                <a:cs typeface="Tahoma" pitchFamily="34" charset="0"/>
              </a:rPr>
              <a:t>điểm</a:t>
            </a:r>
            <a:r>
              <a:rPr lang="en-US" sz="700" i="1" dirty="0">
                <a:latin typeface="Tahoma" pitchFamily="34" charset="0"/>
                <a:ea typeface="Tahoma" pitchFamily="34" charset="0"/>
                <a:cs typeface="Tahoma" pitchFamily="34" charset="0"/>
              </a:rPr>
              <a:t> 17h </a:t>
            </a:r>
            <a:r>
              <a:rPr lang="en-US" sz="700" i="1" dirty="0" err="1" smtClean="0">
                <a:latin typeface="Tahoma" pitchFamily="34" charset="0"/>
                <a:ea typeface="Tahoma" pitchFamily="34" charset="0"/>
                <a:cs typeface="Tahoma" pitchFamily="34" charset="0"/>
              </a:rPr>
              <a:t>ngày</a:t>
            </a:r>
            <a:r>
              <a:rPr lang="en-US" sz="700" i="1" dirty="0" smtClean="0">
                <a:latin typeface="Tahoma" pitchFamily="34" charset="0"/>
                <a:ea typeface="Tahoma" pitchFamily="34" charset="0"/>
                <a:cs typeface="Tahoma" pitchFamily="34" charset="0"/>
              </a:rPr>
              <a:t>  26/ 1 / 2018</a:t>
            </a:r>
            <a:endParaRPr lang="en-US" sz="700" i="1" dirty="0">
              <a:solidFill>
                <a:srgbClr val="878787"/>
              </a:solidFill>
              <a:latin typeface="Tahoma" pitchFamily="34" charset="0"/>
              <a:ea typeface="Tahoma" pitchFamily="34" charset="0"/>
              <a:cs typeface="Tahoma"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928170233"/>
              </p:ext>
            </p:extLst>
          </p:nvPr>
        </p:nvGraphicFramePr>
        <p:xfrm>
          <a:off x="5029200" y="1084057"/>
          <a:ext cx="4492388" cy="4783343"/>
        </p:xfrm>
        <a:graphic>
          <a:graphicData uri="http://schemas.openxmlformats.org/drawingml/2006/table">
            <a:tbl>
              <a:tblPr firstRow="1" bandRow="1">
                <a:tableStyleId>{5C22544A-7EE6-4342-B048-85BDC9FD1C3A}</a:tableStyleId>
              </a:tblPr>
              <a:tblGrid>
                <a:gridCol w="1139588"/>
                <a:gridCol w="1066800"/>
                <a:gridCol w="2286000"/>
              </a:tblGrid>
              <a:tr h="530270">
                <a:tc>
                  <a:txBody>
                    <a:bodyPr/>
                    <a:lstStyle/>
                    <a:p>
                      <a:r>
                        <a:rPr lang="en-US" sz="900" dirty="0" err="1" smtClean="0">
                          <a:solidFill>
                            <a:schemeClr val="tx1"/>
                          </a:solidFill>
                          <a:latin typeface="Tahoma" pitchFamily="34" charset="0"/>
                          <a:ea typeface="Tahoma" pitchFamily="34" charset="0"/>
                          <a:cs typeface="Tahoma" pitchFamily="34" charset="0"/>
                        </a:rPr>
                        <a:t>Chỉ</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số</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r>
                        <a:rPr lang="en-US" sz="900" dirty="0" err="1" smtClean="0">
                          <a:solidFill>
                            <a:schemeClr val="tx1"/>
                          </a:solidFill>
                          <a:latin typeface="Tahoma" pitchFamily="34" charset="0"/>
                          <a:ea typeface="Tahoma" pitchFamily="34" charset="0"/>
                          <a:cs typeface="Tahoma" pitchFamily="34" charset="0"/>
                        </a:rPr>
                        <a:t>Biến</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động</a:t>
                      </a:r>
                      <a:r>
                        <a:rPr lang="en-US" sz="900" baseline="0" dirty="0" smtClean="0">
                          <a:solidFill>
                            <a:schemeClr val="tx1"/>
                          </a:solidFill>
                          <a:latin typeface="Tahoma" pitchFamily="34" charset="0"/>
                          <a:ea typeface="Tahoma" pitchFamily="34" charset="0"/>
                          <a:cs typeface="Tahoma" pitchFamily="34" charset="0"/>
                        </a:rPr>
                        <a:t> so </a:t>
                      </a:r>
                      <a:r>
                        <a:rPr lang="en-US" sz="900" baseline="0" dirty="0" err="1" smtClean="0">
                          <a:solidFill>
                            <a:schemeClr val="tx1"/>
                          </a:solidFill>
                          <a:latin typeface="Tahoma" pitchFamily="34" charset="0"/>
                          <a:ea typeface="Tahoma" pitchFamily="34" charset="0"/>
                          <a:cs typeface="Tahoma" pitchFamily="34" charset="0"/>
                        </a:rPr>
                        <a:t>với</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tháng</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trước</a:t>
                      </a:r>
                      <a:r>
                        <a:rPr lang="en-US" sz="900" baseline="0" dirty="0" smtClean="0">
                          <a:solidFill>
                            <a:schemeClr val="tx1"/>
                          </a:solidFill>
                          <a:latin typeface="Tahoma" pitchFamily="34" charset="0"/>
                          <a:ea typeface="Tahoma" pitchFamily="34" charset="0"/>
                          <a:cs typeface="Tahoma" pitchFamily="34" charset="0"/>
                        </a:rPr>
                        <a:t> (%)</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c>
                  <a:txBody>
                    <a:bodyPr/>
                    <a:lstStyle/>
                    <a:p>
                      <a:r>
                        <a:rPr lang="en-US" sz="900" dirty="0" err="1" smtClean="0">
                          <a:solidFill>
                            <a:schemeClr val="tx1"/>
                          </a:solidFill>
                          <a:latin typeface="Tahoma" pitchFamily="34" charset="0"/>
                          <a:ea typeface="Tahoma" pitchFamily="34" charset="0"/>
                          <a:cs typeface="Tahoma" pitchFamily="34" charset="0"/>
                        </a:rPr>
                        <a:t>Đồ</a:t>
                      </a:r>
                      <a:r>
                        <a:rPr lang="en-US" sz="900" baseline="0" dirty="0" smtClean="0">
                          <a:solidFill>
                            <a:schemeClr val="tx1"/>
                          </a:solidFill>
                          <a:latin typeface="Tahoma" pitchFamily="34" charset="0"/>
                          <a:ea typeface="Tahoma" pitchFamily="34" charset="0"/>
                          <a:cs typeface="Tahoma" pitchFamily="34" charset="0"/>
                        </a:rPr>
                        <a:t> </a:t>
                      </a:r>
                      <a:r>
                        <a:rPr lang="en-US" sz="900" baseline="0" dirty="0" err="1" smtClean="0">
                          <a:solidFill>
                            <a:schemeClr val="tx1"/>
                          </a:solidFill>
                          <a:latin typeface="Tahoma" pitchFamily="34" charset="0"/>
                          <a:ea typeface="Tahoma" pitchFamily="34" charset="0"/>
                          <a:cs typeface="Tahoma" pitchFamily="34" charset="0"/>
                        </a:rPr>
                        <a:t>thị</a:t>
                      </a:r>
                      <a:r>
                        <a:rPr lang="en-US" sz="900" baseline="0" dirty="0" smtClean="0">
                          <a:solidFill>
                            <a:schemeClr val="tx1"/>
                          </a:solidFill>
                          <a:latin typeface="Tahoma" pitchFamily="34" charset="0"/>
                          <a:ea typeface="Tahoma" pitchFamily="34" charset="0"/>
                          <a:cs typeface="Tahoma" pitchFamily="34" charset="0"/>
                        </a:rPr>
                        <a:t> 1 </a:t>
                      </a:r>
                      <a:r>
                        <a:rPr lang="en-US" sz="900" baseline="0" dirty="0" err="1" smtClean="0">
                          <a:solidFill>
                            <a:schemeClr val="tx1"/>
                          </a:solidFill>
                          <a:latin typeface="Tahoma" pitchFamily="34" charset="0"/>
                          <a:ea typeface="Tahoma" pitchFamily="34" charset="0"/>
                          <a:cs typeface="Tahoma" pitchFamily="34" charset="0"/>
                        </a:rPr>
                        <a:t>tháng</a:t>
                      </a:r>
                      <a:endParaRPr lang="en-US" sz="900" dirty="0">
                        <a:solidFill>
                          <a:schemeClr val="tx1"/>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5000"/>
                        <a:lumOff val="75000"/>
                      </a:schemeClr>
                    </a:solidFill>
                  </a:tcPr>
                </a:tc>
              </a:tr>
              <a:tr h="824073">
                <a:tc>
                  <a:txBody>
                    <a:bodyPr/>
                    <a:lstStyle/>
                    <a:p>
                      <a:endParaRPr lang="en-US" sz="80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Dow Jones</a:t>
                      </a:r>
                    </a:p>
                    <a:p>
                      <a:endParaRPr lang="en-US" sz="80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26,273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smtClean="0">
                        <a:solidFill>
                          <a:srgbClr val="00B050"/>
                        </a:solidFill>
                        <a:latin typeface="Tahoma" pitchFamily="34" charset="0"/>
                        <a:ea typeface="Tahoma" pitchFamily="34" charset="0"/>
                        <a:cs typeface="Tahoma" pitchFamily="34" charset="0"/>
                      </a:endParaRPr>
                    </a:p>
                    <a:p>
                      <a:endParaRPr lang="en-US" sz="8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solidFill>
                          <a:schemeClr val="tx1">
                            <a:lumMod val="95000"/>
                            <a:lumOff val="5000"/>
                          </a:schemeClr>
                        </a:solidFill>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+6.67</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4400">
                <a:tc>
                  <a:txBody>
                    <a:bodyPr/>
                    <a:lstStyle/>
                    <a:p>
                      <a:endParaRPr lang="en-US" sz="80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S&amp;P 500 Index</a:t>
                      </a:r>
                    </a:p>
                    <a:p>
                      <a:endParaRPr lang="en-US" sz="800" baseline="0" dirty="0" smtClean="0">
                        <a:solidFill>
                          <a:schemeClr val="tx1">
                            <a:lumMod val="95000"/>
                            <a:lumOff val="5000"/>
                          </a:schemeClr>
                        </a:solidFill>
                        <a:latin typeface="Tahoma" pitchFamily="34" charset="0"/>
                        <a:ea typeface="Tahoma" pitchFamily="34" charset="0"/>
                        <a:cs typeface="Tahoma" pitchFamily="34" charset="0"/>
                      </a:endParaRPr>
                    </a:p>
                    <a:p>
                      <a:pPr marL="0" algn="l" defTabSz="457200" rtl="0" eaLnBrk="1" latinLnBrk="0" hangingPunct="1"/>
                      <a:r>
                        <a:rPr lang="en-US" sz="900" kern="1200" dirty="0" smtClean="0">
                          <a:solidFill>
                            <a:srgbClr val="00B050"/>
                          </a:solidFill>
                          <a:latin typeface="Tahoma" pitchFamily="34" charset="0"/>
                          <a:ea typeface="Tahoma" pitchFamily="34" charset="0"/>
                          <a:cs typeface="Tahoma" pitchFamily="34" charset="0"/>
                        </a:rPr>
                        <a:t>2,845</a:t>
                      </a:r>
                      <a:r>
                        <a:rPr lang="en-US" sz="900" kern="1200" baseline="0" dirty="0" smtClean="0">
                          <a:solidFill>
                            <a:srgbClr val="00B050"/>
                          </a:solidFill>
                          <a:latin typeface="Tahoma" pitchFamily="34" charset="0"/>
                          <a:ea typeface="Tahoma" pitchFamily="34" charset="0"/>
                          <a:cs typeface="Tahoma" pitchFamily="34" charset="0"/>
                        </a:rPr>
                        <a:t>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smtClean="0">
                        <a:solidFill>
                          <a:srgbClr val="00B050"/>
                        </a:solidFill>
                        <a:latin typeface="Tahoma" pitchFamily="34" charset="0"/>
                        <a:ea typeface="Tahoma" pitchFamily="34" charset="0"/>
                        <a:cs typeface="Tahoma" pitchFamily="34" charset="0"/>
                      </a:endParaRPr>
                    </a:p>
                    <a:p>
                      <a:endParaRPr lang="en-US" sz="800" dirty="0" smtClean="0">
                        <a:solidFill>
                          <a:schemeClr val="tx1">
                            <a:lumMod val="95000"/>
                            <a:lumOff val="5000"/>
                          </a:schemeClr>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solidFill>
                          <a:schemeClr val="tx1">
                            <a:lumMod val="95000"/>
                            <a:lumOff val="5000"/>
                          </a:schemeClr>
                        </a:solidFill>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+6.16</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22960">
                <a:tc>
                  <a:txBody>
                    <a:bodyPr/>
                    <a:lstStyle/>
                    <a:p>
                      <a:endParaRPr lang="en-US" sz="800" b="1"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FTSE 100 Index</a:t>
                      </a:r>
                    </a:p>
                    <a:p>
                      <a:endParaRPr lang="en-US" sz="800" dirty="0" smtClean="0">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rgbClr val="FF0000"/>
                          </a:solidFill>
                          <a:latin typeface="Tahoma" pitchFamily="34" charset="0"/>
                          <a:ea typeface="Tahoma" pitchFamily="34" charset="0"/>
                          <a:cs typeface="Tahoma" pitchFamily="34" charset="0"/>
                        </a:rPr>
                        <a:t> </a:t>
                      </a:r>
                      <a:r>
                        <a:rPr lang="en-US" sz="900" kern="1200" dirty="0" smtClean="0">
                          <a:solidFill>
                            <a:srgbClr val="00B050"/>
                          </a:solidFill>
                          <a:latin typeface="Tahoma" pitchFamily="34" charset="0"/>
                          <a:ea typeface="Tahoma" pitchFamily="34" charset="0"/>
                          <a:cs typeface="Tahoma" pitchFamily="34" charset="0"/>
                        </a:rPr>
                        <a:t>7,641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smtClean="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marL="0" algn="ctr" defTabSz="457200" rtl="0" eaLnBrk="1" latinLnBrk="0" hangingPunct="1"/>
                      <a:r>
                        <a:rPr lang="en-US" sz="1000" kern="1200" dirty="0" smtClean="0">
                          <a:solidFill>
                            <a:srgbClr val="00B050"/>
                          </a:solidFill>
                          <a:latin typeface="Tahoma" pitchFamily="34" charset="0"/>
                          <a:ea typeface="Tahoma" pitchFamily="34" charset="0"/>
                          <a:cs typeface="Tahoma" pitchFamily="34" charset="0"/>
                        </a:rPr>
                        <a:t>+0.26</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endParaRPr lang="en-US" sz="800" dirty="0" smtClean="0">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Nikkei 225</a:t>
                      </a:r>
                    </a:p>
                    <a:p>
                      <a:endParaRPr lang="en-US" sz="800" baseline="0" dirty="0" smtClean="0">
                        <a:latin typeface="Tahoma" pitchFamily="34" charset="0"/>
                        <a:ea typeface="Tahoma" pitchFamily="34" charset="0"/>
                        <a:cs typeface="Tahoma" pitchFamily="34" charset="0"/>
                      </a:endParaRPr>
                    </a:p>
                    <a:p>
                      <a:r>
                        <a:rPr lang="en-US" sz="800" baseline="0" dirty="0" smtClean="0">
                          <a:solidFill>
                            <a:srgbClr val="00B050"/>
                          </a:solidFill>
                          <a:latin typeface="Tahoma" pitchFamily="34" charset="0"/>
                          <a:ea typeface="Tahoma" pitchFamily="34" charset="0"/>
                          <a:cs typeface="Tahoma" pitchFamily="34" charset="0"/>
                        </a:rPr>
                        <a:t> </a:t>
                      </a:r>
                      <a:r>
                        <a:rPr lang="en-US" sz="900" kern="1200" baseline="0" dirty="0" smtClean="0">
                          <a:solidFill>
                            <a:srgbClr val="00B050"/>
                          </a:solidFill>
                          <a:latin typeface="Tahoma" pitchFamily="34" charset="0"/>
                          <a:ea typeface="Tahoma" pitchFamily="34" charset="0"/>
                          <a:cs typeface="Tahoma" pitchFamily="34" charset="0"/>
                        </a:rPr>
                        <a:t>23,580</a:t>
                      </a:r>
                      <a:r>
                        <a:rPr lang="en-US" sz="900" kern="1200" dirty="0" smtClean="0">
                          <a:solidFill>
                            <a:srgbClr val="00B050"/>
                          </a:solidFill>
                          <a:latin typeface="Tahoma" pitchFamily="34" charset="0"/>
                          <a:ea typeface="Tahoma" pitchFamily="34" charset="0"/>
                          <a:cs typeface="Tahoma" pitchFamily="34" charset="0"/>
                        </a:rPr>
                        <a:t>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kern="1200" dirty="0" smtClean="0">
                          <a:solidFill>
                            <a:srgbClr val="00B050"/>
                          </a:solidFill>
                          <a:latin typeface="Tahoma" pitchFamily="34" charset="0"/>
                          <a:ea typeface="Tahoma" pitchFamily="34" charset="0"/>
                          <a:cs typeface="Tahoma" pitchFamily="34" charset="0"/>
                        </a:rPr>
                        <a:t>+3.04</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38200">
                <a:tc>
                  <a:txBody>
                    <a:bodyPr/>
                    <a:lstStyle/>
                    <a:p>
                      <a:pPr marL="0" algn="l" defTabSz="457200" rtl="0" eaLnBrk="1" latinLnBrk="0" hangingPunct="1"/>
                      <a:endParaRPr lang="en-US" sz="1000" b="1" kern="1200" dirty="0" smtClean="0">
                        <a:solidFill>
                          <a:schemeClr val="dk1"/>
                        </a:solidFill>
                        <a:latin typeface="Tahoma" pitchFamily="34" charset="0"/>
                        <a:ea typeface="Tahoma" pitchFamily="34" charset="0"/>
                        <a:cs typeface="Tahoma" pitchFamily="34" charset="0"/>
                      </a:endParaRPr>
                    </a:p>
                    <a:p>
                      <a:pPr marL="0" algn="l" defTabSz="457200" rtl="0" eaLnBrk="1" latinLnBrk="0" hangingPunct="1"/>
                      <a:r>
                        <a:rPr lang="en-US" sz="1100" b="1" kern="1200" dirty="0" smtClean="0">
                          <a:solidFill>
                            <a:schemeClr val="dk1"/>
                          </a:solidFill>
                          <a:latin typeface="Tahoma" pitchFamily="34" charset="0"/>
                          <a:ea typeface="Tahoma" pitchFamily="34" charset="0"/>
                          <a:cs typeface="Tahoma" pitchFamily="34" charset="0"/>
                        </a:rPr>
                        <a:t>MSCI Asia Pacific</a:t>
                      </a:r>
                    </a:p>
                    <a:p>
                      <a:endParaRPr lang="en-US" sz="800" baseline="0" dirty="0" smtClean="0">
                        <a:latin typeface="Tahoma" pitchFamily="34" charset="0"/>
                        <a:ea typeface="Tahoma" pitchFamily="34" charset="0"/>
                        <a:cs typeface="Tahoma" pitchFamily="34" charset="0"/>
                      </a:endParaRPr>
                    </a:p>
                    <a:p>
                      <a:r>
                        <a:rPr lang="en-US" sz="900" kern="1200" dirty="0" smtClean="0">
                          <a:solidFill>
                            <a:srgbClr val="00B050"/>
                          </a:solidFill>
                          <a:latin typeface="Tahoma" pitchFamily="34" charset="0"/>
                          <a:ea typeface="Tahoma" pitchFamily="34" charset="0"/>
                          <a:cs typeface="Tahoma" pitchFamily="34" charset="0"/>
                        </a:rPr>
                        <a:t>186.68 </a:t>
                      </a:r>
                      <a:r>
                        <a:rPr lang="en-US" sz="900" kern="1200" dirty="0" err="1" smtClean="0">
                          <a:solidFill>
                            <a:srgbClr val="00B050"/>
                          </a:solidFill>
                          <a:latin typeface="Tahoma" pitchFamily="34" charset="0"/>
                          <a:ea typeface="Tahoma" pitchFamily="34" charset="0"/>
                          <a:cs typeface="Tahoma" pitchFamily="34" charset="0"/>
                        </a:rPr>
                        <a:t>điểm</a:t>
                      </a:r>
                      <a:endParaRPr lang="en-US" sz="9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dirty="0" smtClean="0">
                        <a:latin typeface="Tahoma" pitchFamily="34" charset="0"/>
                        <a:ea typeface="Tahoma" pitchFamily="34" charset="0"/>
                        <a:cs typeface="Tahoma" pitchFamily="34" charset="0"/>
                      </a:endParaRPr>
                    </a:p>
                    <a:p>
                      <a:pPr algn="ctr"/>
                      <a:r>
                        <a:rPr lang="en-US" sz="1000" kern="1200" dirty="0" smtClean="0">
                          <a:solidFill>
                            <a:srgbClr val="00B050"/>
                          </a:solidFill>
                          <a:latin typeface="Tahoma" pitchFamily="34" charset="0"/>
                          <a:ea typeface="Tahoma" pitchFamily="34" charset="0"/>
                          <a:cs typeface="Tahoma" pitchFamily="34" charset="0"/>
                        </a:rPr>
                        <a:t>+7.91</a:t>
                      </a:r>
                      <a:endParaRPr lang="en-US" sz="1000" kern="1200" dirty="0">
                        <a:solidFill>
                          <a:srgbClr val="00B050"/>
                        </a:solidFill>
                        <a:latin typeface="Tahoma" pitchFamily="34" charset="0"/>
                        <a:ea typeface="Tahoma" pitchFamily="34" charset="0"/>
                        <a:cs typeface="Tahom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0091" y="1600200"/>
            <a:ext cx="2282691"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0091" y="2438400"/>
            <a:ext cx="2282691"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40091" y="3352799"/>
            <a:ext cx="2282691" cy="83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40091" y="4174076"/>
            <a:ext cx="2282691" cy="848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40091" y="5023264"/>
            <a:ext cx="2282691" cy="815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28080" y="1600683"/>
            <a:ext cx="2295181" cy="837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8080" y="2438399"/>
            <a:ext cx="2295181" cy="914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28080" y="3352799"/>
            <a:ext cx="2295181" cy="83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28080" y="4187998"/>
            <a:ext cx="2295181" cy="834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28080" y="5033866"/>
            <a:ext cx="2295181" cy="804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2561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TỔNG QUAN THỊ TRƯỜNG THẾ GIỚI</a:t>
            </a:r>
            <a:endParaRPr lang="en-US" sz="2000" dirty="0">
              <a:latin typeface="Tahoma" pitchFamily="34" charset="0"/>
              <a:ea typeface="Tahoma" pitchFamily="34" charset="0"/>
              <a:cs typeface="Tahoma" pitchFamily="34" charset="0"/>
            </a:endParaRPr>
          </a:p>
        </p:txBody>
      </p:sp>
      <p:sp>
        <p:nvSpPr>
          <p:cNvPr id="18" name="TextBox 17"/>
          <p:cNvSpPr txBox="1"/>
          <p:nvPr/>
        </p:nvSpPr>
        <p:spPr>
          <a:xfrm>
            <a:off x="2428080" y="840602"/>
            <a:ext cx="4876800" cy="338554"/>
          </a:xfrm>
          <a:prstGeom prst="rect">
            <a:avLst/>
          </a:prstGeom>
          <a:noFill/>
        </p:spPr>
        <p:txBody>
          <a:bodyPr wrap="square" rtlCol="0">
            <a:spAutoFit/>
          </a:bodyPr>
          <a:lstStyle/>
          <a:p>
            <a:r>
              <a:rPr lang="en-US" sz="1600" b="1" dirty="0" smtClean="0">
                <a:latin typeface="Tahoma" pitchFamily="34" charset="0"/>
                <a:ea typeface="Tahoma" pitchFamily="34" charset="0"/>
                <a:cs typeface="Tahoma" pitchFamily="34" charset="0"/>
              </a:rPr>
              <a:t>THÔNG TIN</a:t>
            </a:r>
          </a:p>
        </p:txBody>
      </p:sp>
      <p:sp>
        <p:nvSpPr>
          <p:cNvPr id="4" name="TextBox 3"/>
          <p:cNvSpPr txBox="1"/>
          <p:nvPr/>
        </p:nvSpPr>
        <p:spPr>
          <a:xfrm>
            <a:off x="228600" y="1207731"/>
            <a:ext cx="9329738" cy="2800767"/>
          </a:xfrm>
          <a:prstGeom prst="rect">
            <a:avLst/>
          </a:prstGeom>
          <a:noFill/>
        </p:spPr>
        <p:txBody>
          <a:bodyPr wrap="square" rtlCol="0">
            <a:spAutoFit/>
          </a:bodyPr>
          <a:lstStyle/>
          <a:p>
            <a:pPr algn="just"/>
            <a:r>
              <a:rPr lang="en-US" sz="1100" b="1" dirty="0" err="1" smtClean="0">
                <a:latin typeface="Tahoma" pitchFamily="34" charset="0"/>
                <a:ea typeface="Tahoma" pitchFamily="34" charset="0"/>
                <a:cs typeface="Tahoma" pitchFamily="34" charset="0"/>
              </a:rPr>
              <a:t>Thông</a:t>
            </a:r>
            <a:r>
              <a:rPr lang="en-US" sz="1100" b="1" dirty="0" smtClean="0">
                <a:latin typeface="Tahoma" pitchFamily="34" charset="0"/>
                <a:ea typeface="Tahoma" pitchFamily="34" charset="0"/>
                <a:cs typeface="Tahoma" pitchFamily="34" charset="0"/>
              </a:rPr>
              <a:t> tin </a:t>
            </a:r>
            <a:r>
              <a:rPr lang="en-US" sz="1100" b="1" dirty="0" err="1" smtClean="0">
                <a:latin typeface="Tahoma" pitchFamily="34" charset="0"/>
                <a:ea typeface="Tahoma" pitchFamily="34" charset="0"/>
                <a:cs typeface="Tahoma" pitchFamily="34" charset="0"/>
              </a:rPr>
              <a:t>về</a:t>
            </a:r>
            <a:r>
              <a:rPr lang="en-US" sz="1100" b="1" dirty="0" smtClean="0">
                <a:latin typeface="Tahoma" pitchFamily="34" charset="0"/>
                <a:ea typeface="Tahoma" pitchFamily="34" charset="0"/>
                <a:cs typeface="Tahoma" pitchFamily="34" charset="0"/>
              </a:rPr>
              <a:t> </a:t>
            </a:r>
            <a:r>
              <a:rPr lang="en-US" sz="1100" b="1" dirty="0" err="1" smtClean="0">
                <a:latin typeface="Tahoma" pitchFamily="34" charset="0"/>
                <a:ea typeface="Tahoma" pitchFamily="34" charset="0"/>
                <a:cs typeface="Tahoma" pitchFamily="34" charset="0"/>
              </a:rPr>
              <a:t>giá</a:t>
            </a:r>
            <a:r>
              <a:rPr lang="en-US" sz="1100" b="1" dirty="0" smtClean="0">
                <a:latin typeface="Tahoma" pitchFamily="34" charset="0"/>
                <a:ea typeface="Tahoma" pitchFamily="34" charset="0"/>
                <a:cs typeface="Tahoma" pitchFamily="34" charset="0"/>
              </a:rPr>
              <a:t> </a:t>
            </a:r>
            <a:r>
              <a:rPr lang="en-US" sz="1100" b="1" dirty="0" err="1" smtClean="0">
                <a:latin typeface="Tahoma" pitchFamily="34" charset="0"/>
                <a:ea typeface="Tahoma" pitchFamily="34" charset="0"/>
                <a:cs typeface="Tahoma" pitchFamily="34" charset="0"/>
              </a:rPr>
              <a:t>vàng</a:t>
            </a:r>
            <a:r>
              <a:rPr lang="en-US" sz="1100" b="1" dirty="0" smtClean="0">
                <a:latin typeface="Tahoma" pitchFamily="34" charset="0"/>
                <a:ea typeface="Tahoma" pitchFamily="34" charset="0"/>
                <a:cs typeface="Tahoma" pitchFamily="34" charset="0"/>
              </a:rPr>
              <a:t>: </a:t>
            </a:r>
            <a:r>
              <a:rPr lang="vi-VN" sz="1100" dirty="0">
                <a:latin typeface="Tahoma" pitchFamily="34" charset="0"/>
                <a:ea typeface="Tahoma" pitchFamily="34" charset="0"/>
                <a:cs typeface="Tahoma" pitchFamily="34" charset="0"/>
              </a:rPr>
              <a:t>Giá vàng leo lên gần mức cao trong 4 tháng</a:t>
            </a:r>
          </a:p>
          <a:p>
            <a:pPr algn="just"/>
            <a:endParaRPr lang="vi-VN" sz="1100" dirty="0">
              <a:latin typeface="Tahoma" pitchFamily="34" charset="0"/>
              <a:ea typeface="Tahoma" pitchFamily="34" charset="0"/>
              <a:cs typeface="Tahoma" pitchFamily="34" charset="0"/>
            </a:endParaRPr>
          </a:p>
          <a:p>
            <a:pPr algn="just"/>
            <a:r>
              <a:rPr lang="vi-VN" sz="1100" dirty="0">
                <a:latin typeface="Tahoma" pitchFamily="34" charset="0"/>
                <a:ea typeface="Tahoma" pitchFamily="34" charset="0"/>
                <a:cs typeface="Tahoma" pitchFamily="34" charset="0"/>
              </a:rPr>
              <a:t>Giá vàng đã lơ lửng gần mức cao nhất trong 4 tháng vào thứ Sáu, đẩy USD suy yếu hơn, đạt mức thấp 3 năm sau khi chính quyền Trump cho biết họ ưa thích đồng tiền yếu hơn. Vàng tương lai trên Comex ở mức 1,357.80 USD một ounce vào lúc 04:15 AM ET (09:45 AM GMT), sau khi tăng lên mức 1,365.40 USD một đêm, mức cao nhất kể từ ngày 2 tháng 8. Chỉ số USD, đánh giá sức mạnh của đồng bạc xanh so với một giỏ hàng có trọng tải thương mại của sáu loại tiền tệ chính, đứng ở mức 89.04 sau khi chạm mức thấp nhất qua đêm là 88.62, mức không thấy kể từ tháng 12 năm 2014. Một đồng USD suy yếu có xu hướng hỗ trợ giá vàng bằng cách làm cho kim loại bằng USD rẻ hơn cho người nắm giữ các loại tiền tệ khác</a:t>
            </a:r>
            <a:r>
              <a:rPr lang="vi-VN" sz="1100" dirty="0" smtClean="0">
                <a:latin typeface="Tahoma" pitchFamily="34" charset="0"/>
                <a:ea typeface="Tahoma" pitchFamily="34" charset="0"/>
                <a:cs typeface="Tahoma" pitchFamily="34" charset="0"/>
              </a:rPr>
              <a:t>.</a:t>
            </a:r>
            <a:endParaRPr lang="vi-VN" sz="1100" dirty="0">
              <a:latin typeface="Tahoma" pitchFamily="34" charset="0"/>
              <a:ea typeface="Tahoma" pitchFamily="34" charset="0"/>
              <a:cs typeface="Tahoma" pitchFamily="34" charset="0"/>
            </a:endParaRPr>
          </a:p>
          <a:p>
            <a:pPr algn="just"/>
            <a:endParaRPr lang="en-US" sz="1100" b="1" dirty="0" smtClean="0">
              <a:latin typeface="Tahoma" pitchFamily="34" charset="0"/>
              <a:ea typeface="Tahoma" pitchFamily="34" charset="0"/>
              <a:cs typeface="Tahoma" pitchFamily="34" charset="0"/>
            </a:endParaRPr>
          </a:p>
          <a:p>
            <a:pPr algn="just"/>
            <a:r>
              <a:rPr lang="en-US" sz="1100" b="1" dirty="0" err="1" smtClean="0">
                <a:latin typeface="Tahoma" pitchFamily="34" charset="0"/>
                <a:ea typeface="Tahoma" pitchFamily="34" charset="0"/>
                <a:cs typeface="Tahoma" pitchFamily="34" charset="0"/>
              </a:rPr>
              <a:t>Thông</a:t>
            </a:r>
            <a:r>
              <a:rPr lang="en-US" sz="1100" b="1" dirty="0" smtClean="0">
                <a:latin typeface="Tahoma" pitchFamily="34" charset="0"/>
                <a:ea typeface="Tahoma" pitchFamily="34" charset="0"/>
                <a:cs typeface="Tahoma" pitchFamily="34" charset="0"/>
              </a:rPr>
              <a:t> tin </a:t>
            </a:r>
            <a:r>
              <a:rPr lang="en-US" sz="1100" b="1" dirty="0" err="1" smtClean="0">
                <a:latin typeface="Tahoma" pitchFamily="34" charset="0"/>
                <a:ea typeface="Tahoma" pitchFamily="34" charset="0"/>
                <a:cs typeface="Tahoma" pitchFamily="34" charset="0"/>
              </a:rPr>
              <a:t>về</a:t>
            </a:r>
            <a:r>
              <a:rPr lang="en-US" sz="1100" b="1" dirty="0" smtClean="0">
                <a:latin typeface="Tahoma" pitchFamily="34" charset="0"/>
                <a:ea typeface="Tahoma" pitchFamily="34" charset="0"/>
                <a:cs typeface="Tahoma" pitchFamily="34" charset="0"/>
              </a:rPr>
              <a:t> </a:t>
            </a:r>
            <a:r>
              <a:rPr lang="en-US" sz="1100" b="1" dirty="0" err="1" smtClean="0">
                <a:latin typeface="Tahoma" pitchFamily="34" charset="0"/>
                <a:ea typeface="Tahoma" pitchFamily="34" charset="0"/>
                <a:cs typeface="Tahoma" pitchFamily="34" charset="0"/>
              </a:rPr>
              <a:t>giá</a:t>
            </a:r>
            <a:r>
              <a:rPr lang="en-US" sz="1100" b="1" dirty="0" smtClean="0">
                <a:latin typeface="Tahoma" pitchFamily="34" charset="0"/>
                <a:ea typeface="Tahoma" pitchFamily="34" charset="0"/>
                <a:cs typeface="Tahoma" pitchFamily="34" charset="0"/>
              </a:rPr>
              <a:t> </a:t>
            </a:r>
            <a:r>
              <a:rPr lang="en-US" sz="1100" b="1" dirty="0" err="1" smtClean="0">
                <a:latin typeface="Tahoma" pitchFamily="34" charset="0"/>
                <a:ea typeface="Tahoma" pitchFamily="34" charset="0"/>
                <a:cs typeface="Tahoma" pitchFamily="34" charset="0"/>
              </a:rPr>
              <a:t>dầu</a:t>
            </a:r>
            <a:r>
              <a:rPr lang="en-US" sz="1100" b="1" dirty="0" smtClean="0">
                <a:latin typeface="Tahoma" pitchFamily="34" charset="0"/>
                <a:ea typeface="Tahoma" pitchFamily="34" charset="0"/>
                <a:cs typeface="Tahoma" pitchFamily="34" charset="0"/>
              </a:rPr>
              <a:t>:</a:t>
            </a:r>
            <a:r>
              <a:rPr lang="en-US" sz="1100" dirty="0" smtClean="0">
                <a:latin typeface="Tahoma" pitchFamily="34" charset="0"/>
                <a:ea typeface="Tahoma" pitchFamily="34" charset="0"/>
                <a:cs typeface="Tahoma" pitchFamily="34" charset="0"/>
              </a:rPr>
              <a:t> </a:t>
            </a:r>
            <a:r>
              <a:rPr lang="vi-VN" sz="1100" dirty="0">
                <a:latin typeface="Tahoma" pitchFamily="34" charset="0"/>
                <a:ea typeface="Tahoma" pitchFamily="34" charset="0"/>
                <a:cs typeface="Tahoma" pitchFamily="34" charset="0"/>
              </a:rPr>
              <a:t>Dầu giảm khi nhu cầu suy yếu </a:t>
            </a:r>
          </a:p>
          <a:p>
            <a:pPr algn="just"/>
            <a:endParaRPr lang="vi-VN" sz="1100" dirty="0">
              <a:latin typeface="Tahoma" pitchFamily="34" charset="0"/>
              <a:ea typeface="Tahoma" pitchFamily="34" charset="0"/>
              <a:cs typeface="Tahoma" pitchFamily="34" charset="0"/>
            </a:endParaRPr>
          </a:p>
          <a:p>
            <a:pPr algn="just"/>
            <a:r>
              <a:rPr lang="vi-VN" sz="1100" dirty="0">
                <a:latin typeface="Tahoma" pitchFamily="34" charset="0"/>
                <a:ea typeface="Tahoma" pitchFamily="34" charset="0"/>
                <a:cs typeface="Tahoma" pitchFamily="34" charset="0"/>
              </a:rPr>
              <a:t>Giá dầu đã sụt giảm vào ngày thứ Sáu trước cao điểm mùa đông ở bán cầu bắc, mặc dù việc cắt giảm nguồn cung liên tục và đồng USD suy yếu đã hỗ trợ đà tăng cho giá dầu. Dầu thô Brent giao sau ở mức 70.22 USD / thùng vào lúc 0556 GMT, giảm 20 cent, tương đương 0.3%, từ giá đóng cửa gần nhất. Brent đạt mức giá cao nhất kể từ tháng 12 năm 2014 với giá 71.28 USD. Hợp đồng dầu thô WTI của Mỹ ở mức 65.38 USD / thùng, giảm 13 cent, hay 0.2% so với giá đóng cửa gần nhất. WTI cũng chạm mức cao nhất kể từ tháng 12 năm 2014 trong phiên giao dịch gần nhất ở mức 66.66 USD.</a:t>
            </a:r>
          </a:p>
          <a:p>
            <a:pPr algn="just"/>
            <a:endParaRPr lang="vi-VN" sz="1100" dirty="0">
              <a:latin typeface="Tahoma" pitchFamily="34" charset="0"/>
              <a:ea typeface="Tahoma" pitchFamily="34" charset="0"/>
              <a:cs typeface="Tahoma" pitchFamily="34" charset="0"/>
            </a:endParaRPr>
          </a:p>
        </p:txBody>
      </p:sp>
      <p:sp>
        <p:nvSpPr>
          <p:cNvPr id="5" name="TextBox 4"/>
          <p:cNvSpPr txBox="1"/>
          <p:nvPr/>
        </p:nvSpPr>
        <p:spPr>
          <a:xfrm>
            <a:off x="309562" y="4323164"/>
            <a:ext cx="4485480" cy="246221"/>
          </a:xfrm>
          <a:prstGeom prst="rect">
            <a:avLst/>
          </a:prstGeom>
          <a:noFill/>
        </p:spPr>
        <p:txBody>
          <a:bodyPr wrap="square" rtlCol="0">
            <a:spAutoFit/>
          </a:bodyPr>
          <a:lstStyle/>
          <a:p>
            <a:r>
              <a:rPr lang="en-US" sz="1000" b="1" dirty="0" err="1" smtClean="0">
                <a:latin typeface="Tahoma" pitchFamily="34" charset="0"/>
                <a:ea typeface="Tahoma" pitchFamily="34" charset="0"/>
                <a:cs typeface="Tahoma" pitchFamily="34" charset="0"/>
              </a:rPr>
              <a:t>Số</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lượng</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giàn</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khoan</a:t>
            </a:r>
            <a:r>
              <a:rPr lang="en-US" sz="1000" b="1" dirty="0" smtClean="0">
                <a:latin typeface="Tahoma" pitchFamily="34" charset="0"/>
                <a:ea typeface="Tahoma" pitchFamily="34" charset="0"/>
                <a:cs typeface="Tahoma" pitchFamily="34" charset="0"/>
              </a:rPr>
              <a:t> ở </a:t>
            </a:r>
            <a:r>
              <a:rPr lang="en-US" sz="1000" b="1" dirty="0" err="1" smtClean="0">
                <a:latin typeface="Tahoma" pitchFamily="34" charset="0"/>
                <a:ea typeface="Tahoma" pitchFamily="34" charset="0"/>
                <a:cs typeface="Tahoma" pitchFamily="34" charset="0"/>
              </a:rPr>
              <a:t>Hoa</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Kỳ</a:t>
            </a:r>
            <a:endParaRPr lang="en-US" sz="1000" b="1" dirty="0">
              <a:latin typeface="Tahoma" pitchFamily="34" charset="0"/>
              <a:ea typeface="Tahoma" pitchFamily="34" charset="0"/>
              <a:cs typeface="Tahoma" pitchFamily="34" charset="0"/>
            </a:endParaRPr>
          </a:p>
        </p:txBody>
      </p:sp>
      <p:sp>
        <p:nvSpPr>
          <p:cNvPr id="6" name="TextBox 5"/>
          <p:cNvSpPr txBox="1"/>
          <p:nvPr/>
        </p:nvSpPr>
        <p:spPr>
          <a:xfrm>
            <a:off x="5867400" y="4346857"/>
            <a:ext cx="3771900" cy="246221"/>
          </a:xfrm>
          <a:prstGeom prst="rect">
            <a:avLst/>
          </a:prstGeom>
          <a:noFill/>
        </p:spPr>
        <p:txBody>
          <a:bodyPr wrap="square" rtlCol="0">
            <a:spAutoFit/>
          </a:bodyPr>
          <a:lstStyle/>
          <a:p>
            <a:r>
              <a:rPr lang="en-US" sz="1000" b="1" dirty="0" err="1" smtClean="0">
                <a:latin typeface="Tahoma" pitchFamily="34" charset="0"/>
                <a:ea typeface="Tahoma" pitchFamily="34" charset="0"/>
                <a:cs typeface="Tahoma" pitchFamily="34" charset="0"/>
              </a:rPr>
              <a:t>Tồn</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kho</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dầu</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Hoa</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Kỳ</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Triệu</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thùng</a:t>
            </a:r>
            <a:r>
              <a:rPr lang="en-US" sz="1000" b="1" dirty="0" smtClean="0">
                <a:latin typeface="Tahoma" pitchFamily="34" charset="0"/>
                <a:ea typeface="Tahoma" pitchFamily="34" charset="0"/>
                <a:cs typeface="Tahoma" pitchFamily="34" charset="0"/>
              </a:rPr>
              <a:t>)</a:t>
            </a:r>
          </a:p>
        </p:txBody>
      </p:sp>
      <p:graphicFrame>
        <p:nvGraphicFramePr>
          <p:cNvPr id="9" name="Chart 8"/>
          <p:cNvGraphicFramePr>
            <a:graphicFrameLocks/>
          </p:cNvGraphicFramePr>
          <p:nvPr>
            <p:extLst>
              <p:ext uri="{D42A27DB-BD31-4B8C-83A1-F6EECF244321}">
                <p14:modId xmlns:p14="http://schemas.microsoft.com/office/powerpoint/2010/main" val="2258139416"/>
              </p:ext>
            </p:extLst>
          </p:nvPr>
        </p:nvGraphicFramePr>
        <p:xfrm>
          <a:off x="5181600" y="4569384"/>
          <a:ext cx="4689894" cy="175521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627664012"/>
              </p:ext>
            </p:extLst>
          </p:nvPr>
        </p:nvGraphicFramePr>
        <p:xfrm>
          <a:off x="38099" y="4593078"/>
          <a:ext cx="4855369" cy="17315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1102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KHUYẾN CÁO CẤU TRÚC DANH MỤC</a:t>
            </a:r>
            <a:endParaRPr lang="en-US" sz="2000" dirty="0">
              <a:latin typeface="Tahoma" pitchFamily="34" charset="0"/>
              <a:ea typeface="Tahoma" pitchFamily="34" charset="0"/>
              <a:cs typeface="Tahoma"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28025045"/>
              </p:ext>
            </p:extLst>
          </p:nvPr>
        </p:nvGraphicFramePr>
        <p:xfrm>
          <a:off x="304800" y="990600"/>
          <a:ext cx="9220200" cy="4777740"/>
        </p:xfrm>
        <a:graphic>
          <a:graphicData uri="http://schemas.openxmlformats.org/drawingml/2006/table">
            <a:tbl>
              <a:tblPr firstRow="1" bandRow="1">
                <a:tableStyleId>{5C22544A-7EE6-4342-B048-85BDC9FD1C3A}</a:tableStyleId>
              </a:tblPr>
              <a:tblGrid>
                <a:gridCol w="838200"/>
                <a:gridCol w="1066800"/>
                <a:gridCol w="1143000"/>
                <a:gridCol w="1219200"/>
                <a:gridCol w="1219200"/>
                <a:gridCol w="3733800"/>
              </a:tblGrid>
              <a:tr h="552450">
                <a:tc>
                  <a:txBody>
                    <a:bodyPr/>
                    <a:lstStyle/>
                    <a:p>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Tăng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Tỷ</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Trọng</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Duy</a:t>
                      </a:r>
                      <a:r>
                        <a:rPr lang="en-US" sz="1400" dirty="0" smtClean="0">
                          <a:latin typeface="Tahoma" pitchFamily="34" charset="0"/>
                          <a:ea typeface="Tahoma" pitchFamily="34" charset="0"/>
                          <a:cs typeface="Tahoma" pitchFamily="34" charset="0"/>
                        </a:rPr>
                        <a:t> </a:t>
                      </a:r>
                      <a:r>
                        <a:rPr lang="en-US" sz="1400" dirty="0" err="1" smtClean="0">
                          <a:latin typeface="Tahoma" pitchFamily="34" charset="0"/>
                          <a:ea typeface="Tahoma" pitchFamily="34" charset="0"/>
                          <a:cs typeface="Tahoma" pitchFamily="34" charset="0"/>
                        </a:rPr>
                        <a:t>trì</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Giảm</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Tỷ</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Trọng</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400" dirty="0" err="1" smtClean="0">
                          <a:latin typeface="Tahoma" pitchFamily="34" charset="0"/>
                          <a:ea typeface="Tahoma" pitchFamily="34" charset="0"/>
                          <a:cs typeface="Tahoma" pitchFamily="34" charset="0"/>
                        </a:rPr>
                        <a:t>Ghi</a:t>
                      </a:r>
                      <a:r>
                        <a:rPr lang="en-US" sz="1400" dirty="0" smtClean="0">
                          <a:latin typeface="Tahoma" pitchFamily="34" charset="0"/>
                          <a:ea typeface="Tahoma" pitchFamily="34" charset="0"/>
                          <a:cs typeface="Tahoma" pitchFamily="34" charset="0"/>
                        </a:rPr>
                        <a:t> </a:t>
                      </a:r>
                      <a:r>
                        <a:rPr lang="en-US" sz="1400" dirty="0" err="1" smtClean="0">
                          <a:latin typeface="Tahoma" pitchFamily="34" charset="0"/>
                          <a:ea typeface="Tahoma" pitchFamily="34" charset="0"/>
                          <a:cs typeface="Tahoma" pitchFamily="34" charset="0"/>
                        </a:rPr>
                        <a:t>Chú</a:t>
                      </a:r>
                      <a:endParaRPr lang="en-US" sz="1400" dirty="0">
                        <a:latin typeface="Tahoma" pitchFamily="34" charset="0"/>
                        <a:ea typeface="Tahoma" pitchFamily="34" charset="0"/>
                        <a:cs typeface="Tahoma" pitchFamily="34" charset="0"/>
                      </a:endParaRPr>
                    </a:p>
                  </a:txBody>
                  <a:tcPr>
                    <a:solidFill>
                      <a:schemeClr val="accent6">
                        <a:lumMod val="75000"/>
                      </a:schemeClr>
                    </a:solidFill>
                  </a:tcPr>
                </a:tc>
              </a:tr>
              <a:tr h="552450">
                <a:tc rowSpan="3">
                  <a:txBody>
                    <a:bodyPr/>
                    <a:lstStyle/>
                    <a:p>
                      <a:r>
                        <a:rPr lang="en-US" sz="1400" dirty="0" err="1" smtClean="0">
                          <a:latin typeface="Tahoma" pitchFamily="34" charset="0"/>
                          <a:ea typeface="Tahoma" pitchFamily="34" charset="0"/>
                          <a:cs typeface="Tahoma" pitchFamily="34" charset="0"/>
                        </a:rPr>
                        <a:t>Phân</a:t>
                      </a:r>
                      <a:r>
                        <a:rPr lang="en-US" sz="1400" dirty="0" smtClean="0">
                          <a:latin typeface="Tahoma" pitchFamily="34" charset="0"/>
                          <a:ea typeface="Tahoma" pitchFamily="34" charset="0"/>
                          <a:cs typeface="Tahoma" pitchFamily="34" charset="0"/>
                        </a:rPr>
                        <a:t> </a:t>
                      </a:r>
                      <a:r>
                        <a:rPr lang="en-US" sz="1400" dirty="0" err="1" smtClean="0">
                          <a:latin typeface="Tahoma" pitchFamily="34" charset="0"/>
                          <a:ea typeface="Tahoma" pitchFamily="34" charset="0"/>
                          <a:cs typeface="Tahoma" pitchFamily="34" charset="0"/>
                        </a:rPr>
                        <a:t>lớp</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vốn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hóa</a:t>
                      </a:r>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r>
                        <a:rPr lang="en-US" sz="1400" dirty="0" smtClean="0">
                          <a:latin typeface="Tahoma" pitchFamily="34" charset="0"/>
                          <a:ea typeface="Tahoma" pitchFamily="34" charset="0"/>
                          <a:cs typeface="Tahoma" pitchFamily="34" charset="0"/>
                        </a:rPr>
                        <a:t>Small Cap</a:t>
                      </a:r>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lan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tỏa</a:t>
                      </a:r>
                      <a:r>
                        <a:rPr lang="en-US" sz="1400" baseline="0" dirty="0" smtClean="0">
                          <a:latin typeface="Tahoma" pitchFamily="34" charset="0"/>
                          <a:ea typeface="Tahoma" pitchFamily="34" charset="0"/>
                          <a:cs typeface="Tahoma" pitchFamily="34" charset="0"/>
                        </a:rPr>
                        <a:t> sang </a:t>
                      </a:r>
                      <a:r>
                        <a:rPr lang="en-US" sz="1400" baseline="0" dirty="0" err="1" smtClean="0">
                          <a:latin typeface="Tahoma" pitchFamily="34" charset="0"/>
                          <a:ea typeface="Tahoma" pitchFamily="34" charset="0"/>
                          <a:cs typeface="Tahoma" pitchFamily="34" charset="0"/>
                        </a:rPr>
                        <a:t>nhóm</a:t>
                      </a:r>
                      <a:r>
                        <a:rPr lang="en-US" sz="1400" baseline="0" dirty="0" smtClean="0">
                          <a:latin typeface="Tahoma" pitchFamily="34" charset="0"/>
                          <a:ea typeface="Tahoma" pitchFamily="34" charset="0"/>
                          <a:cs typeface="Tahoma" pitchFamily="34" charset="0"/>
                        </a:rPr>
                        <a:t> CP </a:t>
                      </a:r>
                      <a:r>
                        <a:rPr lang="en-US" sz="1400" baseline="0" dirty="0" err="1" smtClean="0">
                          <a:latin typeface="Tahoma" pitchFamily="34" charset="0"/>
                          <a:ea typeface="Tahoma" pitchFamily="34" charset="0"/>
                          <a:cs typeface="Tahoma" pitchFamily="34" charset="0"/>
                        </a:rPr>
                        <a:t>vốn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hóa</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nhỏ</a:t>
                      </a:r>
                      <a:endParaRPr lang="en-US" sz="14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Tahoma" pitchFamily="34" charset="0"/>
                          <a:ea typeface="Tahoma" pitchFamily="34" charset="0"/>
                          <a:cs typeface="Tahoma" pitchFamily="34" charset="0"/>
                        </a:rPr>
                        <a:t>Mid Cap</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tăng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dần</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Tahoma" pitchFamily="34" charset="0"/>
                          <a:ea typeface="Tahoma" pitchFamily="34" charset="0"/>
                          <a:cs typeface="Tahoma" pitchFamily="34" charset="0"/>
                        </a:rPr>
                        <a:t>Blue chip</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aseline="0" dirty="0" err="1" smtClean="0">
                          <a:latin typeface="Tahoma" pitchFamily="34" charset="0"/>
                          <a:ea typeface="Tahoma" pitchFamily="34" charset="0"/>
                          <a:cs typeface="Tahoma" pitchFamily="34" charset="0"/>
                        </a:rPr>
                        <a:t>Lực</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cầu</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mua</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ròng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trở</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lại</a:t>
                      </a:r>
                      <a:endParaRPr lang="en-US" sz="1400" baseline="0" dirty="0" smtClean="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latin typeface="Tahoma" pitchFamily="34" charset="0"/>
                          <a:ea typeface="Tahoma" pitchFamily="34" charset="0"/>
                          <a:cs typeface="Tahoma" pitchFamily="34" charset="0"/>
                        </a:rPr>
                        <a:t>Nhóm</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ngành</a:t>
                      </a:r>
                      <a:endParaRPr lang="en-US" sz="1400" dirty="0" smtClean="0">
                        <a:latin typeface="Tahoma" pitchFamily="34" charset="0"/>
                        <a:ea typeface="Tahoma" pitchFamily="34" charset="0"/>
                        <a:cs typeface="Tahoma" pitchFamily="34" charset="0"/>
                      </a:endParaRPr>
                    </a:p>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noFill/>
                  </a:tcPr>
                </a:tc>
                <a:tc>
                  <a:txBody>
                    <a:bodyPr/>
                    <a:lstStyle/>
                    <a:p>
                      <a:r>
                        <a:rPr lang="en-US" sz="1400" dirty="0" err="1" smtClean="0">
                          <a:latin typeface="Tahoma" pitchFamily="34" charset="0"/>
                          <a:ea typeface="Tahoma" pitchFamily="34" charset="0"/>
                          <a:cs typeface="Tahoma" pitchFamily="34" charset="0"/>
                        </a:rPr>
                        <a:t>Dầu</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khí</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Lự</a:t>
                      </a:r>
                      <a:r>
                        <a:rPr lang="en-US" sz="1400" baseline="0" dirty="0" err="1" smtClean="0">
                          <a:latin typeface="Tahoma" pitchFamily="34" charset="0"/>
                          <a:ea typeface="Tahoma" pitchFamily="34" charset="0"/>
                          <a:cs typeface="Tahoma" pitchFamily="34" charset="0"/>
                        </a:rPr>
                        <a:t>c</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cầu</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mua</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vào</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rất</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mạnh</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Bất</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động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sản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Xây</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dựng</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b="1"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aseline="0" dirty="0" err="1" smtClean="0">
                          <a:latin typeface="Tahoma" pitchFamily="34" charset="0"/>
                          <a:ea typeface="Tahoma" pitchFamily="34" charset="0"/>
                          <a:cs typeface="Tahoma" pitchFamily="34" charset="0"/>
                        </a:rPr>
                        <a:t>Ổn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định</a:t>
                      </a:r>
                      <a:endParaRPr lang="en-US" sz="1400" baseline="0" dirty="0" smtClean="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Thép</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vào</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mạnh</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450">
                <a:tc vMerge="1">
                  <a:txBody>
                    <a:bodyPr/>
                    <a:lstStyle/>
                    <a:p>
                      <a:endParaRPr lang="en-US" sz="1600" dirty="0"/>
                    </a:p>
                  </a:txBody>
                  <a:tcPr>
                    <a:lnT w="12700" cap="flat" cmpd="sng" algn="ctr">
                      <a:solidFill>
                        <a:schemeClr val="tx1"/>
                      </a:solidFill>
                      <a:prstDash val="solid"/>
                      <a:round/>
                      <a:headEnd type="none" w="med" len="med"/>
                      <a:tailEnd type="none" w="med" len="med"/>
                    </a:lnT>
                    <a:noFill/>
                  </a:tcPr>
                </a:tc>
                <a:tc>
                  <a:txBody>
                    <a:bodyPr/>
                    <a:lstStyle/>
                    <a:p>
                      <a:r>
                        <a:rPr lang="en-US" sz="1400" dirty="0" err="1" smtClean="0">
                          <a:latin typeface="Tahoma" pitchFamily="34" charset="0"/>
                          <a:ea typeface="Tahoma" pitchFamily="34" charset="0"/>
                          <a:cs typeface="Tahoma" pitchFamily="34" charset="0"/>
                        </a:rPr>
                        <a:t>Ngân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hàng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và</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bảo</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hiểm</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FFFFFF"/>
                          </a:solidFill>
                          <a:latin typeface="Tahoma" pitchFamily="34" charset="0"/>
                          <a:ea typeface="Tahoma" pitchFamily="34" charset="0"/>
                          <a:cs typeface="Tahoma" pitchFamily="34" charset="0"/>
                          <a:sym typeface="Webdings" panose="05030102010509060703" pitchFamily="18" charset="2"/>
                        </a:rPr>
                        <a:t></a:t>
                      </a:r>
                      <a:endParaRPr lang="en-US" sz="1400" dirty="0" smtClean="0">
                        <a:solidFill>
                          <a:srgbClr val="FFFFFF"/>
                        </a:solidFill>
                        <a:latin typeface="Tahoma" pitchFamily="34" charset="0"/>
                        <a:ea typeface="Tahoma" pitchFamily="34" charset="0"/>
                        <a:cs typeface="Tahoma" pitchFamily="34" charset="0"/>
                      </a:endParaRPr>
                    </a:p>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Tahoma" pitchFamily="34" charset="0"/>
                          <a:ea typeface="Tahoma" pitchFamily="34" charset="0"/>
                          <a:cs typeface="Tahoma" pitchFamily="34" charset="0"/>
                        </a:rPr>
                        <a:t>Dòng</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tiền</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vào</a:t>
                      </a:r>
                      <a:r>
                        <a:rPr lang="en-US" sz="1400" baseline="0" dirty="0" smtClean="0">
                          <a:latin typeface="Tahoma" pitchFamily="34" charset="0"/>
                          <a:ea typeface="Tahoma" pitchFamily="34" charset="0"/>
                          <a:cs typeface="Tahoma" pitchFamily="34" charset="0"/>
                        </a:rPr>
                        <a:t> </a:t>
                      </a:r>
                      <a:r>
                        <a:rPr lang="en-US" sz="1400" baseline="0" dirty="0" err="1" smtClean="0">
                          <a:latin typeface="Tahoma" pitchFamily="34" charset="0"/>
                          <a:ea typeface="Tahoma" pitchFamily="34" charset="0"/>
                          <a:cs typeface="Tahoma" pitchFamily="34" charset="0"/>
                        </a:rPr>
                        <a:t>mạnh</a:t>
                      </a:r>
                      <a:endParaRPr lang="en-US" sz="14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25" name="Group 24"/>
          <p:cNvGrpSpPr/>
          <p:nvPr/>
        </p:nvGrpSpPr>
        <p:grpSpPr>
          <a:xfrm>
            <a:off x="2362200" y="3186215"/>
            <a:ext cx="697627" cy="707886"/>
            <a:chOff x="7193351" y="2751366"/>
            <a:chExt cx="697627" cy="707886"/>
          </a:xfrm>
        </p:grpSpPr>
        <p:sp>
          <p:nvSpPr>
            <p:cNvPr id="26" name="Oval 43"/>
            <p:cNvSpPr/>
            <p:nvPr/>
          </p:nvSpPr>
          <p:spPr>
            <a:xfrm>
              <a:off x="7324742" y="2900280"/>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44"/>
            <p:cNvSpPr txBox="1"/>
            <p:nvPr/>
          </p:nvSpPr>
          <p:spPr>
            <a:xfrm>
              <a:off x="7193351" y="2751366"/>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28" name="Group 27"/>
          <p:cNvGrpSpPr/>
          <p:nvPr/>
        </p:nvGrpSpPr>
        <p:grpSpPr>
          <a:xfrm>
            <a:off x="3451681" y="3753748"/>
            <a:ext cx="697627" cy="707886"/>
            <a:chOff x="5951354" y="2751366"/>
            <a:chExt cx="697627" cy="707886"/>
          </a:xfrm>
        </p:grpSpPr>
        <p:sp>
          <p:nvSpPr>
            <p:cNvPr id="29" name="Oval 43"/>
            <p:cNvSpPr/>
            <p:nvPr/>
          </p:nvSpPr>
          <p:spPr>
            <a:xfrm>
              <a:off x="6082745" y="2891719"/>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44"/>
            <p:cNvSpPr txBox="1"/>
            <p:nvPr/>
          </p:nvSpPr>
          <p:spPr>
            <a:xfrm>
              <a:off x="5951354" y="2751366"/>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34" name="Group 33"/>
          <p:cNvGrpSpPr/>
          <p:nvPr/>
        </p:nvGrpSpPr>
        <p:grpSpPr>
          <a:xfrm>
            <a:off x="2362200" y="2582253"/>
            <a:ext cx="697627" cy="707886"/>
            <a:chOff x="4568990" y="2808537"/>
            <a:chExt cx="697627" cy="707886"/>
          </a:xfrm>
        </p:grpSpPr>
        <p:sp>
          <p:nvSpPr>
            <p:cNvPr id="35" name="Oval 43"/>
            <p:cNvSpPr/>
            <p:nvPr/>
          </p:nvSpPr>
          <p:spPr>
            <a:xfrm>
              <a:off x="4713518" y="2958194"/>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44"/>
            <p:cNvSpPr txBox="1"/>
            <p:nvPr/>
          </p:nvSpPr>
          <p:spPr>
            <a:xfrm>
              <a:off x="4568990" y="2808537"/>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32" name="Group 2"/>
          <p:cNvGrpSpPr/>
          <p:nvPr/>
        </p:nvGrpSpPr>
        <p:grpSpPr>
          <a:xfrm>
            <a:off x="3438544" y="4441658"/>
            <a:ext cx="697627" cy="707886"/>
            <a:chOff x="3050642" y="1756346"/>
            <a:chExt cx="697627" cy="707886"/>
          </a:xfrm>
        </p:grpSpPr>
        <p:sp>
          <p:nvSpPr>
            <p:cNvPr id="33" name="Oval 32"/>
            <p:cNvSpPr/>
            <p:nvPr/>
          </p:nvSpPr>
          <p:spPr>
            <a:xfrm>
              <a:off x="3177371" y="1906003"/>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050642" y="1756346"/>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31" name="Group 30"/>
          <p:cNvGrpSpPr/>
          <p:nvPr/>
        </p:nvGrpSpPr>
        <p:grpSpPr>
          <a:xfrm>
            <a:off x="3477431" y="1449963"/>
            <a:ext cx="697627" cy="707886"/>
            <a:chOff x="4774303" y="2689264"/>
            <a:chExt cx="697627" cy="707886"/>
          </a:xfrm>
        </p:grpSpPr>
        <p:sp>
          <p:nvSpPr>
            <p:cNvPr id="41" name="Oval 43"/>
            <p:cNvSpPr/>
            <p:nvPr/>
          </p:nvSpPr>
          <p:spPr>
            <a:xfrm>
              <a:off x="4893083" y="2841240"/>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4"/>
            <p:cNvSpPr txBox="1"/>
            <p:nvPr/>
          </p:nvSpPr>
          <p:spPr>
            <a:xfrm>
              <a:off x="4774303" y="2689264"/>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43" name="Group 42"/>
          <p:cNvGrpSpPr/>
          <p:nvPr/>
        </p:nvGrpSpPr>
        <p:grpSpPr>
          <a:xfrm>
            <a:off x="2336673" y="5064058"/>
            <a:ext cx="697627" cy="707886"/>
            <a:chOff x="7230070" y="2703021"/>
            <a:chExt cx="697627" cy="707886"/>
          </a:xfrm>
        </p:grpSpPr>
        <p:sp>
          <p:nvSpPr>
            <p:cNvPr id="44" name="Oval 43"/>
            <p:cNvSpPr/>
            <p:nvPr/>
          </p:nvSpPr>
          <p:spPr>
            <a:xfrm>
              <a:off x="7361944" y="2852678"/>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230070" y="2703021"/>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grpSp>
        <p:nvGrpSpPr>
          <p:cNvPr id="46" name="Group 45"/>
          <p:cNvGrpSpPr/>
          <p:nvPr/>
        </p:nvGrpSpPr>
        <p:grpSpPr>
          <a:xfrm>
            <a:off x="2346744" y="2041249"/>
            <a:ext cx="697627" cy="707886"/>
            <a:chOff x="5743227" y="2765198"/>
            <a:chExt cx="697627" cy="707886"/>
          </a:xfrm>
        </p:grpSpPr>
        <p:sp>
          <p:nvSpPr>
            <p:cNvPr id="47" name="Oval 43"/>
            <p:cNvSpPr/>
            <p:nvPr/>
          </p:nvSpPr>
          <p:spPr>
            <a:xfrm>
              <a:off x="5887754" y="2898704"/>
              <a:ext cx="408572" cy="408572"/>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4"/>
            <p:cNvSpPr txBox="1"/>
            <p:nvPr/>
          </p:nvSpPr>
          <p:spPr>
            <a:xfrm>
              <a:off x="5743227" y="2765198"/>
              <a:ext cx="697627" cy="707886"/>
            </a:xfrm>
            <a:prstGeom prst="rect">
              <a:avLst/>
            </a:prstGeom>
            <a:noFill/>
          </p:spPr>
          <p:txBody>
            <a:bodyPr wrap="none" rtlCol="0" anchor="ctr">
              <a:spAutoFit/>
            </a:bodyPr>
            <a:lstStyle/>
            <a:p>
              <a:pPr algn="ctr"/>
              <a:r>
                <a:rPr lang="en-US" sz="4000" dirty="0" smtClean="0">
                  <a:solidFill>
                    <a:srgbClr val="FFFFFF"/>
                  </a:solidFill>
                  <a:sym typeface="Webdings" panose="05030102010509060703" pitchFamily="18" charset="2"/>
                </a:rPr>
                <a:t></a:t>
              </a:r>
              <a:endParaRPr lang="en-US" sz="4000" dirty="0">
                <a:solidFill>
                  <a:srgbClr val="FFFFFF"/>
                </a:solidFill>
              </a:endParaRPr>
            </a:p>
          </p:txBody>
        </p:sp>
      </p:grpSp>
    </p:spTree>
    <p:extLst>
      <p:ext uri="{BB962C8B-B14F-4D97-AF65-F5344CB8AC3E}">
        <p14:creationId xmlns:p14="http://schemas.microsoft.com/office/powerpoint/2010/main" val="4183176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latin typeface="Tahoma" pitchFamily="34" charset="0"/>
                <a:ea typeface="Tahoma" pitchFamily="34" charset="0"/>
                <a:cs typeface="Tahoma" pitchFamily="34" charset="0"/>
              </a:rPr>
              <a:t>KHUYẾN CÁO CẤU TRÚC DANH MỤC</a:t>
            </a:r>
            <a:endParaRPr lang="en-US" sz="2000" dirty="0">
              <a:latin typeface="Tahoma" pitchFamily="34" charset="0"/>
              <a:ea typeface="Tahoma" pitchFamily="34" charset="0"/>
              <a:cs typeface="Tahoma" pitchFamily="34" charset="0"/>
            </a:endParaRPr>
          </a:p>
        </p:txBody>
      </p:sp>
      <p:sp>
        <p:nvSpPr>
          <p:cNvPr id="3" name="TextBox 2"/>
          <p:cNvSpPr txBox="1"/>
          <p:nvPr/>
        </p:nvSpPr>
        <p:spPr>
          <a:xfrm>
            <a:off x="2209800" y="914400"/>
            <a:ext cx="5791200" cy="369332"/>
          </a:xfrm>
          <a:prstGeom prst="rect">
            <a:avLst/>
          </a:prstGeom>
          <a:noFill/>
        </p:spPr>
        <p:txBody>
          <a:bodyPr wrap="square" rtlCol="0">
            <a:spAutoFit/>
          </a:bodyPr>
          <a:lstStyle/>
          <a:p>
            <a:r>
              <a:rPr lang="en-US" b="1" dirty="0" smtClean="0">
                <a:latin typeface="Tahoma" pitchFamily="34" charset="0"/>
                <a:ea typeface="Tahoma" pitchFamily="34" charset="0"/>
                <a:cs typeface="Tahoma" pitchFamily="34" charset="0"/>
              </a:rPr>
              <a:t>DANH MỤC CÁC CỔ PHIẾU DẦU KHÍ</a:t>
            </a:r>
          </a:p>
        </p:txBody>
      </p:sp>
      <p:graphicFrame>
        <p:nvGraphicFramePr>
          <p:cNvPr id="4" name="Table 3"/>
          <p:cNvGraphicFramePr>
            <a:graphicFrameLocks noGrp="1"/>
          </p:cNvGraphicFramePr>
          <p:nvPr>
            <p:extLst>
              <p:ext uri="{D42A27DB-BD31-4B8C-83A1-F6EECF244321}">
                <p14:modId xmlns:p14="http://schemas.microsoft.com/office/powerpoint/2010/main" val="2292787049"/>
              </p:ext>
            </p:extLst>
          </p:nvPr>
        </p:nvGraphicFramePr>
        <p:xfrm>
          <a:off x="228600" y="1283732"/>
          <a:ext cx="9372599" cy="4587240"/>
        </p:xfrm>
        <a:graphic>
          <a:graphicData uri="http://schemas.openxmlformats.org/drawingml/2006/table">
            <a:tbl>
              <a:tblPr firstRow="1" bandRow="1">
                <a:tableStyleId>{5C22544A-7EE6-4342-B048-85BDC9FD1C3A}</a:tableStyleId>
              </a:tblPr>
              <a:tblGrid>
                <a:gridCol w="914400"/>
                <a:gridCol w="1066800"/>
                <a:gridCol w="7391399"/>
              </a:tblGrid>
              <a:tr h="457200">
                <a:tc>
                  <a:txBody>
                    <a:bodyPr/>
                    <a:lstStyle/>
                    <a:p>
                      <a:r>
                        <a:rPr lang="en-US" sz="1100" dirty="0" err="1" smtClean="0">
                          <a:latin typeface="Tahoma" pitchFamily="34" charset="0"/>
                          <a:ea typeface="Tahoma" pitchFamily="34" charset="0"/>
                          <a:cs typeface="Tahoma" pitchFamily="34" charset="0"/>
                        </a:rPr>
                        <a:t>Cổ</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phiếu</a:t>
                      </a:r>
                      <a:endParaRPr lang="en-US" sz="11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100" dirty="0" err="1" smtClean="0">
                          <a:latin typeface="Tahoma" pitchFamily="34" charset="0"/>
                          <a:ea typeface="Tahoma" pitchFamily="34" charset="0"/>
                          <a:cs typeface="Tahoma" pitchFamily="34" charset="0"/>
                        </a:rPr>
                        <a:t>Giá</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hiện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tại</a:t>
                      </a:r>
                      <a:endParaRPr lang="en-US" sz="1100" dirty="0">
                        <a:latin typeface="Tahoma" pitchFamily="34" charset="0"/>
                        <a:ea typeface="Tahoma" pitchFamily="34" charset="0"/>
                        <a:cs typeface="Tahoma" pitchFamily="34" charset="0"/>
                      </a:endParaRPr>
                    </a:p>
                  </a:txBody>
                  <a:tcPr>
                    <a:solidFill>
                      <a:schemeClr val="accent6">
                        <a:lumMod val="75000"/>
                      </a:schemeClr>
                    </a:solidFill>
                  </a:tcPr>
                </a:tc>
                <a:tc>
                  <a:txBody>
                    <a:bodyPr/>
                    <a:lstStyle/>
                    <a:p>
                      <a:r>
                        <a:rPr lang="en-US" sz="1100" dirty="0" err="1" smtClean="0">
                          <a:latin typeface="Tahoma" pitchFamily="34" charset="0"/>
                          <a:ea typeface="Tahoma" pitchFamily="34" charset="0"/>
                          <a:cs typeface="Tahoma" pitchFamily="34" charset="0"/>
                        </a:rPr>
                        <a:t>Chiến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lược</a:t>
                      </a:r>
                      <a:endParaRPr lang="en-US" sz="1100" dirty="0">
                        <a:latin typeface="Tahoma" pitchFamily="34" charset="0"/>
                        <a:ea typeface="Tahoma" pitchFamily="34" charset="0"/>
                        <a:cs typeface="Tahoma" pitchFamily="34" charset="0"/>
                      </a:endParaRPr>
                    </a:p>
                  </a:txBody>
                  <a:tcPr>
                    <a:solidFill>
                      <a:schemeClr val="accent6">
                        <a:lumMod val="75000"/>
                      </a:schemeClr>
                    </a:solidFill>
                  </a:tcPr>
                </a:tc>
              </a:tr>
              <a:tr h="411480">
                <a:tc>
                  <a:txBody>
                    <a:bodyPr/>
                    <a:lstStyle/>
                    <a:p>
                      <a:r>
                        <a:rPr lang="en-US" sz="1100" dirty="0" smtClean="0">
                          <a:latin typeface="Tahoma" pitchFamily="34" charset="0"/>
                          <a:ea typeface="Tahoma" pitchFamily="34" charset="0"/>
                          <a:cs typeface="Tahoma" pitchFamily="34" charset="0"/>
                        </a:rPr>
                        <a:t>GAS</a:t>
                      </a:r>
                      <a:endParaRPr lang="en-US" sz="11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116.4</a:t>
                      </a:r>
                      <a:endParaRPr lang="en-US" sz="11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c>
                  <a:txBody>
                    <a:bodyPr/>
                    <a:lstStyle/>
                    <a:p>
                      <a:r>
                        <a:rPr lang="en-US" sz="1100" b="1" baseline="0" dirty="0" err="1" smtClean="0">
                          <a:solidFill>
                            <a:srgbClr val="00B050"/>
                          </a:solidFill>
                          <a:latin typeface="Tahoma" pitchFamily="34" charset="0"/>
                          <a:ea typeface="Tahoma" pitchFamily="34" charset="0"/>
                          <a:cs typeface="Tahoma" pitchFamily="34" charset="0"/>
                        </a:rPr>
                        <a:t>Tăng</a:t>
                      </a:r>
                      <a:r>
                        <a:rPr lang="en-US" sz="1100" b="1" baseline="0" dirty="0" smtClean="0">
                          <a:solidFill>
                            <a:srgbClr val="00B050"/>
                          </a:solidFill>
                          <a:latin typeface="Tahoma" pitchFamily="34" charset="0"/>
                          <a:ea typeface="Tahoma" pitchFamily="34" charset="0"/>
                          <a:cs typeface="Tahoma" pitchFamily="34" charset="0"/>
                        </a:rPr>
                        <a:t> </a:t>
                      </a:r>
                      <a:r>
                        <a:rPr lang="en-US" sz="1100" b="1" baseline="0" dirty="0" err="1" smtClean="0">
                          <a:solidFill>
                            <a:srgbClr val="00B050"/>
                          </a:solidFill>
                          <a:latin typeface="Tahoma" pitchFamily="34" charset="0"/>
                          <a:ea typeface="Tahoma" pitchFamily="34" charset="0"/>
                          <a:cs typeface="Tahoma" pitchFamily="34" charset="0"/>
                        </a:rPr>
                        <a:t>tỷ</a:t>
                      </a:r>
                      <a:r>
                        <a:rPr lang="en-US" sz="1100" b="1" baseline="0" dirty="0" smtClean="0">
                          <a:solidFill>
                            <a:srgbClr val="00B050"/>
                          </a:solidFill>
                          <a:latin typeface="Tahoma" pitchFamily="34" charset="0"/>
                          <a:ea typeface="Tahoma" pitchFamily="34" charset="0"/>
                          <a:cs typeface="Tahoma" pitchFamily="34" charset="0"/>
                        </a:rPr>
                        <a:t> </a:t>
                      </a:r>
                      <a:r>
                        <a:rPr lang="en-US" sz="1100" b="1" baseline="0" dirty="0" err="1" smtClean="0">
                          <a:solidFill>
                            <a:srgbClr val="00B050"/>
                          </a:solidFill>
                          <a:latin typeface="Tahoma" pitchFamily="34" charset="0"/>
                          <a:ea typeface="Tahoma" pitchFamily="34" charset="0"/>
                          <a:cs typeface="Tahoma" pitchFamily="34" charset="0"/>
                        </a:rPr>
                        <a:t>trọng</a:t>
                      </a:r>
                      <a:r>
                        <a:rPr lang="en-US" sz="1100" baseline="0" dirty="0" smtClean="0">
                          <a:solidFill>
                            <a:srgbClr val="00B050"/>
                          </a:solidFill>
                          <a:latin typeface="Tahoma" pitchFamily="34" charset="0"/>
                          <a:ea typeface="Tahoma" pitchFamily="34" charset="0"/>
                          <a:cs typeface="Tahoma" pitchFamily="34" charset="0"/>
                        </a:rPr>
                        <a:t>–</a:t>
                      </a:r>
                      <a:r>
                        <a:rPr lang="en-US" sz="1100" b="1" baseline="0" dirty="0" smtClean="0">
                          <a:solidFill>
                            <a:srgbClr val="00B050"/>
                          </a:solidFill>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Cổ</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phiếu</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đang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trong</a:t>
                      </a:r>
                      <a:r>
                        <a:rPr lang="en-US" sz="1100" baseline="0" dirty="0" smtClean="0">
                          <a:latin typeface="Tahoma" pitchFamily="34" charset="0"/>
                          <a:ea typeface="Tahoma" pitchFamily="34" charset="0"/>
                          <a:cs typeface="Tahoma" pitchFamily="34" charset="0"/>
                        </a:rPr>
                        <a:t> uptrend </a:t>
                      </a:r>
                      <a:r>
                        <a:rPr lang="en-US" sz="1100" baseline="0" dirty="0" err="1" smtClean="0">
                          <a:latin typeface="Tahoma" pitchFamily="34" charset="0"/>
                          <a:ea typeface="Tahoma" pitchFamily="34" charset="0"/>
                          <a:cs typeface="Tahoma" pitchFamily="34" charset="0"/>
                        </a:rPr>
                        <a:t>mạnh</a:t>
                      </a:r>
                      <a:endParaRPr lang="en-US" sz="1100" dirty="0">
                        <a:latin typeface="Tahoma" pitchFamily="34" charset="0"/>
                        <a:ea typeface="Tahoma" pitchFamily="34" charset="0"/>
                        <a:cs typeface="Tahoma" pitchFamily="34" charset="0"/>
                      </a:endParaRPr>
                    </a:p>
                  </a:txBody>
                  <a:tcPr>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DCM</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14.1</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Cổ</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phiếu</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vượt</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kháng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cự</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tại</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vùng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giá</a:t>
                      </a:r>
                      <a:r>
                        <a:rPr lang="en-US" sz="1100" baseline="0" dirty="0" smtClean="0">
                          <a:latin typeface="Tahoma" pitchFamily="34" charset="0"/>
                          <a:ea typeface="Tahoma" pitchFamily="34" charset="0"/>
                          <a:cs typeface="Tahoma" pitchFamily="34" charset="0"/>
                        </a:rPr>
                        <a:t> 13</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Tahoma" pitchFamily="34" charset="0"/>
                          <a:ea typeface="Tahoma" pitchFamily="34" charset="0"/>
                          <a:cs typeface="Tahoma" pitchFamily="34" charset="0"/>
                        </a:rPr>
                        <a:t>PVC</a:t>
                      </a:r>
                    </a:p>
                    <a:p>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12.6</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Cổ</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phiếu</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đang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trong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giai</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đoạn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điều</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chỉnh</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PVS</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31.9</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Cổ</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phiếu</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đang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trong</a:t>
                      </a:r>
                      <a:r>
                        <a:rPr lang="en-US" sz="1100" baseline="0" dirty="0" smtClean="0">
                          <a:latin typeface="Tahoma" pitchFamily="34" charset="0"/>
                          <a:ea typeface="Tahoma" pitchFamily="34" charset="0"/>
                          <a:cs typeface="Tahoma" pitchFamily="34" charset="0"/>
                        </a:rPr>
                        <a:t> uptrend</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PVT</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18.65</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smtClean="0">
                          <a:solidFill>
                            <a:schemeClr val="tx1">
                              <a:lumMod val="95000"/>
                              <a:lumOff val="5000"/>
                            </a:schemeClr>
                          </a:solidFill>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Cổ</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phiếu</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đang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có</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dòng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tiền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vào</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tốt</a:t>
                      </a:r>
                      <a:endParaRPr lang="en-US" sz="1100" b="1" dirty="0" smtClean="0">
                        <a:solidFill>
                          <a:schemeClr val="tx1">
                            <a:lumMod val="95000"/>
                            <a:lumOff val="5000"/>
                          </a:schemeClr>
                        </a:solidFill>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PVX</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2.5</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Cổ</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phiếu</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giao</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dịch</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trong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biên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độ</a:t>
                      </a:r>
                      <a:r>
                        <a:rPr lang="en-US" sz="1100" baseline="0" dirty="0" smtClean="0">
                          <a:latin typeface="Tahoma" pitchFamily="34" charset="0"/>
                          <a:ea typeface="Tahoma" pitchFamily="34" charset="0"/>
                          <a:cs typeface="Tahoma" pitchFamily="34" charset="0"/>
                        </a:rPr>
                        <a:t> 2.4-2.8</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DPM</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25.6</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Cổ</a:t>
                      </a:r>
                      <a:r>
                        <a:rPr lang="en-US" sz="1100" b="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phiếu</a:t>
                      </a:r>
                      <a:r>
                        <a:rPr lang="en-US" sz="1100" b="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đang</a:t>
                      </a:r>
                      <a:r>
                        <a:rPr lang="en-US" sz="1100" b="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giao</a:t>
                      </a:r>
                      <a:r>
                        <a:rPr lang="en-US" sz="1100" b="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dịch</a:t>
                      </a:r>
                      <a:r>
                        <a:rPr lang="en-US" sz="1100" b="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tích</a:t>
                      </a:r>
                      <a:r>
                        <a:rPr lang="en-US" sz="1100" b="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cực</a:t>
                      </a:r>
                      <a:r>
                        <a:rPr lang="en-US" sz="1100" b="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khối</a:t>
                      </a:r>
                      <a:r>
                        <a:rPr lang="en-US" sz="1100" b="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lượng</a:t>
                      </a:r>
                      <a:r>
                        <a:rPr lang="en-US" sz="1100" b="0" baseline="0" dirty="0" smtClean="0">
                          <a:latin typeface="Tahoma" pitchFamily="34" charset="0"/>
                          <a:ea typeface="Tahoma" pitchFamily="34" charset="0"/>
                          <a:cs typeface="Tahoma" pitchFamily="34" charset="0"/>
                        </a:rPr>
                        <a:t> </a:t>
                      </a:r>
                      <a:r>
                        <a:rPr lang="en-US" sz="1100" b="0" baseline="0" dirty="0" err="1" smtClean="0">
                          <a:latin typeface="Tahoma" pitchFamily="34" charset="0"/>
                          <a:ea typeface="Tahoma" pitchFamily="34" charset="0"/>
                          <a:cs typeface="Tahoma" pitchFamily="34" charset="0"/>
                        </a:rPr>
                        <a:t>tăng</a:t>
                      </a:r>
                      <a:endParaRPr lang="en-US" sz="1100" b="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PVI</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36.8</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Giao</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dịch</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ổn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định</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trong</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biên</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độ</a:t>
                      </a:r>
                      <a:r>
                        <a:rPr lang="en-US" sz="1100" baseline="0" dirty="0" smtClean="0">
                          <a:latin typeface="Tahoma" pitchFamily="34" charset="0"/>
                          <a:ea typeface="Tahoma" pitchFamily="34" charset="0"/>
                          <a:cs typeface="Tahoma" pitchFamily="34" charset="0"/>
                        </a:rPr>
                        <a:t> </a:t>
                      </a:r>
                      <a:r>
                        <a:rPr lang="en-US" sz="1100" baseline="0" dirty="0" err="1" smtClean="0">
                          <a:latin typeface="Tahoma" pitchFamily="34" charset="0"/>
                          <a:ea typeface="Tahoma" pitchFamily="34" charset="0"/>
                          <a:cs typeface="Tahoma" pitchFamily="34" charset="0"/>
                        </a:rPr>
                        <a:t>hẹp</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NT2</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34.5</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dirty="0" err="1" smtClean="0">
                          <a:solidFill>
                            <a:srgbClr val="FFC000"/>
                          </a:solidFill>
                          <a:latin typeface="Tahoma" pitchFamily="34" charset="0"/>
                          <a:ea typeface="Tahoma" pitchFamily="34" charset="0"/>
                          <a:cs typeface="Tahoma" pitchFamily="34" charset="0"/>
                        </a:rPr>
                        <a:t>Nắm</a:t>
                      </a:r>
                      <a:r>
                        <a:rPr lang="en-US" sz="1100" b="1" baseline="0" dirty="0" smtClean="0">
                          <a:solidFill>
                            <a:srgbClr val="FFC000"/>
                          </a:solidFill>
                          <a:latin typeface="Tahoma" pitchFamily="34" charset="0"/>
                          <a:ea typeface="Tahoma" pitchFamily="34" charset="0"/>
                          <a:cs typeface="Tahoma" pitchFamily="34" charset="0"/>
                        </a:rPr>
                        <a:t> </a:t>
                      </a:r>
                      <a:r>
                        <a:rPr lang="en-US" sz="1100" b="1" baseline="0" dirty="0" err="1" smtClean="0">
                          <a:solidFill>
                            <a:srgbClr val="FFC000"/>
                          </a:solidFill>
                          <a:latin typeface="Tahoma" pitchFamily="34" charset="0"/>
                          <a:ea typeface="Tahoma" pitchFamily="34" charset="0"/>
                          <a:cs typeface="Tahoma" pitchFamily="34" charset="0"/>
                        </a:rPr>
                        <a:t>giữ</a:t>
                      </a:r>
                      <a:r>
                        <a:rPr lang="en-US" sz="1100" b="1" baseline="0" dirty="0" smtClean="0">
                          <a:solidFill>
                            <a:srgbClr val="FFC000"/>
                          </a:solidFill>
                          <a:latin typeface="Tahoma" pitchFamily="34" charset="0"/>
                          <a:ea typeface="Tahoma" pitchFamily="34" charset="0"/>
                          <a:cs typeface="Tahoma" pitchFamily="34" charset="0"/>
                        </a:rPr>
                        <a:t> </a:t>
                      </a:r>
                      <a:r>
                        <a:rPr lang="en-US" sz="11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100" b="0" baseline="0" dirty="0" err="1" smtClean="0">
                          <a:solidFill>
                            <a:schemeClr val="tx1">
                              <a:lumMod val="95000"/>
                              <a:lumOff val="5000"/>
                            </a:schemeClr>
                          </a:solidFill>
                          <a:latin typeface="Tahoma" pitchFamily="34" charset="0"/>
                          <a:ea typeface="Tahoma" pitchFamily="34" charset="0"/>
                          <a:cs typeface="Tahoma" pitchFamily="34" charset="0"/>
                        </a:rPr>
                        <a:t>Có</a:t>
                      </a:r>
                      <a:r>
                        <a:rPr lang="en-US" sz="11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100" b="0" baseline="0" dirty="0" err="1" smtClean="0">
                          <a:solidFill>
                            <a:schemeClr val="tx1">
                              <a:lumMod val="95000"/>
                              <a:lumOff val="5000"/>
                            </a:schemeClr>
                          </a:solidFill>
                          <a:latin typeface="Tahoma" pitchFamily="34" charset="0"/>
                          <a:ea typeface="Tahoma" pitchFamily="34" charset="0"/>
                          <a:cs typeface="Tahoma" pitchFamily="34" charset="0"/>
                        </a:rPr>
                        <a:t>giao</a:t>
                      </a:r>
                      <a:r>
                        <a:rPr lang="en-US" sz="11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100" b="0" baseline="0" dirty="0" err="1" smtClean="0">
                          <a:solidFill>
                            <a:schemeClr val="tx1">
                              <a:lumMod val="95000"/>
                              <a:lumOff val="5000"/>
                            </a:schemeClr>
                          </a:solidFill>
                          <a:latin typeface="Tahoma" pitchFamily="34" charset="0"/>
                          <a:ea typeface="Tahoma" pitchFamily="34" charset="0"/>
                          <a:cs typeface="Tahoma" pitchFamily="34" charset="0"/>
                        </a:rPr>
                        <a:t>dịch</a:t>
                      </a:r>
                      <a:r>
                        <a:rPr lang="en-US" sz="11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100" b="0" baseline="0" dirty="0" err="1" smtClean="0">
                          <a:solidFill>
                            <a:schemeClr val="tx1">
                              <a:lumMod val="95000"/>
                              <a:lumOff val="5000"/>
                            </a:schemeClr>
                          </a:solidFill>
                          <a:latin typeface="Tahoma" pitchFamily="34" charset="0"/>
                          <a:ea typeface="Tahoma" pitchFamily="34" charset="0"/>
                          <a:cs typeface="Tahoma" pitchFamily="34" charset="0"/>
                        </a:rPr>
                        <a:t>khởi</a:t>
                      </a:r>
                      <a:r>
                        <a:rPr lang="en-US" sz="1100" b="0" baseline="0" dirty="0" smtClean="0">
                          <a:solidFill>
                            <a:schemeClr val="tx1">
                              <a:lumMod val="95000"/>
                              <a:lumOff val="5000"/>
                            </a:schemeClr>
                          </a:solidFill>
                          <a:latin typeface="Tahoma" pitchFamily="34" charset="0"/>
                          <a:ea typeface="Tahoma" pitchFamily="34" charset="0"/>
                          <a:cs typeface="Tahoma" pitchFamily="34" charset="0"/>
                        </a:rPr>
                        <a:t> </a:t>
                      </a:r>
                      <a:r>
                        <a:rPr lang="en-US" sz="1100" b="0" baseline="0" dirty="0" err="1" smtClean="0">
                          <a:solidFill>
                            <a:schemeClr val="tx1">
                              <a:lumMod val="95000"/>
                              <a:lumOff val="5000"/>
                            </a:schemeClr>
                          </a:solidFill>
                          <a:latin typeface="Tahoma" pitchFamily="34" charset="0"/>
                          <a:ea typeface="Tahoma" pitchFamily="34" charset="0"/>
                          <a:cs typeface="Tahoma" pitchFamily="34" charset="0"/>
                        </a:rPr>
                        <a:t>sắc</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r>
                        <a:rPr lang="en-US" sz="1100" dirty="0" smtClean="0">
                          <a:latin typeface="Tahoma" pitchFamily="34" charset="0"/>
                          <a:ea typeface="Tahoma" pitchFamily="34" charset="0"/>
                          <a:cs typeface="Tahoma" pitchFamily="34" charset="0"/>
                        </a:rPr>
                        <a:t>PVD</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100" dirty="0" smtClean="0">
                          <a:latin typeface="Tahoma" pitchFamily="34" charset="0"/>
                          <a:ea typeface="Tahoma" pitchFamily="34" charset="0"/>
                          <a:cs typeface="Tahoma" pitchFamily="34" charset="0"/>
                        </a:rPr>
                        <a:t>29.6</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1" baseline="0" dirty="0" err="1" smtClean="0">
                          <a:solidFill>
                            <a:srgbClr val="00B050"/>
                          </a:solidFill>
                          <a:latin typeface="Tahoma" pitchFamily="34" charset="0"/>
                          <a:ea typeface="Tahoma" pitchFamily="34" charset="0"/>
                          <a:cs typeface="Tahoma" pitchFamily="34" charset="0"/>
                        </a:rPr>
                        <a:t>Tăng</a:t>
                      </a:r>
                      <a:r>
                        <a:rPr lang="en-US" sz="1100" b="1" baseline="0" dirty="0" smtClean="0">
                          <a:solidFill>
                            <a:srgbClr val="00B050"/>
                          </a:solidFill>
                          <a:latin typeface="Tahoma" pitchFamily="34" charset="0"/>
                          <a:ea typeface="Tahoma" pitchFamily="34" charset="0"/>
                          <a:cs typeface="Tahoma" pitchFamily="34" charset="0"/>
                        </a:rPr>
                        <a:t> </a:t>
                      </a:r>
                      <a:r>
                        <a:rPr lang="en-US" sz="1100" b="1" baseline="0" dirty="0" err="1" smtClean="0">
                          <a:solidFill>
                            <a:srgbClr val="00B050"/>
                          </a:solidFill>
                          <a:latin typeface="Tahoma" pitchFamily="34" charset="0"/>
                          <a:ea typeface="Tahoma" pitchFamily="34" charset="0"/>
                          <a:cs typeface="Tahoma" pitchFamily="34" charset="0"/>
                        </a:rPr>
                        <a:t>tỷ</a:t>
                      </a:r>
                      <a:r>
                        <a:rPr lang="en-US" sz="1100" b="1" baseline="0" dirty="0" smtClean="0">
                          <a:solidFill>
                            <a:srgbClr val="00B050"/>
                          </a:solidFill>
                          <a:latin typeface="Tahoma" pitchFamily="34" charset="0"/>
                          <a:ea typeface="Tahoma" pitchFamily="34" charset="0"/>
                          <a:cs typeface="Tahoma" pitchFamily="34" charset="0"/>
                        </a:rPr>
                        <a:t> </a:t>
                      </a:r>
                      <a:r>
                        <a:rPr lang="en-US" sz="1100" b="1" baseline="0" dirty="0" err="1" smtClean="0">
                          <a:solidFill>
                            <a:srgbClr val="00B050"/>
                          </a:solidFill>
                          <a:latin typeface="Tahoma" pitchFamily="34" charset="0"/>
                          <a:ea typeface="Tahoma" pitchFamily="34" charset="0"/>
                          <a:cs typeface="Tahoma" pitchFamily="34" charset="0"/>
                        </a:rPr>
                        <a:t>trọng</a:t>
                      </a:r>
                      <a:r>
                        <a:rPr lang="en-US" sz="1100" b="0" baseline="0" dirty="0" smtClean="0">
                          <a:solidFill>
                            <a:schemeClr val="dk1"/>
                          </a:solidFill>
                          <a:latin typeface="Tahoma" pitchFamily="34" charset="0"/>
                          <a:ea typeface="Tahoma" pitchFamily="34" charset="0"/>
                          <a:cs typeface="Tahoma" pitchFamily="34" charset="0"/>
                        </a:rPr>
                        <a:t>– </a:t>
                      </a:r>
                      <a:r>
                        <a:rPr lang="en-US" sz="1100" b="0" baseline="0" dirty="0" err="1" smtClean="0">
                          <a:solidFill>
                            <a:schemeClr val="dk1"/>
                          </a:solidFill>
                          <a:latin typeface="Tahoma" pitchFamily="34" charset="0"/>
                          <a:ea typeface="Tahoma" pitchFamily="34" charset="0"/>
                          <a:cs typeface="Tahoma" pitchFamily="34" charset="0"/>
                        </a:rPr>
                        <a:t>Đang</a:t>
                      </a:r>
                      <a:r>
                        <a:rPr lang="en-US" sz="1100" b="0" baseline="0" dirty="0" smtClean="0">
                          <a:solidFill>
                            <a:schemeClr val="dk1"/>
                          </a:solidFill>
                          <a:latin typeface="Tahoma" pitchFamily="34" charset="0"/>
                          <a:ea typeface="Tahoma" pitchFamily="34" charset="0"/>
                          <a:cs typeface="Tahoma" pitchFamily="34" charset="0"/>
                        </a:rPr>
                        <a:t> </a:t>
                      </a:r>
                      <a:r>
                        <a:rPr lang="en-US" sz="1100" b="0" baseline="0" dirty="0" err="1" smtClean="0">
                          <a:solidFill>
                            <a:schemeClr val="dk1"/>
                          </a:solidFill>
                          <a:latin typeface="Tahoma" pitchFamily="34" charset="0"/>
                          <a:ea typeface="Tahoma" pitchFamily="34" charset="0"/>
                          <a:cs typeface="Tahoma" pitchFamily="34" charset="0"/>
                        </a:rPr>
                        <a:t>trong</a:t>
                      </a:r>
                      <a:r>
                        <a:rPr lang="en-US" sz="1100" b="0" baseline="0" dirty="0" smtClean="0">
                          <a:solidFill>
                            <a:schemeClr val="dk1"/>
                          </a:solidFill>
                          <a:latin typeface="Tahoma" pitchFamily="34" charset="0"/>
                          <a:ea typeface="Tahoma" pitchFamily="34" charset="0"/>
                          <a:cs typeface="Tahoma" pitchFamily="34" charset="0"/>
                        </a:rPr>
                        <a:t> uptrend </a:t>
                      </a:r>
                      <a:r>
                        <a:rPr lang="en-US" sz="1100" b="0" baseline="0" dirty="0" err="1" smtClean="0">
                          <a:solidFill>
                            <a:schemeClr val="dk1"/>
                          </a:solidFill>
                          <a:latin typeface="Tahoma" pitchFamily="34" charset="0"/>
                          <a:ea typeface="Tahoma" pitchFamily="34" charset="0"/>
                          <a:cs typeface="Tahoma" pitchFamily="34" charset="0"/>
                        </a:rPr>
                        <a:t>mạnh</a:t>
                      </a:r>
                      <a:endParaRPr lang="en-US" sz="1100" dirty="0">
                        <a:latin typeface="Tahoma" pitchFamily="34" charset="0"/>
                        <a:ea typeface="Tahoma" pitchFamily="34" charset="0"/>
                        <a:cs typeface="Tahoma"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294334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ahoma" pitchFamily="34" charset="0"/>
                <a:ea typeface="Tahoma" pitchFamily="34" charset="0"/>
                <a:cs typeface="Tahoma" pitchFamily="34" charset="0"/>
              </a:rPr>
              <a:t>LIÊN HỆ</a:t>
            </a:r>
            <a:endParaRPr lang="en-US" sz="2000" dirty="0">
              <a:latin typeface="Tahoma" pitchFamily="34" charset="0"/>
              <a:ea typeface="Tahoma" pitchFamily="34" charset="0"/>
              <a:cs typeface="Tahoma" pitchFamily="34" charset="0"/>
            </a:endParaRPr>
          </a:p>
        </p:txBody>
      </p:sp>
      <p:sp>
        <p:nvSpPr>
          <p:cNvPr id="5" name="Rectangle 4"/>
          <p:cNvSpPr/>
          <p:nvPr/>
        </p:nvSpPr>
        <p:spPr>
          <a:xfrm>
            <a:off x="255190" y="914400"/>
            <a:ext cx="9422210" cy="7602081"/>
          </a:xfrm>
          <a:prstGeom prst="rect">
            <a:avLst/>
          </a:prstGeom>
        </p:spPr>
        <p:txBody>
          <a:bodyPr wrap="square">
            <a:spAutoFit/>
          </a:bodyPr>
          <a:lstStyle/>
          <a:p>
            <a:pPr algn="just"/>
            <a:endParaRPr lang="en-US" sz="1600" dirty="0">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smtClean="0">
              <a:solidFill>
                <a:srgbClr val="FF0000"/>
              </a:solidFill>
              <a:latin typeface="Calibri" pitchFamily="34" charset="0"/>
              <a:cs typeface="Calibri" pitchFamily="34" charset="0"/>
            </a:endParaRPr>
          </a:p>
          <a:p>
            <a:pPr algn="just"/>
            <a:endParaRPr lang="en-US" sz="1100" b="1" dirty="0" smtClean="0">
              <a:solidFill>
                <a:srgbClr val="FF0000"/>
              </a:solidFill>
              <a:latin typeface="Tahoma" pitchFamily="34" charset="0"/>
              <a:ea typeface="Tahoma" pitchFamily="34" charset="0"/>
              <a:cs typeface="Tahoma" pitchFamily="34" charset="0"/>
            </a:endParaRPr>
          </a:p>
          <a:p>
            <a:pPr algn="just"/>
            <a:r>
              <a:rPr lang="vi-VN" sz="1100" b="1" dirty="0" smtClean="0">
                <a:solidFill>
                  <a:srgbClr val="FF0000"/>
                </a:solidFill>
                <a:latin typeface="Tahoma" pitchFamily="34" charset="0"/>
                <a:ea typeface="Tahoma" pitchFamily="34" charset="0"/>
                <a:cs typeface="Tahoma" pitchFamily="34" charset="0"/>
              </a:rPr>
              <a:t>Trung </a:t>
            </a:r>
            <a:r>
              <a:rPr lang="vi-VN" sz="1100" b="1" dirty="0">
                <a:solidFill>
                  <a:srgbClr val="FF0000"/>
                </a:solidFill>
                <a:latin typeface="Tahoma" pitchFamily="34" charset="0"/>
                <a:ea typeface="Tahoma" pitchFamily="34" charset="0"/>
                <a:cs typeface="Tahoma" pitchFamily="34" charset="0"/>
              </a:rPr>
              <a:t>tâm Phân tích – Công ty Cổ phần Chứng khoán Dầu khí (PSI)</a:t>
            </a:r>
            <a:endParaRPr lang="en-US" sz="1100" b="1" dirty="0">
              <a:solidFill>
                <a:srgbClr val="FF0000"/>
              </a:solidFill>
              <a:latin typeface="Tahoma" pitchFamily="34" charset="0"/>
              <a:ea typeface="Tahoma" pitchFamily="34" charset="0"/>
              <a:cs typeface="Tahoma" pitchFamily="34" charset="0"/>
            </a:endParaRPr>
          </a:p>
          <a:p>
            <a:pPr algn="just"/>
            <a:endParaRPr lang="en-US" sz="1100" dirty="0" smtClean="0">
              <a:latin typeface="Calibri" pitchFamily="34" charset="0"/>
              <a:cs typeface="Calibri" pitchFamily="34" charset="0"/>
            </a:endParaRPr>
          </a:p>
          <a:p>
            <a:pPr algn="just"/>
            <a:endParaRPr lang="en-US" sz="1100" i="1" dirty="0">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endParaRPr lang="en-US" sz="700" dirty="0">
              <a:solidFill>
                <a:schemeClr val="accent6"/>
              </a:solidFill>
              <a:latin typeface="Calibri" pitchFamily="34" charset="0"/>
              <a:cs typeface="Calibri" pitchFamily="34" charset="0"/>
            </a:endParaRPr>
          </a:p>
          <a:p>
            <a:pPr algn="just"/>
            <a:endParaRPr lang="en-US" sz="700" dirty="0" smtClean="0">
              <a:solidFill>
                <a:schemeClr val="accent6"/>
              </a:solidFill>
              <a:latin typeface="Calibri" pitchFamily="34" charset="0"/>
              <a:cs typeface="Calibri" pitchFamily="34" charset="0"/>
            </a:endParaRPr>
          </a:p>
          <a:p>
            <a:pPr algn="just"/>
            <a:r>
              <a:rPr lang="en-US" sz="700" dirty="0" err="1" smtClean="0">
                <a:solidFill>
                  <a:schemeClr val="accent6"/>
                </a:solidFill>
                <a:latin typeface="Tahoma" pitchFamily="34" charset="0"/>
                <a:ea typeface="Tahoma" pitchFamily="34" charset="0"/>
                <a:cs typeface="Tahoma" pitchFamily="34" charset="0"/>
              </a:rPr>
              <a:t>Tuyên</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bố</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miễn</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trách</a:t>
            </a:r>
            <a:r>
              <a:rPr lang="en-US" sz="700" dirty="0" smtClean="0">
                <a:solidFill>
                  <a:schemeClr val="accent6"/>
                </a:solidFill>
                <a:latin typeface="Tahoma" pitchFamily="34" charset="0"/>
                <a:ea typeface="Tahoma" pitchFamily="34" charset="0"/>
                <a:cs typeface="Tahoma" pitchFamily="34" charset="0"/>
              </a:rPr>
              <a:t> </a:t>
            </a:r>
            <a:r>
              <a:rPr lang="en-US" sz="700" dirty="0" err="1" smtClean="0">
                <a:solidFill>
                  <a:schemeClr val="accent6"/>
                </a:solidFill>
                <a:latin typeface="Tahoma" pitchFamily="34" charset="0"/>
                <a:ea typeface="Tahoma" pitchFamily="34" charset="0"/>
                <a:cs typeface="Tahoma" pitchFamily="34" charset="0"/>
              </a:rPr>
              <a:t>nhiệm</a:t>
            </a:r>
            <a:endParaRPr lang="en-US" sz="700" dirty="0" smtClean="0">
              <a:solidFill>
                <a:schemeClr val="accent6"/>
              </a:solidFill>
              <a:latin typeface="Tahoma" pitchFamily="34" charset="0"/>
              <a:ea typeface="Tahoma" pitchFamily="34" charset="0"/>
              <a:cs typeface="Tahoma" pitchFamily="34" charset="0"/>
            </a:endParaRPr>
          </a:p>
          <a:p>
            <a:pPr algn="just"/>
            <a:r>
              <a:rPr lang="vi-VN" sz="700" i="1" dirty="0">
                <a:latin typeface="Tahoma" pitchFamily="34" charset="0"/>
                <a:ea typeface="Tahoma" pitchFamily="34" charset="0"/>
                <a:cs typeface="Tahoma" pitchFamily="34" charset="0"/>
              </a:rPr>
              <a:t>Các thông tin và nhận định trong báo cáo này được PSI đưa ra dựa trên những nguồn tin mà PSI coi là đáng tin cậy vào thời điểm công bố. Tuy nhiên, PSI không đảm bảo tính đầy đủ và chính xác tuyệt đối của các thông tin này. </a:t>
            </a:r>
          </a:p>
          <a:p>
            <a:pPr algn="just"/>
            <a:r>
              <a:rPr lang="vi-VN" sz="700" i="1" dirty="0">
                <a:latin typeface="Tahoma" pitchFamily="34" charset="0"/>
                <a:ea typeface="Tahoma" pitchFamily="34" charset="0"/>
                <a:cs typeface="Tahoma" pitchFamily="34" charset="0"/>
              </a:rPr>
              <a:t>Báo cáo được đưa ra dựa trên các quan điểm của cá nhân chuyên viên phân tích, không nhằm mục đích chào bán, lôi kéo nhà đầu tư mua bán, nắm giữ chứng khoán. Nhà đầu tư chỉ nên sử dụng báo cáo này như một nguồn tham khảo cho quyết định đầu tư của mình và PSI sẽ không chịu bất cứ trách nhiệm nào trước nhà đầu tư cũng như đối tượng được nhắc đến trong báo cáo này về những tổn thất có thể xảy ra khi đầu tư hoặc thông tin sai lệch về đối tượng được nhắc đến trong báo cáo này.</a:t>
            </a:r>
          </a:p>
          <a:p>
            <a:pPr algn="just"/>
            <a:r>
              <a:rPr lang="vi-VN" sz="700" i="1" dirty="0">
                <a:latin typeface="Tahoma" pitchFamily="34" charset="0"/>
                <a:ea typeface="Tahoma" pitchFamily="34" charset="0"/>
                <a:cs typeface="Tahoma" pitchFamily="34" charset="0"/>
              </a:rPr>
              <a:t>Bản báo cáo này là tài sản của PSI. Mọi hành vi sao chép, sửa đổi, in ấn, trích dẫn không được sự đồng ý của PSI đều là trái pháp luật. Bất kỳ nội dung nào của bản báo cáo này đều không được phép sao chép, sửa đổi, in ấn, trích dẫn nếu không được sự đồng ý của PSI. </a:t>
            </a:r>
          </a:p>
          <a:p>
            <a:pPr algn="just"/>
            <a:endParaRPr lang="en-US" sz="1100" i="1" dirty="0" smtClean="0">
              <a:latin typeface="Calibri" pitchFamily="34" charset="0"/>
              <a:cs typeface="Calibri" pitchFamily="34" charset="0"/>
            </a:endParaRPr>
          </a:p>
          <a:p>
            <a:pPr algn="just"/>
            <a:endParaRPr lang="en-US" sz="1600" dirty="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a:p>
            <a:pPr algn="just"/>
            <a:endParaRPr lang="en-US" sz="1600" dirty="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a:p>
            <a:pPr algn="just"/>
            <a:endParaRPr lang="en-US" sz="1600" dirty="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a:p>
            <a:pPr algn="just"/>
            <a:endParaRPr lang="en-US" sz="1600" dirty="0" smtClean="0">
              <a:solidFill>
                <a:srgbClr val="FF0000"/>
              </a:solidFill>
              <a:latin typeface="Calibri" pitchFamily="34" charset="0"/>
              <a:cs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823581412"/>
              </p:ext>
            </p:extLst>
          </p:nvPr>
        </p:nvGraphicFramePr>
        <p:xfrm>
          <a:off x="304800" y="946030"/>
          <a:ext cx="9067799" cy="1508760"/>
        </p:xfrm>
        <a:graphic>
          <a:graphicData uri="http://schemas.openxmlformats.org/drawingml/2006/table">
            <a:tbl>
              <a:tblPr firstRow="1" firstCol="1" bandRow="1">
                <a:tableStyleId>{5C22544A-7EE6-4342-B048-85BDC9FD1C3A}</a:tableStyleId>
              </a:tblPr>
              <a:tblGrid>
                <a:gridCol w="2213000"/>
                <a:gridCol w="228493"/>
                <a:gridCol w="2056440"/>
                <a:gridCol w="228493"/>
                <a:gridCol w="1904111"/>
                <a:gridCol w="228493"/>
                <a:gridCol w="2208769"/>
              </a:tblGrid>
              <a:tr h="533400">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rgbClr val="FF0000"/>
                          </a:solidFill>
                          <a:effectLst/>
                          <a:latin typeface="Tahoma" pitchFamily="34" charset="0"/>
                          <a:ea typeface="Tahoma" pitchFamily="34" charset="0"/>
                          <a:cs typeface="Tahoma" pitchFamily="34" charset="0"/>
                        </a:rPr>
                        <a:t>PSI – Hà Nội</a:t>
                      </a:r>
                      <a:endParaRPr lang="en-US" sz="11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1" dirty="0">
                          <a:solidFill>
                            <a:schemeClr val="tx1"/>
                          </a:solidFill>
                          <a:effectLst/>
                          <a:latin typeface="Tahoma" pitchFamily="34" charset="0"/>
                          <a:ea typeface="Tahoma" pitchFamily="34" charset="0"/>
                          <a:cs typeface="Tahoma" pitchFamily="34" charset="0"/>
                        </a:rPr>
                        <a:t>Hội sở: Tầng 2 tòa nhà Hanoitourist, số 18 Lý Thường Kiệt, Quận Hoàn Kiếm, Tp. Hà Nội.</a:t>
                      </a:r>
                      <a:endParaRPr lang="en-US" sz="1100" b="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Điện thoại: (84-4) 3934 3888       </a:t>
                      </a:r>
                      <a:endParaRPr lang="en-US" sz="11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Fax: (84-4) 3934 3999</a:t>
                      </a:r>
                      <a:endParaRPr lang="en-US" sz="11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rgbClr val="FF0000"/>
                          </a:solidFill>
                          <a:effectLst/>
                          <a:latin typeface="Tahoma" pitchFamily="34" charset="0"/>
                          <a:ea typeface="Tahoma" pitchFamily="34" charset="0"/>
                          <a:cs typeface="Tahoma" pitchFamily="34" charset="0"/>
                        </a:rPr>
                        <a:t>PSI – Chi nhánh TP. Hồ Chí Minh</a:t>
                      </a:r>
                      <a:endParaRPr lang="en-US" sz="11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Lầu 1, tòa nhà PVFCCo, số 43 Mạc Đĩnh Chi, Phường Đa Kao, Quận 1,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Tp. Hồ Chí Minh</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Điện thoại: (84-8) 3914 6789        </a:t>
                      </a:r>
                      <a:endParaRPr lang="en-US" sz="11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Fax: (84-8) 3914 6969</a:t>
                      </a:r>
                      <a:endParaRPr lang="en-US" sz="11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rgbClr val="FF0000"/>
                          </a:solidFill>
                          <a:effectLst/>
                          <a:latin typeface="Tahoma" pitchFamily="34" charset="0"/>
                          <a:ea typeface="Tahoma" pitchFamily="34" charset="0"/>
                          <a:cs typeface="Tahoma" pitchFamily="34" charset="0"/>
                        </a:rPr>
                        <a:t>PSI – Chi nhánh Vũng Tàu</a:t>
                      </a:r>
                      <a:endParaRPr lang="en-US" sz="11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Tầng 5, tòa nhà Silver Sea, số 47 Ba Cu, Tp. Vũng Tàu</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Điện thoại: (84-64)  254520/22/23/24/26</a:t>
                      </a:r>
                      <a:endParaRPr lang="en-US" sz="11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Fax: (84-64) 625 4521</a:t>
                      </a:r>
                      <a:endParaRPr lang="en-US" sz="11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c>
                  <a:txBody>
                    <a:bodyPr/>
                    <a:lstStyle/>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 </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rgbClr val="FF0000"/>
                          </a:solidFill>
                          <a:effectLst/>
                          <a:latin typeface="Tahoma" pitchFamily="34" charset="0"/>
                          <a:ea typeface="Tahoma" pitchFamily="34" charset="0"/>
                          <a:cs typeface="Tahoma" pitchFamily="34" charset="0"/>
                        </a:rPr>
                        <a:t>PSI – Chi nhánh Đà Nẵng</a:t>
                      </a:r>
                      <a:endParaRPr lang="en-US" sz="1100" dirty="0">
                        <a:solidFill>
                          <a:srgbClr val="FF0000"/>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dirty="0">
                          <a:solidFill>
                            <a:schemeClr val="tx1"/>
                          </a:solidFill>
                          <a:effectLst/>
                          <a:latin typeface="Tahoma" pitchFamily="34" charset="0"/>
                          <a:ea typeface="Tahoma" pitchFamily="34" charset="0"/>
                          <a:cs typeface="Tahoma" pitchFamily="34" charset="0"/>
                        </a:rPr>
                        <a:t>Tầng 3, </a:t>
                      </a:r>
                      <a:r>
                        <a:rPr lang="en-US" sz="1100" dirty="0" smtClean="0">
                          <a:solidFill>
                            <a:schemeClr val="tx1"/>
                          </a:solidFill>
                          <a:effectLst/>
                          <a:latin typeface="Tahoma" pitchFamily="34" charset="0"/>
                          <a:ea typeface="Tahoma" pitchFamily="34" charset="0"/>
                          <a:cs typeface="Tahoma" pitchFamily="34" charset="0"/>
                        </a:rPr>
                        <a:t>19 – 21 </a:t>
                      </a:r>
                      <a:r>
                        <a:rPr lang="en-US" sz="1100" dirty="0" err="1" smtClean="0">
                          <a:solidFill>
                            <a:schemeClr val="tx1"/>
                          </a:solidFill>
                          <a:effectLst/>
                          <a:latin typeface="Tahoma" pitchFamily="34" charset="0"/>
                          <a:ea typeface="Tahoma" pitchFamily="34" charset="0"/>
                          <a:cs typeface="Tahoma" pitchFamily="34" charset="0"/>
                        </a:rPr>
                        <a:t>Nguyễn</a:t>
                      </a:r>
                      <a:r>
                        <a:rPr lang="en-US" sz="1100" baseline="0" dirty="0" smtClean="0">
                          <a:solidFill>
                            <a:schemeClr val="tx1"/>
                          </a:solidFill>
                          <a:effectLst/>
                          <a:latin typeface="Tahoma" pitchFamily="34" charset="0"/>
                          <a:ea typeface="Tahoma" pitchFamily="34" charset="0"/>
                          <a:cs typeface="Tahoma" pitchFamily="34" charset="0"/>
                        </a:rPr>
                        <a:t> </a:t>
                      </a:r>
                      <a:r>
                        <a:rPr lang="en-US" sz="1100" baseline="0" dirty="0" err="1" smtClean="0">
                          <a:solidFill>
                            <a:schemeClr val="tx1"/>
                          </a:solidFill>
                          <a:effectLst/>
                          <a:latin typeface="Tahoma" pitchFamily="34" charset="0"/>
                          <a:ea typeface="Tahoma" pitchFamily="34" charset="0"/>
                          <a:cs typeface="Tahoma" pitchFamily="34" charset="0"/>
                        </a:rPr>
                        <a:t>Văn</a:t>
                      </a:r>
                      <a:r>
                        <a:rPr lang="en-US" sz="1100" baseline="0" dirty="0" smtClean="0">
                          <a:solidFill>
                            <a:schemeClr val="tx1"/>
                          </a:solidFill>
                          <a:effectLst/>
                          <a:latin typeface="Tahoma" pitchFamily="34" charset="0"/>
                          <a:ea typeface="Tahoma" pitchFamily="34" charset="0"/>
                          <a:cs typeface="Tahoma" pitchFamily="34" charset="0"/>
                        </a:rPr>
                        <a:t> </a:t>
                      </a:r>
                      <a:r>
                        <a:rPr lang="en-US" sz="1100" baseline="0" dirty="0" err="1" smtClean="0">
                          <a:solidFill>
                            <a:schemeClr val="tx1"/>
                          </a:solidFill>
                          <a:effectLst/>
                          <a:latin typeface="Tahoma" pitchFamily="34" charset="0"/>
                          <a:ea typeface="Tahoma" pitchFamily="34" charset="0"/>
                          <a:cs typeface="Tahoma" pitchFamily="34" charset="0"/>
                        </a:rPr>
                        <a:t>Linh</a:t>
                      </a:r>
                      <a:r>
                        <a:rPr lang="en-US" sz="1100" baseline="0" dirty="0" smtClean="0">
                          <a:solidFill>
                            <a:schemeClr val="tx1"/>
                          </a:solidFill>
                          <a:effectLst/>
                          <a:latin typeface="Tahoma" pitchFamily="34" charset="0"/>
                          <a:ea typeface="Tahoma" pitchFamily="34" charset="0"/>
                          <a:cs typeface="Tahoma" pitchFamily="34" charset="0"/>
                        </a:rPr>
                        <a:t>,</a:t>
                      </a:r>
                      <a:r>
                        <a:rPr lang="vi-VN" sz="1100" dirty="0" smtClean="0">
                          <a:solidFill>
                            <a:schemeClr val="tx1"/>
                          </a:solidFill>
                          <a:effectLst/>
                          <a:latin typeface="Tahoma" pitchFamily="34" charset="0"/>
                          <a:ea typeface="Tahoma" pitchFamily="34" charset="0"/>
                          <a:cs typeface="Tahoma" pitchFamily="34" charset="0"/>
                        </a:rPr>
                        <a:t> </a:t>
                      </a:r>
                      <a:r>
                        <a:rPr lang="vi-VN" sz="1100" dirty="0">
                          <a:solidFill>
                            <a:schemeClr val="tx1"/>
                          </a:solidFill>
                          <a:effectLst/>
                          <a:latin typeface="Tahoma" pitchFamily="34" charset="0"/>
                          <a:ea typeface="Tahoma" pitchFamily="34" charset="0"/>
                          <a:cs typeface="Tahoma" pitchFamily="34" charset="0"/>
                        </a:rPr>
                        <a:t>Quận Hải Châu, Tp. Đà Nẵng</a:t>
                      </a:r>
                      <a:endParaRPr lang="en-US" sz="1100"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Điện thoại: (84-511) 389 9338        </a:t>
                      </a:r>
                      <a:endParaRPr lang="en-US" sz="1100" b="0" i="1" dirty="0">
                        <a:solidFill>
                          <a:schemeClr val="tx1"/>
                        </a:solidFill>
                        <a:effectLst/>
                        <a:latin typeface="Tahoma" pitchFamily="34" charset="0"/>
                        <a:ea typeface="Tahoma" pitchFamily="34" charset="0"/>
                        <a:cs typeface="Tahoma" pitchFamily="34" charset="0"/>
                      </a:endParaRPr>
                    </a:p>
                    <a:p>
                      <a:pPr marL="0" marR="0">
                        <a:spcBef>
                          <a:spcPts val="0"/>
                        </a:spcBef>
                        <a:spcAft>
                          <a:spcPts val="0"/>
                        </a:spcAft>
                        <a:tabLst>
                          <a:tab pos="2971800" algn="ctr"/>
                          <a:tab pos="5943600" algn="r"/>
                        </a:tabLst>
                      </a:pPr>
                      <a:r>
                        <a:rPr lang="vi-VN" sz="1100" b="0" i="1" dirty="0">
                          <a:solidFill>
                            <a:schemeClr val="tx1"/>
                          </a:solidFill>
                          <a:effectLst/>
                          <a:latin typeface="Tahoma" pitchFamily="34" charset="0"/>
                          <a:ea typeface="Tahoma" pitchFamily="34" charset="0"/>
                          <a:cs typeface="Tahoma" pitchFamily="34" charset="0"/>
                        </a:rPr>
                        <a:t>Fax: (84-511) 389 9339</a:t>
                      </a:r>
                      <a:endParaRPr lang="en-US" sz="1100" b="0" i="1" dirty="0">
                        <a:solidFill>
                          <a:schemeClr val="tx1"/>
                        </a:solidFill>
                        <a:effectLst/>
                        <a:latin typeface="Tahoma" pitchFamily="34" charset="0"/>
                        <a:ea typeface="Tahoma" pitchFamily="34" charset="0"/>
                        <a:cs typeface="Tahoma" pitchFamily="34" charset="0"/>
                      </a:endParaRPr>
                    </a:p>
                  </a:txBody>
                  <a:tcPr marL="68580" marR="68580" marT="0" marB="0">
                    <a:solidFill>
                      <a:schemeClr val="bg1"/>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892998985"/>
              </p:ext>
            </p:extLst>
          </p:nvPr>
        </p:nvGraphicFramePr>
        <p:xfrm>
          <a:off x="255190" y="2895600"/>
          <a:ext cx="8839200" cy="2026920"/>
        </p:xfrm>
        <a:graphic>
          <a:graphicData uri="http://schemas.openxmlformats.org/drawingml/2006/table">
            <a:tbl>
              <a:tblPr firstRow="1" bandRow="1">
                <a:tableStyleId>{5C22544A-7EE6-4342-B048-85BDC9FD1C3A}</a:tableStyleId>
              </a:tblPr>
              <a:tblGrid>
                <a:gridCol w="2382741"/>
                <a:gridCol w="2305878"/>
                <a:gridCol w="2152153"/>
                <a:gridCol w="1998428"/>
              </a:tblGrid>
              <a:tr h="838200">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err="1" smtClean="0">
                          <a:solidFill>
                            <a:schemeClr val="tx1"/>
                          </a:solidFill>
                          <a:latin typeface="Tahoma" pitchFamily="34" charset="0"/>
                          <a:ea typeface="Tahoma" pitchFamily="34" charset="0"/>
                          <a:cs typeface="Tahoma" pitchFamily="34" charset="0"/>
                        </a:rPr>
                        <a:t>Đào</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Hồng</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Dương</a:t>
                      </a:r>
                      <a:endParaRPr lang="en-US" sz="1100" b="1" dirty="0" smtClean="0">
                        <a:solidFill>
                          <a:schemeClr val="tx1"/>
                        </a:solidFill>
                        <a:latin typeface="Tahoma" pitchFamily="34" charset="0"/>
                        <a:ea typeface="Tahoma" pitchFamily="34" charset="0"/>
                        <a:cs typeface="Tahoma" pitchFamily="34" charset="0"/>
                      </a:endParaRPr>
                    </a:p>
                    <a:p>
                      <a:r>
                        <a:rPr lang="en-US" sz="1100" b="0" i="0" dirty="0" err="1" smtClean="0">
                          <a:solidFill>
                            <a:schemeClr val="tx1"/>
                          </a:solidFill>
                          <a:latin typeface="Tahoma" pitchFamily="34" charset="0"/>
                          <a:ea typeface="Tahoma" pitchFamily="34" charset="0"/>
                          <a:cs typeface="Tahoma" pitchFamily="34" charset="0"/>
                        </a:rPr>
                        <a:t>Phó</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Giám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đốc</a:t>
                      </a:r>
                      <a:r>
                        <a:rPr lang="en-US" sz="1100" b="0" i="0" dirty="0" smtClean="0">
                          <a:solidFill>
                            <a:schemeClr val="tx1"/>
                          </a:solidFill>
                          <a:latin typeface="Tahoma" pitchFamily="34" charset="0"/>
                          <a:ea typeface="Tahoma" pitchFamily="34" charset="0"/>
                          <a:cs typeface="Tahoma" pitchFamily="34" charset="0"/>
                        </a:rPr>
                        <a:t> </a:t>
                      </a:r>
                    </a:p>
                    <a:p>
                      <a:r>
                        <a:rPr lang="en-US" sz="1100" b="0" i="0" dirty="0" err="1" smtClean="0">
                          <a:solidFill>
                            <a:schemeClr val="tx1"/>
                          </a:solidFill>
                          <a:latin typeface="Tahoma" pitchFamily="34" charset="0"/>
                          <a:ea typeface="Tahoma" pitchFamily="34" charset="0"/>
                          <a:cs typeface="Tahoma" pitchFamily="34" charset="0"/>
                        </a:rPr>
                        <a:t>Trung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tâm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phân</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tích</a:t>
                      </a:r>
                      <a:r>
                        <a:rPr lang="en-US" sz="1100" b="0" i="0" dirty="0" smtClean="0">
                          <a:solidFill>
                            <a:schemeClr val="tx1"/>
                          </a:solidFill>
                          <a:latin typeface="Tahoma" pitchFamily="34" charset="0"/>
                          <a:ea typeface="Tahoma" pitchFamily="34" charset="0"/>
                          <a:cs typeface="Tahoma" pitchFamily="34" charset="0"/>
                        </a:rPr>
                        <a:t> </a:t>
                      </a:r>
                    </a:p>
                    <a:p>
                      <a:r>
                        <a:rPr lang="en-US" sz="1100" b="0" i="1" dirty="0" smtClean="0">
                          <a:solidFill>
                            <a:schemeClr val="tx1"/>
                          </a:solidFill>
                          <a:latin typeface="Tahoma" pitchFamily="34" charset="0"/>
                          <a:ea typeface="Tahoma" pitchFamily="34" charset="0"/>
                          <a:cs typeface="Tahoma" pitchFamily="34" charset="0"/>
                        </a:rPr>
                        <a:t>Email</a:t>
                      </a:r>
                      <a:r>
                        <a:rPr lang="en-US" sz="1100" b="1" i="1" dirty="0" smtClean="0">
                          <a:solidFill>
                            <a:schemeClr val="tx1"/>
                          </a:solidFill>
                          <a:latin typeface="Tahoma" pitchFamily="34" charset="0"/>
                          <a:ea typeface="Tahoma" pitchFamily="34" charset="0"/>
                          <a:cs typeface="Tahoma" pitchFamily="34" charset="0"/>
                        </a:rPr>
                        <a:t>: </a:t>
                      </a:r>
                      <a:r>
                        <a:rPr lang="en-US" sz="1100" b="0" i="1" dirty="0" smtClean="0">
                          <a:solidFill>
                            <a:schemeClr val="tx1"/>
                          </a:solidFill>
                          <a:latin typeface="Tahoma" pitchFamily="34" charset="0"/>
                          <a:ea typeface="Tahoma" pitchFamily="34" charset="0"/>
                          <a:cs typeface="Tahoma" pitchFamily="34" charset="0"/>
                          <a:hlinkClick r:id="rId2"/>
                        </a:rPr>
                        <a:t>duongdh@psi.vn</a:t>
                      </a:r>
                      <a:endParaRPr lang="en-US" sz="1100" b="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err="1" smtClean="0">
                          <a:solidFill>
                            <a:schemeClr val="tx1"/>
                          </a:solidFill>
                          <a:latin typeface="Tahoma" pitchFamily="34" charset="0"/>
                          <a:ea typeface="Tahoma" pitchFamily="34" charset="0"/>
                          <a:cs typeface="Tahoma" pitchFamily="34" charset="0"/>
                        </a:rPr>
                        <a:t>Lê</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Đức</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Khánh</a:t>
                      </a:r>
                      <a:endParaRPr lang="en-US" sz="1100" b="1" dirty="0" smtClean="0">
                        <a:solidFill>
                          <a:schemeClr val="tx1"/>
                        </a:solidFill>
                        <a:latin typeface="Tahoma" pitchFamily="34" charset="0"/>
                        <a:ea typeface="Tahoma" pitchFamily="34" charset="0"/>
                        <a:cs typeface="Tahoma" pitchFamily="34" charset="0"/>
                      </a:endParaRPr>
                    </a:p>
                    <a:p>
                      <a:r>
                        <a:rPr lang="en-US" sz="1100" b="0" i="0" dirty="0" err="1" smtClean="0">
                          <a:solidFill>
                            <a:schemeClr val="tx1"/>
                          </a:solidFill>
                          <a:latin typeface="Tahoma" pitchFamily="34" charset="0"/>
                          <a:ea typeface="Tahoma" pitchFamily="34" charset="0"/>
                          <a:cs typeface="Tahoma" pitchFamily="34" charset="0"/>
                        </a:rPr>
                        <a:t>Phó</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Giám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đốc</a:t>
                      </a:r>
                      <a:r>
                        <a:rPr lang="en-US" sz="1100" b="0" i="0" dirty="0" smtClean="0">
                          <a:solidFill>
                            <a:schemeClr val="tx1"/>
                          </a:solidFill>
                          <a:latin typeface="Tahoma" pitchFamily="34" charset="0"/>
                          <a:ea typeface="Tahoma" pitchFamily="34" charset="0"/>
                          <a:cs typeface="Tahoma" pitchFamily="34" charset="0"/>
                        </a:rPr>
                        <a:t> </a:t>
                      </a:r>
                    </a:p>
                    <a:p>
                      <a:r>
                        <a:rPr lang="en-US" sz="1100" b="0" i="0" dirty="0" err="1" smtClean="0">
                          <a:solidFill>
                            <a:schemeClr val="tx1"/>
                          </a:solidFill>
                          <a:latin typeface="Tahoma" pitchFamily="34" charset="0"/>
                          <a:ea typeface="Tahoma" pitchFamily="34" charset="0"/>
                          <a:cs typeface="Tahoma" pitchFamily="34" charset="0"/>
                        </a:rPr>
                        <a:t>Trung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tâm</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phân</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tích</a:t>
                      </a:r>
                      <a:endParaRPr lang="en-US" sz="1100" b="0" i="0" dirty="0" smtClean="0">
                        <a:solidFill>
                          <a:schemeClr val="tx1"/>
                        </a:solidFill>
                        <a:latin typeface="Tahoma" pitchFamily="34" charset="0"/>
                        <a:ea typeface="Tahoma" pitchFamily="34" charset="0"/>
                        <a:cs typeface="Tahoma" pitchFamily="34" charset="0"/>
                      </a:endParaRPr>
                    </a:p>
                    <a:p>
                      <a:r>
                        <a:rPr lang="en-US" sz="1100" b="0" i="1" dirty="0" smtClean="0">
                          <a:solidFill>
                            <a:schemeClr val="tx1"/>
                          </a:solidFill>
                          <a:latin typeface="Tahoma" pitchFamily="34" charset="0"/>
                          <a:ea typeface="Tahoma" pitchFamily="34" charset="0"/>
                          <a:cs typeface="Tahoma" pitchFamily="34" charset="0"/>
                        </a:rPr>
                        <a:t>Email: </a:t>
                      </a:r>
                      <a:r>
                        <a:rPr lang="en-US" sz="1100" b="0" i="1" dirty="0" smtClean="0">
                          <a:solidFill>
                            <a:schemeClr val="tx1"/>
                          </a:solidFill>
                          <a:latin typeface="Tahoma" pitchFamily="34" charset="0"/>
                          <a:ea typeface="Tahoma" pitchFamily="34" charset="0"/>
                          <a:cs typeface="Tahoma" pitchFamily="34" charset="0"/>
                          <a:hlinkClick r:id="rId3"/>
                        </a:rPr>
                        <a:t>khanhld@psi.vn</a:t>
                      </a:r>
                      <a:endParaRPr lang="en-US" sz="1100" b="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smtClean="0">
                          <a:solidFill>
                            <a:schemeClr val="tx1"/>
                          </a:solidFill>
                          <a:latin typeface="Tahoma" pitchFamily="34" charset="0"/>
                          <a:ea typeface="Tahoma" pitchFamily="34" charset="0"/>
                          <a:cs typeface="Tahoma" pitchFamily="34" charset="0"/>
                        </a:rPr>
                        <a:t>Chu </a:t>
                      </a:r>
                      <a:r>
                        <a:rPr lang="en-US" sz="1100" b="1" dirty="0" err="1" smtClean="0">
                          <a:solidFill>
                            <a:schemeClr val="tx1"/>
                          </a:solidFill>
                          <a:latin typeface="Tahoma" pitchFamily="34" charset="0"/>
                          <a:ea typeface="Tahoma" pitchFamily="34" charset="0"/>
                          <a:cs typeface="Tahoma" pitchFamily="34" charset="0"/>
                        </a:rPr>
                        <a:t>Thế</a:t>
                      </a:r>
                      <a:r>
                        <a:rPr lang="en-US" sz="1100" b="1" dirty="0" smtClean="0">
                          <a:solidFill>
                            <a:schemeClr val="tx1"/>
                          </a:solidFill>
                          <a:latin typeface="Tahoma" pitchFamily="34" charset="0"/>
                          <a:ea typeface="Tahoma" pitchFamily="34" charset="0"/>
                          <a:cs typeface="Tahoma" pitchFamily="34" charset="0"/>
                        </a:rPr>
                        <a:t> Huynh</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i="0" dirty="0" err="1" smtClean="0">
                          <a:solidFill>
                            <a:schemeClr val="tx1"/>
                          </a:solidFill>
                          <a:latin typeface="Tahoma" pitchFamily="34" charset="0"/>
                          <a:ea typeface="Tahoma" pitchFamily="34" charset="0"/>
                          <a:cs typeface="Tahoma" pitchFamily="34" charset="0"/>
                        </a:rPr>
                        <a:t>Trưởng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phòng</a:t>
                      </a:r>
                      <a:r>
                        <a:rPr lang="en-US" sz="1100" b="0" i="0" dirty="0" smtClean="0">
                          <a:solidFill>
                            <a:schemeClr val="tx1"/>
                          </a:solidFill>
                          <a:latin typeface="Tahoma" pitchFamily="34" charset="0"/>
                          <a:ea typeface="Tahoma" pitchFamily="34" charset="0"/>
                          <a:cs typeface="Tahoma" pitchFamily="34" charset="0"/>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i="0" dirty="0" err="1" smtClean="0">
                          <a:solidFill>
                            <a:schemeClr val="tx1"/>
                          </a:solidFill>
                          <a:latin typeface="Tahoma" pitchFamily="34" charset="0"/>
                          <a:ea typeface="Tahoma" pitchFamily="34" charset="0"/>
                          <a:cs typeface="Tahoma" pitchFamily="34" charset="0"/>
                        </a:rPr>
                        <a:t>Phân</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tích</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doanh</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nghiệp</a:t>
                      </a:r>
                      <a:endParaRPr lang="en-US" sz="1100" b="0" i="0"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i="1" dirty="0" smtClean="0">
                          <a:solidFill>
                            <a:schemeClr val="tx1"/>
                          </a:solidFill>
                          <a:latin typeface="Tahoma" pitchFamily="34" charset="0"/>
                          <a:ea typeface="Tahoma" pitchFamily="34" charset="0"/>
                          <a:cs typeface="Tahoma" pitchFamily="34" charset="0"/>
                        </a:rPr>
                        <a:t>Email: </a:t>
                      </a:r>
                      <a:r>
                        <a:rPr lang="en-US" sz="1100" b="0" i="1" dirty="0" smtClean="0">
                          <a:solidFill>
                            <a:schemeClr val="tx1"/>
                          </a:solidFill>
                          <a:latin typeface="Tahoma" pitchFamily="34" charset="0"/>
                          <a:ea typeface="Tahoma" pitchFamily="34" charset="0"/>
                          <a:cs typeface="Tahoma" pitchFamily="34" charset="0"/>
                          <a:hlinkClick r:id="rId4"/>
                        </a:rPr>
                        <a:t>huynhct@psi.vn</a:t>
                      </a:r>
                      <a:r>
                        <a:rPr lang="en-US" sz="1100" b="0" i="1" dirty="0" smtClean="0">
                          <a:solidFill>
                            <a:schemeClr val="tx1"/>
                          </a:solidFill>
                          <a:latin typeface="Tahoma" pitchFamily="34" charset="0"/>
                          <a:ea typeface="Tahoma" pitchFamily="34" charset="0"/>
                          <a:cs typeface="Tahoma" pitchFamily="34" charset="0"/>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i="1" dirty="0" smtClean="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endParaRPr lang="en-US" sz="1100" b="1" dirty="0" smtClean="0">
                        <a:solidFill>
                          <a:schemeClr val="tx1"/>
                        </a:solidFill>
                        <a:latin typeface="Tahoma" pitchFamily="34" charset="0"/>
                        <a:ea typeface="Tahoma" pitchFamily="34" charset="0"/>
                        <a:cs typeface="Tahoma" pitchFamily="34" charset="0"/>
                      </a:endParaRPr>
                    </a:p>
                    <a:p>
                      <a:r>
                        <a:rPr lang="en-US" sz="1100" b="1" dirty="0" err="1" smtClean="0">
                          <a:solidFill>
                            <a:schemeClr val="tx1"/>
                          </a:solidFill>
                          <a:latin typeface="Tahoma" pitchFamily="34" charset="0"/>
                          <a:ea typeface="Tahoma" pitchFamily="34" charset="0"/>
                          <a:cs typeface="Tahoma" pitchFamily="34" charset="0"/>
                        </a:rPr>
                        <a:t>Nguyễn</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Văn</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Chính</a:t>
                      </a:r>
                      <a:endParaRPr lang="en-US" sz="1100" b="1" dirty="0" smtClean="0">
                        <a:solidFill>
                          <a:schemeClr val="tx1"/>
                        </a:solidFill>
                        <a:latin typeface="Tahoma" pitchFamily="34" charset="0"/>
                        <a:ea typeface="Tahoma" pitchFamily="34" charset="0"/>
                        <a:cs typeface="Tahoma" pitchFamily="34" charset="0"/>
                      </a:endParaRPr>
                    </a:p>
                    <a:p>
                      <a:r>
                        <a:rPr lang="en-US" sz="1100" b="0" i="0" dirty="0" err="1" smtClean="0">
                          <a:solidFill>
                            <a:schemeClr val="tx1"/>
                          </a:solidFill>
                          <a:latin typeface="Tahoma" pitchFamily="34" charset="0"/>
                          <a:ea typeface="Tahoma" pitchFamily="34" charset="0"/>
                          <a:cs typeface="Tahoma" pitchFamily="34" charset="0"/>
                        </a:rPr>
                        <a:t>Phó</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phòng</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phụ</a:t>
                      </a:r>
                      <a:r>
                        <a:rPr lang="en-US" sz="1100" b="0" i="0" baseline="0" dirty="0" smtClean="0">
                          <a:solidFill>
                            <a:schemeClr val="tx1"/>
                          </a:solidFill>
                          <a:latin typeface="Tahoma" pitchFamily="34" charset="0"/>
                          <a:ea typeface="Tahoma" pitchFamily="34" charset="0"/>
                          <a:cs typeface="Tahoma" pitchFamily="34" charset="0"/>
                        </a:rPr>
                        <a:t> </a:t>
                      </a:r>
                      <a:r>
                        <a:rPr lang="en-US" sz="1100" b="0" i="0" baseline="0" dirty="0" err="1" smtClean="0">
                          <a:solidFill>
                            <a:schemeClr val="tx1"/>
                          </a:solidFill>
                          <a:latin typeface="Tahoma" pitchFamily="34" charset="0"/>
                          <a:ea typeface="Tahoma" pitchFamily="34" charset="0"/>
                          <a:cs typeface="Tahoma" pitchFamily="34" charset="0"/>
                        </a:rPr>
                        <a:t>trách</a:t>
                      </a:r>
                      <a:r>
                        <a:rPr lang="en-US" sz="1100" b="0" i="0" dirty="0" smtClean="0">
                          <a:solidFill>
                            <a:schemeClr val="tx1"/>
                          </a:solidFill>
                          <a:latin typeface="Tahoma" pitchFamily="34" charset="0"/>
                          <a:ea typeface="Tahoma" pitchFamily="34" charset="0"/>
                          <a:cs typeface="Tahoma" pitchFamily="34" charset="0"/>
                        </a:rPr>
                        <a:t> </a:t>
                      </a:r>
                    </a:p>
                    <a:p>
                      <a:r>
                        <a:rPr lang="en-US" sz="1100" b="0" i="0" dirty="0" err="1" smtClean="0">
                          <a:solidFill>
                            <a:schemeClr val="tx1"/>
                          </a:solidFill>
                          <a:latin typeface="Tahoma" pitchFamily="34" charset="0"/>
                          <a:ea typeface="Tahoma" pitchFamily="34" charset="0"/>
                          <a:cs typeface="Tahoma" pitchFamily="34" charset="0"/>
                        </a:rPr>
                        <a:t>Chỉ</a:t>
                      </a:r>
                      <a:r>
                        <a:rPr lang="en-US" sz="1100" b="0" i="0" dirty="0" smtClean="0">
                          <a:solidFill>
                            <a:schemeClr val="tx1"/>
                          </a:solidFill>
                          <a:latin typeface="Tahoma" pitchFamily="34" charset="0"/>
                          <a:ea typeface="Tahoma" pitchFamily="34" charset="0"/>
                          <a:cs typeface="Tahoma" pitchFamily="34" charset="0"/>
                        </a:rPr>
                        <a:t> </a:t>
                      </a:r>
                      <a:r>
                        <a:rPr lang="en-US" sz="1100" b="0" i="0" dirty="0" err="1" smtClean="0">
                          <a:solidFill>
                            <a:schemeClr val="tx1"/>
                          </a:solidFill>
                          <a:latin typeface="Tahoma" pitchFamily="34" charset="0"/>
                          <a:ea typeface="Tahoma" pitchFamily="34" charset="0"/>
                          <a:cs typeface="Tahoma" pitchFamily="34" charset="0"/>
                        </a:rPr>
                        <a:t>số</a:t>
                      </a:r>
                      <a:r>
                        <a:rPr lang="en-US" sz="1100" b="0" i="0" dirty="0" smtClean="0">
                          <a:solidFill>
                            <a:schemeClr val="tx1"/>
                          </a:solidFill>
                          <a:latin typeface="Tahoma" pitchFamily="34" charset="0"/>
                          <a:ea typeface="Tahoma" pitchFamily="34" charset="0"/>
                          <a:cs typeface="Tahoma" pitchFamily="34" charset="0"/>
                        </a:rPr>
                        <a:t> PVN – Index</a:t>
                      </a:r>
                    </a:p>
                    <a:p>
                      <a:r>
                        <a:rPr lang="en-US" sz="1100" b="0" i="1" dirty="0" smtClean="0">
                          <a:solidFill>
                            <a:schemeClr val="tx1"/>
                          </a:solidFill>
                          <a:latin typeface="Tahoma" pitchFamily="34" charset="0"/>
                          <a:ea typeface="Tahoma" pitchFamily="34" charset="0"/>
                          <a:cs typeface="Tahoma" pitchFamily="34" charset="0"/>
                        </a:rPr>
                        <a:t>Email:</a:t>
                      </a:r>
                      <a:r>
                        <a:rPr lang="en-US" sz="1100" i="1" dirty="0" smtClean="0">
                          <a:solidFill>
                            <a:schemeClr val="tx1"/>
                          </a:solidFill>
                          <a:latin typeface="Tahoma" pitchFamily="34" charset="0"/>
                          <a:ea typeface="Tahoma" pitchFamily="34" charset="0"/>
                          <a:cs typeface="Tahoma" pitchFamily="34" charset="0"/>
                        </a:rPr>
                        <a:t> </a:t>
                      </a:r>
                      <a:r>
                        <a:rPr lang="en-US" sz="1100" b="0" i="1" dirty="0" smtClean="0">
                          <a:solidFill>
                            <a:schemeClr val="tx1"/>
                          </a:solidFill>
                          <a:latin typeface="Tahoma" pitchFamily="34" charset="0"/>
                          <a:ea typeface="Tahoma" pitchFamily="34" charset="0"/>
                          <a:cs typeface="Tahoma" pitchFamily="34" charset="0"/>
                          <a:hlinkClick r:id="rId5"/>
                        </a:rPr>
                        <a:t>chinhnv@psi.vn</a:t>
                      </a:r>
                      <a:endParaRPr lang="en-US" sz="1100" b="0" dirty="0">
                        <a:solidFill>
                          <a:schemeClr val="tx1"/>
                        </a:solidFill>
                        <a:latin typeface="Tahoma" pitchFamily="34" charset="0"/>
                        <a:ea typeface="Tahoma" pitchFamily="34" charset="0"/>
                        <a:cs typeface="Tahoma" pitchFamily="34" charset="0"/>
                      </a:endParaRPr>
                    </a:p>
                  </a:txBody>
                  <a:tcPr>
                    <a:solidFill>
                      <a:schemeClr val="bg1"/>
                    </a:solidFill>
                  </a:tcPr>
                </a:tc>
              </a:tr>
              <a:tr h="838200">
                <a:tc>
                  <a:txBody>
                    <a:bodyPr/>
                    <a:lstStyle/>
                    <a:p>
                      <a:r>
                        <a:rPr lang="en-US" sz="1100" b="1" dirty="0" err="1" smtClean="0">
                          <a:solidFill>
                            <a:schemeClr val="tx1"/>
                          </a:solidFill>
                          <a:latin typeface="Tahoma" pitchFamily="34" charset="0"/>
                          <a:ea typeface="Tahoma" pitchFamily="34" charset="0"/>
                          <a:cs typeface="Tahoma" pitchFamily="34" charset="0"/>
                        </a:rPr>
                        <a:t>Lê</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Thị</a:t>
                      </a:r>
                      <a:r>
                        <a:rPr lang="en-US" sz="1100" b="1" dirty="0" smtClean="0">
                          <a:solidFill>
                            <a:schemeClr val="tx1"/>
                          </a:solidFill>
                          <a:latin typeface="Tahoma" pitchFamily="34" charset="0"/>
                          <a:ea typeface="Tahoma" pitchFamily="34" charset="0"/>
                          <a:cs typeface="Tahoma" pitchFamily="34" charset="0"/>
                        </a:rPr>
                        <a:t> Kim </a:t>
                      </a:r>
                      <a:r>
                        <a:rPr lang="en-US" sz="1100" b="1" dirty="0" err="1" smtClean="0">
                          <a:solidFill>
                            <a:schemeClr val="tx1"/>
                          </a:solidFill>
                          <a:latin typeface="Tahoma" pitchFamily="34" charset="0"/>
                          <a:ea typeface="Tahoma" pitchFamily="34" charset="0"/>
                          <a:cs typeface="Tahoma" pitchFamily="34" charset="0"/>
                        </a:rPr>
                        <a:t>Huê</a:t>
                      </a:r>
                      <a:r>
                        <a:rPr lang="en-US" sz="1100" i="1" dirty="0" smtClean="0">
                          <a:solidFill>
                            <a:schemeClr val="tx1"/>
                          </a:solidFill>
                          <a:latin typeface="Tahoma" pitchFamily="34" charset="0"/>
                          <a:ea typeface="Tahoma" pitchFamily="34" charset="0"/>
                          <a:cs typeface="Tahoma" pitchFamily="34" charset="0"/>
                        </a:rPr>
                        <a:t>	</a:t>
                      </a:r>
                    </a:p>
                    <a:p>
                      <a:r>
                        <a:rPr lang="en-US" sz="1100" i="0" dirty="0" err="1" smtClean="0">
                          <a:solidFill>
                            <a:schemeClr val="tx1"/>
                          </a:solidFill>
                          <a:latin typeface="Tahoma" pitchFamily="34" charset="0"/>
                          <a:ea typeface="Tahoma" pitchFamily="34" charset="0"/>
                          <a:cs typeface="Tahoma" pitchFamily="34" charset="0"/>
                        </a:rPr>
                        <a:t>Chuyên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viên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phân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tích</a:t>
                      </a:r>
                      <a:endParaRPr lang="en-US" sz="1100" i="0" dirty="0" smtClean="0">
                        <a:solidFill>
                          <a:schemeClr val="tx1"/>
                        </a:solidFill>
                        <a:latin typeface="Tahoma" pitchFamily="34" charset="0"/>
                        <a:ea typeface="Tahoma" pitchFamily="34" charset="0"/>
                        <a:cs typeface="Tahoma" pitchFamily="34" charset="0"/>
                      </a:endParaRPr>
                    </a:p>
                    <a:p>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6"/>
                        </a:rPr>
                        <a:t>hueltk@psi.vn</a:t>
                      </a:r>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r>
                        <a:rPr lang="en-US" sz="1100" b="1" dirty="0" err="1" smtClean="0">
                          <a:solidFill>
                            <a:schemeClr val="tx1"/>
                          </a:solidFill>
                          <a:latin typeface="Tahoma" pitchFamily="34" charset="0"/>
                          <a:ea typeface="Tahoma" pitchFamily="34" charset="0"/>
                          <a:cs typeface="Tahoma" pitchFamily="34" charset="0"/>
                        </a:rPr>
                        <a:t>Đỗ</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Trung</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Thành</a:t>
                      </a:r>
                      <a:endParaRPr lang="en-US" sz="1100" b="1" dirty="0" smtClean="0">
                        <a:solidFill>
                          <a:schemeClr val="tx1"/>
                        </a:solidFill>
                        <a:latin typeface="Tahoma" pitchFamily="34" charset="0"/>
                        <a:ea typeface="Tahoma" pitchFamily="34" charset="0"/>
                        <a:cs typeface="Tahoma" pitchFamily="34" charset="0"/>
                      </a:endParaRPr>
                    </a:p>
                    <a:p>
                      <a:r>
                        <a:rPr lang="en-US" sz="1100" i="1" dirty="0" err="1" smtClean="0">
                          <a:solidFill>
                            <a:schemeClr val="tx1"/>
                          </a:solidFill>
                          <a:latin typeface="Tahoma" pitchFamily="34" charset="0"/>
                          <a:ea typeface="Tahoma" pitchFamily="34" charset="0"/>
                          <a:cs typeface="Tahoma" pitchFamily="34" charset="0"/>
                        </a:rPr>
                        <a:t>Chuyên</a:t>
                      </a:r>
                      <a:r>
                        <a:rPr lang="en-US" sz="1100" i="1" dirty="0" smtClean="0">
                          <a:solidFill>
                            <a:schemeClr val="tx1"/>
                          </a:solidFill>
                          <a:latin typeface="Tahoma" pitchFamily="34" charset="0"/>
                          <a:ea typeface="Tahoma" pitchFamily="34" charset="0"/>
                          <a:cs typeface="Tahoma" pitchFamily="34" charset="0"/>
                        </a:rPr>
                        <a:t> </a:t>
                      </a:r>
                      <a:r>
                        <a:rPr lang="en-US" sz="1100" i="1" dirty="0" err="1" smtClean="0">
                          <a:solidFill>
                            <a:schemeClr val="tx1"/>
                          </a:solidFill>
                          <a:latin typeface="Tahoma" pitchFamily="34" charset="0"/>
                          <a:ea typeface="Tahoma" pitchFamily="34" charset="0"/>
                          <a:cs typeface="Tahoma" pitchFamily="34" charset="0"/>
                        </a:rPr>
                        <a:t>viên</a:t>
                      </a:r>
                      <a:r>
                        <a:rPr lang="en-US" sz="1100" i="1" dirty="0" smtClean="0">
                          <a:solidFill>
                            <a:schemeClr val="tx1"/>
                          </a:solidFill>
                          <a:latin typeface="Tahoma" pitchFamily="34" charset="0"/>
                          <a:ea typeface="Tahoma" pitchFamily="34" charset="0"/>
                          <a:cs typeface="Tahoma" pitchFamily="34" charset="0"/>
                        </a:rPr>
                        <a:t> </a:t>
                      </a:r>
                      <a:r>
                        <a:rPr lang="en-US" sz="1100" i="1" dirty="0" err="1" smtClean="0">
                          <a:solidFill>
                            <a:schemeClr val="tx1"/>
                          </a:solidFill>
                          <a:latin typeface="Tahoma" pitchFamily="34" charset="0"/>
                          <a:ea typeface="Tahoma" pitchFamily="34" charset="0"/>
                          <a:cs typeface="Tahoma" pitchFamily="34" charset="0"/>
                        </a:rPr>
                        <a:t>phân</a:t>
                      </a:r>
                      <a:r>
                        <a:rPr lang="en-US" sz="1100" i="1" dirty="0" smtClean="0">
                          <a:solidFill>
                            <a:schemeClr val="tx1"/>
                          </a:solidFill>
                          <a:latin typeface="Tahoma" pitchFamily="34" charset="0"/>
                          <a:ea typeface="Tahoma" pitchFamily="34" charset="0"/>
                          <a:cs typeface="Tahoma" pitchFamily="34" charset="0"/>
                        </a:rPr>
                        <a:t> </a:t>
                      </a:r>
                      <a:r>
                        <a:rPr lang="en-US" sz="1100" i="1" dirty="0" err="1" smtClean="0">
                          <a:solidFill>
                            <a:schemeClr val="tx1"/>
                          </a:solidFill>
                          <a:latin typeface="Tahoma" pitchFamily="34" charset="0"/>
                          <a:ea typeface="Tahoma" pitchFamily="34" charset="0"/>
                          <a:cs typeface="Tahoma" pitchFamily="34" charset="0"/>
                        </a:rPr>
                        <a:t>tích</a:t>
                      </a:r>
                      <a:endParaRPr lang="en-US" sz="1100" i="1"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7"/>
                        </a:rPr>
                        <a:t>thanhdt@psi.vn</a:t>
                      </a:r>
                      <a:r>
                        <a:rPr lang="en-US" sz="1100" i="1" dirty="0" smtClean="0">
                          <a:solidFill>
                            <a:schemeClr val="tx1"/>
                          </a:solidFill>
                          <a:latin typeface="Tahoma" pitchFamily="34" charset="0"/>
                          <a:ea typeface="Tahoma" pitchFamily="34" charset="0"/>
                          <a:cs typeface="Tahoma" pitchFamily="34" charset="0"/>
                        </a:rPr>
                        <a:t> </a:t>
                      </a:r>
                    </a:p>
                    <a:p>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r>
                        <a:rPr lang="en-US" sz="1100" b="1" dirty="0" smtClean="0">
                          <a:solidFill>
                            <a:schemeClr val="tx1"/>
                          </a:solidFill>
                          <a:latin typeface="Tahoma" pitchFamily="34" charset="0"/>
                          <a:ea typeface="Tahoma" pitchFamily="34" charset="0"/>
                          <a:cs typeface="Tahoma" pitchFamily="34" charset="0"/>
                        </a:rPr>
                        <a:t>Cao </a:t>
                      </a:r>
                      <a:r>
                        <a:rPr lang="en-US" sz="1100" b="1" dirty="0" err="1" smtClean="0">
                          <a:solidFill>
                            <a:schemeClr val="tx1"/>
                          </a:solidFill>
                          <a:latin typeface="Tahoma" pitchFamily="34" charset="0"/>
                          <a:ea typeface="Tahoma" pitchFamily="34" charset="0"/>
                          <a:cs typeface="Tahoma" pitchFamily="34" charset="0"/>
                        </a:rPr>
                        <a:t>Tiến</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Thành</a:t>
                      </a:r>
                      <a:endParaRPr lang="en-US" sz="1100" b="1" dirty="0" smtClean="0">
                        <a:solidFill>
                          <a:schemeClr val="tx1"/>
                        </a:solidFill>
                        <a:latin typeface="Tahoma" pitchFamily="34" charset="0"/>
                        <a:ea typeface="Tahoma" pitchFamily="34" charset="0"/>
                        <a:cs typeface="Tahoma" pitchFamily="34" charset="0"/>
                      </a:endParaRPr>
                    </a:p>
                    <a:p>
                      <a:r>
                        <a:rPr lang="en-US" sz="1100" i="0" dirty="0" err="1" smtClean="0">
                          <a:solidFill>
                            <a:schemeClr val="tx1"/>
                          </a:solidFill>
                          <a:latin typeface="Tahoma" pitchFamily="34" charset="0"/>
                          <a:ea typeface="Tahoma" pitchFamily="34" charset="0"/>
                          <a:cs typeface="Tahoma" pitchFamily="34" charset="0"/>
                        </a:rPr>
                        <a:t>Chuyên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viên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phân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tích</a:t>
                      </a:r>
                      <a:r>
                        <a:rPr lang="en-US" sz="1100" dirty="0" smtClean="0">
                          <a:solidFill>
                            <a:schemeClr val="tx1"/>
                          </a:solidFill>
                          <a:latin typeface="Tahoma" pitchFamily="34" charset="0"/>
                          <a:ea typeface="Tahoma" pitchFamily="34" charset="0"/>
                          <a:cs typeface="Tahoma" pitchFamily="34" charset="0"/>
                        </a:rPr>
                        <a:t>	</a:t>
                      </a:r>
                    </a:p>
                    <a:p>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8"/>
                        </a:rPr>
                        <a:t>thanhct@psi.vn</a:t>
                      </a:r>
                      <a:endParaRPr lang="en-US" sz="1100" dirty="0" smtClean="0">
                        <a:solidFill>
                          <a:schemeClr val="tx1"/>
                        </a:solidFill>
                        <a:latin typeface="Tahoma" pitchFamily="34" charset="0"/>
                        <a:ea typeface="Tahoma" pitchFamily="34" charset="0"/>
                        <a:cs typeface="Tahoma" pitchFamily="34" charset="0"/>
                      </a:endParaRPr>
                    </a:p>
                    <a:p>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dirty="0" smtClean="0">
                          <a:solidFill>
                            <a:schemeClr val="tx1"/>
                          </a:solidFill>
                          <a:latin typeface="Tahoma" pitchFamily="34" charset="0"/>
                          <a:ea typeface="Tahoma" pitchFamily="34" charset="0"/>
                          <a:cs typeface="Tahoma" pitchFamily="34" charset="0"/>
                        </a:rPr>
                        <a:t>Chu </a:t>
                      </a:r>
                      <a:r>
                        <a:rPr lang="en-US" sz="1100" b="1" dirty="0" err="1" smtClean="0">
                          <a:solidFill>
                            <a:schemeClr val="tx1"/>
                          </a:solidFill>
                          <a:latin typeface="Tahoma" pitchFamily="34" charset="0"/>
                          <a:ea typeface="Tahoma" pitchFamily="34" charset="0"/>
                          <a:cs typeface="Tahoma" pitchFamily="34" charset="0"/>
                        </a:rPr>
                        <a:t>Hà</a:t>
                      </a:r>
                      <a:r>
                        <a:rPr lang="en-US" sz="1100" b="1" dirty="0" smtClean="0">
                          <a:solidFill>
                            <a:schemeClr val="tx1"/>
                          </a:solidFill>
                          <a:latin typeface="Tahoma" pitchFamily="34" charset="0"/>
                          <a:ea typeface="Tahoma" pitchFamily="34" charset="0"/>
                          <a:cs typeface="Tahoma" pitchFamily="34" charset="0"/>
                        </a:rPr>
                        <a:t> </a:t>
                      </a:r>
                      <a:r>
                        <a:rPr lang="en-US" sz="1100" b="1" dirty="0" err="1" smtClean="0">
                          <a:solidFill>
                            <a:schemeClr val="tx1"/>
                          </a:solidFill>
                          <a:latin typeface="Tahoma" pitchFamily="34" charset="0"/>
                          <a:ea typeface="Tahoma" pitchFamily="34" charset="0"/>
                          <a:cs typeface="Tahoma" pitchFamily="34" charset="0"/>
                        </a:rPr>
                        <a:t>Thanh</a:t>
                      </a:r>
                      <a:endParaRPr lang="en-US" sz="1100" b="1"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i="0" dirty="0" err="1" smtClean="0">
                          <a:solidFill>
                            <a:schemeClr val="tx1"/>
                          </a:solidFill>
                          <a:latin typeface="Tahoma" pitchFamily="34" charset="0"/>
                          <a:ea typeface="Tahoma" pitchFamily="34" charset="0"/>
                          <a:cs typeface="Tahoma" pitchFamily="34" charset="0"/>
                        </a:rPr>
                        <a:t>Chuyên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viên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phân</a:t>
                      </a:r>
                      <a:r>
                        <a:rPr lang="en-US" sz="1100" i="0" dirty="0" smtClean="0">
                          <a:solidFill>
                            <a:schemeClr val="tx1"/>
                          </a:solidFill>
                          <a:latin typeface="Tahoma" pitchFamily="34" charset="0"/>
                          <a:ea typeface="Tahoma" pitchFamily="34" charset="0"/>
                          <a:cs typeface="Tahoma" pitchFamily="34" charset="0"/>
                        </a:rPr>
                        <a:t> </a:t>
                      </a:r>
                      <a:r>
                        <a:rPr lang="en-US" sz="1100" i="0" dirty="0" err="1" smtClean="0">
                          <a:solidFill>
                            <a:schemeClr val="tx1"/>
                          </a:solidFill>
                          <a:latin typeface="Tahoma" pitchFamily="34" charset="0"/>
                          <a:ea typeface="Tahoma" pitchFamily="34" charset="0"/>
                          <a:cs typeface="Tahoma" pitchFamily="34" charset="0"/>
                        </a:rPr>
                        <a:t>tích</a:t>
                      </a:r>
                      <a:endParaRPr lang="en-US" sz="1100" i="0" dirty="0" smtClean="0">
                        <a:solidFill>
                          <a:schemeClr val="tx1"/>
                        </a:solidFill>
                        <a:latin typeface="Tahoma" pitchFamily="34" charset="0"/>
                        <a:ea typeface="Tahoma" pitchFamily="34" charset="0"/>
                        <a:cs typeface="Tahoma"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i="1" dirty="0" smtClean="0">
                          <a:solidFill>
                            <a:schemeClr val="tx1"/>
                          </a:solidFill>
                          <a:latin typeface="Tahoma" pitchFamily="34" charset="0"/>
                          <a:ea typeface="Tahoma" pitchFamily="34" charset="0"/>
                          <a:cs typeface="Tahoma" pitchFamily="34" charset="0"/>
                        </a:rPr>
                        <a:t>Email: </a:t>
                      </a:r>
                      <a:r>
                        <a:rPr lang="en-US" sz="1100" i="1" dirty="0" smtClean="0">
                          <a:solidFill>
                            <a:schemeClr val="tx1"/>
                          </a:solidFill>
                          <a:latin typeface="Tahoma" pitchFamily="34" charset="0"/>
                          <a:ea typeface="Tahoma" pitchFamily="34" charset="0"/>
                          <a:cs typeface="Tahoma" pitchFamily="34" charset="0"/>
                          <a:hlinkClick r:id="rId9"/>
                        </a:rPr>
                        <a:t>thanhch@psi.vn</a:t>
                      </a:r>
                      <a:r>
                        <a:rPr lang="en-US" sz="1100" i="1" dirty="0" smtClean="0">
                          <a:solidFill>
                            <a:schemeClr val="tx1"/>
                          </a:solidFill>
                          <a:latin typeface="Tahoma" pitchFamily="34" charset="0"/>
                          <a:ea typeface="Tahoma" pitchFamily="34" charset="0"/>
                          <a:cs typeface="Tahoma" pitchFamily="34" charset="0"/>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i="1" dirty="0" smtClean="0">
                        <a:solidFill>
                          <a:schemeClr val="tx1"/>
                        </a:solidFill>
                        <a:latin typeface="Tahoma" pitchFamily="34" charset="0"/>
                        <a:ea typeface="Tahoma" pitchFamily="34" charset="0"/>
                        <a:cs typeface="Tahoma" pitchFamily="34" charset="0"/>
                      </a:endParaRPr>
                    </a:p>
                    <a:p>
                      <a:endParaRPr lang="en-US" sz="1100" dirty="0">
                        <a:solidFill>
                          <a:schemeClr val="tx1"/>
                        </a:solidFill>
                        <a:latin typeface="Tahoma" pitchFamily="34" charset="0"/>
                        <a:ea typeface="Tahoma" pitchFamily="34" charset="0"/>
                        <a:cs typeface="Tahoma" pitchFamily="34" charset="0"/>
                      </a:endParaRPr>
                    </a:p>
                  </a:txBody>
                  <a:tcPr>
                    <a:solidFill>
                      <a:schemeClr val="bg1"/>
                    </a:solidFill>
                  </a:tcPr>
                </a:tc>
              </a:tr>
            </a:tbl>
          </a:graphicData>
        </a:graphic>
      </p:graphicFrame>
    </p:spTree>
    <p:extLst>
      <p:ext uri="{BB962C8B-B14F-4D97-AF65-F5344CB8AC3E}">
        <p14:creationId xmlns:p14="http://schemas.microsoft.com/office/powerpoint/2010/main" val="96074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_corp">
  <a:themeElements>
    <a:clrScheme name="Custom 1">
      <a:dk1>
        <a:srgbClr val="000000"/>
      </a:dk1>
      <a:lt1>
        <a:sysClr val="window" lastClr="FFFFFF"/>
      </a:lt1>
      <a:dk2>
        <a:srgbClr val="073E87"/>
      </a:dk2>
      <a:lt2>
        <a:srgbClr val="F2F2F2"/>
      </a:lt2>
      <a:accent1>
        <a:srgbClr val="002060"/>
      </a:accent1>
      <a:accent2>
        <a:srgbClr val="A5A5A5"/>
      </a:accent2>
      <a:accent3>
        <a:srgbClr val="F6927E"/>
      </a:accent3>
      <a:accent4>
        <a:srgbClr val="A48CFA"/>
      </a:accent4>
      <a:accent5>
        <a:srgbClr val="5AFBF7"/>
      </a:accent5>
      <a:accent6>
        <a:srgbClr val="0682FF"/>
      </a:accent6>
      <a:hlink>
        <a:srgbClr val="0080FF"/>
      </a:hlink>
      <a:folHlink>
        <a:srgbClr val="5EAEFF"/>
      </a:folHlink>
    </a:clrScheme>
    <a:fontScheme name="Modèle par défaut">
      <a:majorFont>
        <a:latin typeface="Arial"/>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rgbClr val="A0A4A7"/>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6350" cap="flat" cmpd="sng" algn="ctr">
          <a:solidFill>
            <a:srgbClr val="A0A4A7"/>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a:ln>
              <a:noFill/>
            </a:ln>
            <a:solidFill>
              <a:schemeClr val="tx1"/>
            </a:solidFill>
            <a:effectLst/>
            <a:latin typeface="Arial" pitchFamily="-65"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odèle par défaut 13">
        <a:dk1>
          <a:srgbClr val="6E6E6E"/>
        </a:dk1>
        <a:lt1>
          <a:srgbClr val="FFFFFF"/>
        </a:lt1>
        <a:dk2>
          <a:srgbClr val="000000"/>
        </a:dk2>
        <a:lt2>
          <a:srgbClr val="808080"/>
        </a:lt2>
        <a:accent1>
          <a:srgbClr val="BBE0E3"/>
        </a:accent1>
        <a:accent2>
          <a:srgbClr val="333399"/>
        </a:accent2>
        <a:accent3>
          <a:srgbClr val="FFFFFF"/>
        </a:accent3>
        <a:accent4>
          <a:srgbClr val="5D5D5D"/>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14">
        <a:dk1>
          <a:srgbClr val="6E6E6E"/>
        </a:dk1>
        <a:lt1>
          <a:srgbClr val="FFFFFF"/>
        </a:lt1>
        <a:dk2>
          <a:srgbClr val="000000"/>
        </a:dk2>
        <a:lt2>
          <a:srgbClr val="00795C"/>
        </a:lt2>
        <a:accent1>
          <a:srgbClr val="66828A"/>
        </a:accent1>
        <a:accent2>
          <a:srgbClr val="CB0A0E"/>
        </a:accent2>
        <a:accent3>
          <a:srgbClr val="FFFFFF"/>
        </a:accent3>
        <a:accent4>
          <a:srgbClr val="5D5D5D"/>
        </a:accent4>
        <a:accent5>
          <a:srgbClr val="B8C1C4"/>
        </a:accent5>
        <a:accent6>
          <a:srgbClr val="B8080C"/>
        </a:accent6>
        <a:hlink>
          <a:srgbClr val="662383"/>
        </a:hlink>
        <a:folHlink>
          <a:srgbClr val="99CC00"/>
        </a:folHlink>
      </a:clrScheme>
      <a:clrMap bg1="lt1" tx1="dk1" bg2="lt2" tx2="dk2" accent1="accent1" accent2="accent2" accent3="accent3" accent4="accent4" accent5="accent5" accent6="accent6" hlink="hlink" folHlink="folHlink"/>
    </a:extraClrScheme>
    <a:extraClrScheme>
      <a:clrScheme name="Modèle par défaut 15">
        <a:dk1>
          <a:srgbClr val="6E6E6E"/>
        </a:dk1>
        <a:lt1>
          <a:srgbClr val="FFFFFF"/>
        </a:lt1>
        <a:dk2>
          <a:srgbClr val="000000"/>
        </a:dk2>
        <a:lt2>
          <a:srgbClr val="00795C"/>
        </a:lt2>
        <a:accent1>
          <a:srgbClr val="66828A"/>
        </a:accent1>
        <a:accent2>
          <a:srgbClr val="CB0A0E"/>
        </a:accent2>
        <a:accent3>
          <a:srgbClr val="FFFFFF"/>
        </a:accent3>
        <a:accent4>
          <a:srgbClr val="5D5D5D"/>
        </a:accent4>
        <a:accent5>
          <a:srgbClr val="B8C1C4"/>
        </a:accent5>
        <a:accent6>
          <a:srgbClr val="B8080C"/>
        </a:accent6>
        <a:hlink>
          <a:srgbClr val="662383"/>
        </a:hlink>
        <a:folHlink>
          <a:srgbClr val="C7D41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powerpoint_corp</Template>
  <TotalTime>61976</TotalTime>
  <Words>1805</Words>
  <Application>Microsoft Office PowerPoint</Application>
  <PresentationFormat>A4 Paper (210x297 mm)</PresentationFormat>
  <Paragraphs>298</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powerpoint_corp</vt:lpstr>
      <vt:lpstr>PowerPoint Presentation</vt:lpstr>
      <vt:lpstr>TỔNG QUAN CHỈ SỐ THỊ TRƯỜNG</vt:lpstr>
      <vt:lpstr>DIỄN BIẾN GIAO DỊCH TTCK VIỆT NAM</vt:lpstr>
      <vt:lpstr>TỔNG QUAN THỊ TRƯỜNG THẾ GIỚI</vt:lpstr>
      <vt:lpstr>TỔNG QUAN THỊ TRƯỜNG THẾ GIỚI</vt:lpstr>
      <vt:lpstr>KHUYẾN CÁO CẤU TRÚC DANH MỤC</vt:lpstr>
      <vt:lpstr>KHUYẾN CÁO CẤU TRÚC DANH MỤC</vt:lpstr>
      <vt:lpstr>LIÊN HỆ</vt:lpstr>
    </vt:vector>
  </TitlesOfParts>
  <Company>CA-CIB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Quynh Anh Mai</dc:creator>
  <cp:lastModifiedBy>Phan Ha Chi</cp:lastModifiedBy>
  <cp:revision>3392</cp:revision>
  <dcterms:created xsi:type="dcterms:W3CDTF">2010-01-19T16:29:10Z</dcterms:created>
  <dcterms:modified xsi:type="dcterms:W3CDTF">2018-01-29T09:31:10Z</dcterms:modified>
</cp:coreProperties>
</file>