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theme/themeOverride1.xml" ContentType="application/vnd.openxmlformats-officedocument.themeOverride+xml"/>
  <Override PartName="/ppt/charts/chart5.xml" ContentType="application/vnd.openxmlformats-officedocument.drawingml.chart+xml"/>
  <Override PartName="/ppt/theme/themeOverride2.xml" ContentType="application/vnd.openxmlformats-officedocument.themeOverride+xml"/>
  <Override PartName="/ppt/charts/chart6.xml" ContentType="application/vnd.openxmlformats-officedocument.drawingml.chart+xml"/>
  <Override PartName="/ppt/theme/themeOverride3.xml" ContentType="application/vnd.openxmlformats-officedocument.themeOverride+xml"/>
  <Override PartName="/ppt/charts/chart7.xml" ContentType="application/vnd.openxmlformats-officedocument.drawingml.chart+xml"/>
  <Override PartName="/ppt/theme/themeOverride4.xml" ContentType="application/vnd.openxmlformats-officedocument.themeOverride+xml"/>
  <Override PartName="/ppt/charts/chart8.xml" ContentType="application/vnd.openxmlformats-officedocument.drawingml.chart+xml"/>
  <Override PartName="/ppt/charts/chart9.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2">
  <p:sldMasterIdLst>
    <p:sldMasterId id="2147483648" r:id="rId1"/>
  </p:sldMasterIdLst>
  <p:notesMasterIdLst>
    <p:notesMasterId r:id="rId10"/>
  </p:notesMasterIdLst>
  <p:handoutMasterIdLst>
    <p:handoutMasterId r:id="rId11"/>
  </p:handoutMasterIdLst>
  <p:sldIdLst>
    <p:sldId id="690" r:id="rId2"/>
    <p:sldId id="736" r:id="rId3"/>
    <p:sldId id="739" r:id="rId4"/>
    <p:sldId id="740" r:id="rId5"/>
    <p:sldId id="746" r:id="rId6"/>
    <p:sldId id="741" r:id="rId7"/>
    <p:sldId id="742" r:id="rId8"/>
    <p:sldId id="744" r:id="rId9"/>
  </p:sldIdLst>
  <p:sldSz cx="9906000" cy="6858000" type="A4"/>
  <p:notesSz cx="7315200" cy="9601200"/>
  <p:defaultTextStyle>
    <a:defPPr>
      <a:defRPr lang="fr-FR"/>
    </a:defPPr>
    <a:lvl1pPr algn="ctr"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ctr"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ctr"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ctr"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ctr"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xmlns="">
        <p15:guide id="1" orient="horz" pos="482">
          <p15:clr>
            <a:srgbClr val="A4A3A4"/>
          </p15:clr>
        </p15:guide>
        <p15:guide id="2" pos="172">
          <p15:clr>
            <a:srgbClr val="A4A3A4"/>
          </p15:clr>
        </p15:guide>
        <p15:guide id="3" pos="6068">
          <p15:clr>
            <a:srgbClr val="A4A3A4"/>
          </p15:clr>
        </p15:guide>
        <p15:guide id="4" pos="5842">
          <p15:clr>
            <a:srgbClr val="A4A3A4"/>
          </p15:clr>
        </p15:guide>
        <p15:guide id="5" pos="3211">
          <p15:clr>
            <a:srgbClr val="A4A3A4"/>
          </p15:clr>
        </p15:guide>
        <p15:guide id="6" pos="2802">
          <p15:clr>
            <a:srgbClr val="A4A3A4"/>
          </p15:clr>
        </p15:guide>
        <p15:guide id="7" pos="1442">
          <p15:clr>
            <a:srgbClr val="A4A3A4"/>
          </p15:clr>
        </p15:guide>
        <p15:guide id="8" orient="horz" pos="2544">
          <p15:clr>
            <a:srgbClr val="A4A3A4"/>
          </p15:clr>
        </p15:guide>
        <p15:guide id="9" pos="192">
          <p15:clr>
            <a:srgbClr val="A4A3A4"/>
          </p15:clr>
        </p15:guide>
        <p15:guide id="10" pos="816">
          <p15:clr>
            <a:srgbClr val="A4A3A4"/>
          </p15:clr>
        </p15:guide>
        <p15:guide id="11" pos="5856">
          <p15:clr>
            <a:srgbClr val="A4A3A4"/>
          </p15:clr>
        </p15:guide>
        <p15:guide id="12" pos="3216">
          <p15:clr>
            <a:srgbClr val="A4A3A4"/>
          </p15:clr>
        </p15:guide>
        <p15:guide id="13" pos="2784">
          <p15:clr>
            <a:srgbClr val="A4A3A4"/>
          </p15:clr>
        </p15:guide>
        <p15:guide id="14" orient="horz" pos="480">
          <p15:clr>
            <a:srgbClr val="A4A3A4"/>
          </p15:clr>
        </p15:guide>
        <p15:guide id="15" pos="6048">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7EA"/>
    <a:srgbClr val="E4EBF4"/>
    <a:srgbClr val="B8CCE4"/>
    <a:srgbClr val="D8E3F0"/>
    <a:srgbClr val="FFFEFB"/>
    <a:srgbClr val="FFF9E7"/>
    <a:srgbClr val="DDE5FF"/>
    <a:srgbClr val="B8E0D0"/>
    <a:srgbClr val="FFFFFF"/>
    <a:srgbClr val="7A32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579" autoAdjust="0"/>
    <p:restoredTop sz="97924" autoAdjust="0"/>
  </p:normalViewPr>
  <p:slideViewPr>
    <p:cSldViewPr showGuides="1">
      <p:cViewPr>
        <p:scale>
          <a:sx n="90" d="100"/>
          <a:sy n="90" d="100"/>
        </p:scale>
        <p:origin x="-1092" y="216"/>
      </p:cViewPr>
      <p:guideLst>
        <p:guide orient="horz" pos="482"/>
        <p:guide orient="horz" pos="2544"/>
        <p:guide orient="horz" pos="480"/>
        <p:guide pos="172"/>
        <p:guide pos="6068"/>
        <p:guide pos="5842"/>
        <p:guide pos="3211"/>
        <p:guide pos="2802"/>
        <p:guide pos="1442"/>
        <p:guide pos="192"/>
        <p:guide pos="816"/>
        <p:guide pos="5856"/>
        <p:guide pos="3216"/>
        <p:guide pos="2784"/>
        <p:guide pos="604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53" d="100"/>
          <a:sy n="53" d="100"/>
        </p:scale>
        <p:origin x="-2790" y="-9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PSI\Desktop\Thanh%20Cao%20Files\C&#417;%20s&#7903;%20d&#7919;%20li&#7879;u%20b&#7843;n%20tin%20ng&#224;y%204.12.2017.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PSI\Desktop\Thanh%20Cao%20Files\C&#417;%20s&#7903;%20d&#7919;%20li&#7879;u%20b&#7843;n%20tin%20ng&#224;y%204.12.2017.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PSI\Desktop\Thanh%20Cao%20Files\C&#417;%20s&#7903;%20d&#7919;%20li&#7879;u%20b&#7843;n%20tin%20ng&#224;y%204.12.2017.xlsx"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5.xml.rels><?xml version="1.0" encoding="UTF-8" standalone="yes"?>
<Relationships xmlns="http://schemas.openxmlformats.org/package/2006/relationships"><Relationship Id="rId2" Type="http://schemas.openxmlformats.org/officeDocument/2006/relationships/oleObject" Target="../embeddings/oleObject2.bin"/><Relationship Id="rId1" Type="http://schemas.openxmlformats.org/officeDocument/2006/relationships/themeOverride" Target="../theme/themeOverride2.xml"/></Relationships>
</file>

<file path=ppt/charts/_rels/chart6.xml.rels><?xml version="1.0" encoding="UTF-8" standalone="yes"?>
<Relationships xmlns="http://schemas.openxmlformats.org/package/2006/relationships"><Relationship Id="rId2" Type="http://schemas.openxmlformats.org/officeDocument/2006/relationships/oleObject" Target="../embeddings/oleObject3.bin"/><Relationship Id="rId1" Type="http://schemas.openxmlformats.org/officeDocument/2006/relationships/themeOverride" Target="../theme/themeOverride3.xml"/></Relationships>
</file>

<file path=ppt/charts/_rels/chart7.xml.rels><?xml version="1.0" encoding="UTF-8" standalone="yes"?>
<Relationships xmlns="http://schemas.openxmlformats.org/package/2006/relationships"><Relationship Id="rId2" Type="http://schemas.openxmlformats.org/officeDocument/2006/relationships/oleObject" Target="../embeddings/oleObject4.bin"/><Relationship Id="rId1" Type="http://schemas.openxmlformats.org/officeDocument/2006/relationships/themeOverride" Target="../theme/themeOverride4.xml"/></Relationships>
</file>

<file path=ppt/charts/_rels/chart8.xml.rels><?xml version="1.0" encoding="UTF-8" standalone="yes"?>
<Relationships xmlns="http://schemas.openxmlformats.org/package/2006/relationships"><Relationship Id="rId1" Type="http://schemas.openxmlformats.org/officeDocument/2006/relationships/oleObject" Target="file:///C:\Users\PSI\Desktop\Thanh%20Cao%20Files\C&#417;%20s&#7903;%20d&#7919;%20li&#7879;u%20b&#7843;n%20tin%20ng&#224;y%2028.11.2017.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PSI\Desktop\Thanh%20Cao%20Files\C&#417;%20s&#7903;%20d&#7919;%20li&#7879;u%20b&#7843;n%20tin%20ng&#224;y%201.12.201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1"/>
          <c:tx>
            <c:strRef>
              <c:f>'[Cơ sở dữ liệu bản tin ngày 4.12.2017.xlsx]Diễn biến chỉ số'!$C$3</c:f>
              <c:strCache>
                <c:ptCount val="1"/>
                <c:pt idx="0">
                  <c:v>Khối lượng (tr.đvị - trái)</c:v>
                </c:pt>
              </c:strCache>
            </c:strRef>
          </c:tx>
          <c:spPr>
            <a:solidFill>
              <a:srgbClr val="FF0000"/>
            </a:solidFill>
            <a:ln>
              <a:noFill/>
            </a:ln>
            <a:effectLst/>
          </c:spPr>
          <c:invertIfNegative val="0"/>
          <c:cat>
            <c:numRef>
              <c:f>'[Cơ sở dữ liệu bản tin ngày 4.12.2017.xlsx]Diễn biến chỉ số'!$A$4:$A$33</c:f>
              <c:numCache>
                <c:formatCode>d\-mmm</c:formatCode>
                <c:ptCount val="30"/>
                <c:pt idx="0">
                  <c:v>43031</c:v>
                </c:pt>
                <c:pt idx="1">
                  <c:v>43032</c:v>
                </c:pt>
                <c:pt idx="2">
                  <c:v>43033</c:v>
                </c:pt>
                <c:pt idx="3">
                  <c:v>43034</c:v>
                </c:pt>
                <c:pt idx="4">
                  <c:v>43035</c:v>
                </c:pt>
                <c:pt idx="5">
                  <c:v>43038</c:v>
                </c:pt>
                <c:pt idx="6">
                  <c:v>43039</c:v>
                </c:pt>
                <c:pt idx="7">
                  <c:v>43040</c:v>
                </c:pt>
                <c:pt idx="8">
                  <c:v>43041</c:v>
                </c:pt>
                <c:pt idx="9">
                  <c:v>43042</c:v>
                </c:pt>
                <c:pt idx="10">
                  <c:v>43045</c:v>
                </c:pt>
                <c:pt idx="11">
                  <c:v>43046</c:v>
                </c:pt>
                <c:pt idx="12">
                  <c:v>43047</c:v>
                </c:pt>
                <c:pt idx="13">
                  <c:v>43048</c:v>
                </c:pt>
                <c:pt idx="14">
                  <c:v>43049</c:v>
                </c:pt>
                <c:pt idx="15">
                  <c:v>43052</c:v>
                </c:pt>
                <c:pt idx="16">
                  <c:v>43053</c:v>
                </c:pt>
                <c:pt idx="17">
                  <c:v>43054</c:v>
                </c:pt>
                <c:pt idx="18">
                  <c:v>43055</c:v>
                </c:pt>
                <c:pt idx="19">
                  <c:v>43056</c:v>
                </c:pt>
                <c:pt idx="20">
                  <c:v>43059</c:v>
                </c:pt>
                <c:pt idx="21">
                  <c:v>43060</c:v>
                </c:pt>
                <c:pt idx="22">
                  <c:v>43061</c:v>
                </c:pt>
                <c:pt idx="23">
                  <c:v>43062</c:v>
                </c:pt>
                <c:pt idx="24">
                  <c:v>43063</c:v>
                </c:pt>
                <c:pt idx="25">
                  <c:v>43066</c:v>
                </c:pt>
                <c:pt idx="26">
                  <c:v>43067</c:v>
                </c:pt>
                <c:pt idx="27">
                  <c:v>43068</c:v>
                </c:pt>
                <c:pt idx="28">
                  <c:v>43069</c:v>
                </c:pt>
                <c:pt idx="29">
                  <c:v>43070</c:v>
                </c:pt>
              </c:numCache>
            </c:numRef>
          </c:cat>
          <c:val>
            <c:numRef>
              <c:f>'[Cơ sở dữ liệu bản tin ngày 4.12.2017.xlsx]Diễn biến chỉ số'!$C$4:$C$33</c:f>
              <c:numCache>
                <c:formatCode>#,##0</c:formatCode>
                <c:ptCount val="30"/>
                <c:pt idx="0">
                  <c:v>194</c:v>
                </c:pt>
                <c:pt idx="1">
                  <c:v>142</c:v>
                </c:pt>
                <c:pt idx="2">
                  <c:v>121</c:v>
                </c:pt>
                <c:pt idx="3">
                  <c:v>167</c:v>
                </c:pt>
                <c:pt idx="4">
                  <c:v>126</c:v>
                </c:pt>
                <c:pt idx="5">
                  <c:v>162</c:v>
                </c:pt>
                <c:pt idx="6">
                  <c:v>162</c:v>
                </c:pt>
                <c:pt idx="7">
                  <c:v>155</c:v>
                </c:pt>
                <c:pt idx="8">
                  <c:v>174</c:v>
                </c:pt>
                <c:pt idx="9">
                  <c:v>150</c:v>
                </c:pt>
                <c:pt idx="10">
                  <c:v>128</c:v>
                </c:pt>
                <c:pt idx="11">
                  <c:v>151</c:v>
                </c:pt>
                <c:pt idx="12">
                  <c:v>147</c:v>
                </c:pt>
                <c:pt idx="13">
                  <c:v>143</c:v>
                </c:pt>
                <c:pt idx="14">
                  <c:v>150</c:v>
                </c:pt>
                <c:pt idx="15">
                  <c:v>189</c:v>
                </c:pt>
                <c:pt idx="16">
                  <c:v>169</c:v>
                </c:pt>
                <c:pt idx="17">
                  <c:v>162</c:v>
                </c:pt>
                <c:pt idx="18">
                  <c:v>170</c:v>
                </c:pt>
                <c:pt idx="19">
                  <c:v>168</c:v>
                </c:pt>
                <c:pt idx="20">
                  <c:v>145</c:v>
                </c:pt>
                <c:pt idx="21">
                  <c:v>208</c:v>
                </c:pt>
                <c:pt idx="22">
                  <c:v>181</c:v>
                </c:pt>
                <c:pt idx="23">
                  <c:v>205</c:v>
                </c:pt>
                <c:pt idx="24">
                  <c:v>200</c:v>
                </c:pt>
                <c:pt idx="25">
                  <c:v>226</c:v>
                </c:pt>
                <c:pt idx="26">
                  <c:v>324</c:v>
                </c:pt>
                <c:pt idx="27">
                  <c:v>206</c:v>
                </c:pt>
                <c:pt idx="28">
                  <c:v>225</c:v>
                </c:pt>
                <c:pt idx="29">
                  <c:v>205</c:v>
                </c:pt>
              </c:numCache>
            </c:numRef>
          </c:val>
        </c:ser>
        <c:dLbls>
          <c:showLegendKey val="0"/>
          <c:showVal val="0"/>
          <c:showCatName val="0"/>
          <c:showSerName val="0"/>
          <c:showPercent val="0"/>
          <c:showBubbleSize val="0"/>
        </c:dLbls>
        <c:gapWidth val="219"/>
        <c:overlap val="-27"/>
        <c:axId val="93077888"/>
        <c:axId val="93079424"/>
      </c:barChart>
      <c:lineChart>
        <c:grouping val="standard"/>
        <c:varyColors val="0"/>
        <c:ser>
          <c:idx val="0"/>
          <c:order val="0"/>
          <c:tx>
            <c:strRef>
              <c:f>'[Cơ sở dữ liệu bản tin ngày 4.12.2017.xlsx]Diễn biến chỉ số'!$B$3</c:f>
              <c:strCache>
                <c:ptCount val="1"/>
                <c:pt idx="0">
                  <c:v>VN-Index</c:v>
                </c:pt>
              </c:strCache>
            </c:strRef>
          </c:tx>
          <c:spPr>
            <a:ln w="28575" cap="rnd">
              <a:solidFill>
                <a:schemeClr val="accent1"/>
              </a:solidFill>
              <a:round/>
            </a:ln>
            <a:effectLst/>
          </c:spPr>
          <c:marker>
            <c:symbol val="none"/>
          </c:marker>
          <c:cat>
            <c:numRef>
              <c:f>'[Cơ sở dữ liệu bản tin ngày 4.12.2017.xlsx]Diễn biến chỉ số'!$A$4:$A$33</c:f>
              <c:numCache>
                <c:formatCode>d\-mmm</c:formatCode>
                <c:ptCount val="30"/>
                <c:pt idx="0">
                  <c:v>43031</c:v>
                </c:pt>
                <c:pt idx="1">
                  <c:v>43032</c:v>
                </c:pt>
                <c:pt idx="2">
                  <c:v>43033</c:v>
                </c:pt>
                <c:pt idx="3">
                  <c:v>43034</c:v>
                </c:pt>
                <c:pt idx="4">
                  <c:v>43035</c:v>
                </c:pt>
                <c:pt idx="5">
                  <c:v>43038</c:v>
                </c:pt>
                <c:pt idx="6">
                  <c:v>43039</c:v>
                </c:pt>
                <c:pt idx="7">
                  <c:v>43040</c:v>
                </c:pt>
                <c:pt idx="8">
                  <c:v>43041</c:v>
                </c:pt>
                <c:pt idx="9">
                  <c:v>43042</c:v>
                </c:pt>
                <c:pt idx="10">
                  <c:v>43045</c:v>
                </c:pt>
                <c:pt idx="11">
                  <c:v>43046</c:v>
                </c:pt>
                <c:pt idx="12">
                  <c:v>43047</c:v>
                </c:pt>
                <c:pt idx="13">
                  <c:v>43048</c:v>
                </c:pt>
                <c:pt idx="14">
                  <c:v>43049</c:v>
                </c:pt>
                <c:pt idx="15">
                  <c:v>43052</c:v>
                </c:pt>
                <c:pt idx="16">
                  <c:v>43053</c:v>
                </c:pt>
                <c:pt idx="17">
                  <c:v>43054</c:v>
                </c:pt>
                <c:pt idx="18">
                  <c:v>43055</c:v>
                </c:pt>
                <c:pt idx="19">
                  <c:v>43056</c:v>
                </c:pt>
                <c:pt idx="20">
                  <c:v>43059</c:v>
                </c:pt>
                <c:pt idx="21">
                  <c:v>43060</c:v>
                </c:pt>
                <c:pt idx="22">
                  <c:v>43061</c:v>
                </c:pt>
                <c:pt idx="23">
                  <c:v>43062</c:v>
                </c:pt>
                <c:pt idx="24">
                  <c:v>43063</c:v>
                </c:pt>
                <c:pt idx="25">
                  <c:v>43066</c:v>
                </c:pt>
                <c:pt idx="26">
                  <c:v>43067</c:v>
                </c:pt>
                <c:pt idx="27">
                  <c:v>43068</c:v>
                </c:pt>
                <c:pt idx="28">
                  <c:v>43069</c:v>
                </c:pt>
                <c:pt idx="29">
                  <c:v>43070</c:v>
                </c:pt>
              </c:numCache>
            </c:numRef>
          </c:cat>
          <c:val>
            <c:numRef>
              <c:f>'[Cơ sở dữ liệu bản tin ngày 4.12.2017.xlsx]Diễn biến chỉ số'!$B$4:$B$33</c:f>
              <c:numCache>
                <c:formatCode>General</c:formatCode>
                <c:ptCount val="30"/>
                <c:pt idx="0">
                  <c:v>820.04</c:v>
                </c:pt>
                <c:pt idx="1">
                  <c:v>825.24</c:v>
                </c:pt>
                <c:pt idx="2">
                  <c:v>830.69</c:v>
                </c:pt>
                <c:pt idx="3">
                  <c:v>830.11</c:v>
                </c:pt>
                <c:pt idx="4">
                  <c:v>840.37</c:v>
                </c:pt>
                <c:pt idx="5">
                  <c:v>845.2</c:v>
                </c:pt>
                <c:pt idx="6">
                  <c:v>845.2</c:v>
                </c:pt>
                <c:pt idx="7">
                  <c:v>842.71</c:v>
                </c:pt>
                <c:pt idx="8">
                  <c:v>833.09</c:v>
                </c:pt>
                <c:pt idx="9">
                  <c:v>843.73</c:v>
                </c:pt>
                <c:pt idx="10">
                  <c:v>849.09</c:v>
                </c:pt>
                <c:pt idx="11">
                  <c:v>850.32999999999993</c:v>
                </c:pt>
                <c:pt idx="12">
                  <c:v>859.7</c:v>
                </c:pt>
                <c:pt idx="13">
                  <c:v>860.4</c:v>
                </c:pt>
                <c:pt idx="14">
                  <c:v>868.21</c:v>
                </c:pt>
                <c:pt idx="15">
                  <c:v>879.33999999999992</c:v>
                </c:pt>
                <c:pt idx="16">
                  <c:v>880.9</c:v>
                </c:pt>
                <c:pt idx="17">
                  <c:v>882.59</c:v>
                </c:pt>
                <c:pt idx="18">
                  <c:v>892.8</c:v>
                </c:pt>
                <c:pt idx="19">
                  <c:v>890.69</c:v>
                </c:pt>
                <c:pt idx="20">
                  <c:v>903.55399999999997</c:v>
                </c:pt>
                <c:pt idx="21">
                  <c:v>918.3</c:v>
                </c:pt>
                <c:pt idx="22">
                  <c:v>932.66</c:v>
                </c:pt>
                <c:pt idx="23">
                  <c:v>933.7</c:v>
                </c:pt>
                <c:pt idx="24">
                  <c:v>935.57</c:v>
                </c:pt>
                <c:pt idx="25">
                  <c:v>938.61</c:v>
                </c:pt>
                <c:pt idx="26">
                  <c:v>941.21</c:v>
                </c:pt>
                <c:pt idx="27">
                  <c:v>952.14</c:v>
                </c:pt>
                <c:pt idx="28">
                  <c:v>949.93</c:v>
                </c:pt>
                <c:pt idx="29">
                  <c:v>960.32999999999993</c:v>
                </c:pt>
              </c:numCache>
            </c:numRef>
          </c:val>
          <c:smooth val="0"/>
        </c:ser>
        <c:dLbls>
          <c:showLegendKey val="0"/>
          <c:showVal val="0"/>
          <c:showCatName val="0"/>
          <c:showSerName val="0"/>
          <c:showPercent val="0"/>
          <c:showBubbleSize val="0"/>
        </c:dLbls>
        <c:marker val="1"/>
        <c:smooth val="0"/>
        <c:axId val="93095040"/>
        <c:axId val="93080960"/>
      </c:lineChart>
      <c:catAx>
        <c:axId val="93077888"/>
        <c:scaling>
          <c:orientation val="minMax"/>
        </c:scaling>
        <c:delete val="0"/>
        <c:axPos val="b"/>
        <c:numFmt formatCode="d\-mmm"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50" b="0" i="0" u="none" strike="noStrike" kern="1200" baseline="0">
                <a:solidFill>
                  <a:schemeClr val="tx1">
                    <a:lumMod val="65000"/>
                    <a:lumOff val="35000"/>
                  </a:schemeClr>
                </a:solidFill>
                <a:latin typeface="Tahoma" pitchFamily="34" charset="0"/>
                <a:ea typeface="Tahoma" pitchFamily="34" charset="0"/>
                <a:cs typeface="Tahoma" pitchFamily="34" charset="0"/>
              </a:defRPr>
            </a:pPr>
            <a:endParaRPr lang="en-US"/>
          </a:p>
        </c:txPr>
        <c:crossAx val="93079424"/>
        <c:crosses val="autoZero"/>
        <c:auto val="0"/>
        <c:lblAlgn val="ctr"/>
        <c:lblOffset val="100"/>
        <c:noMultiLvlLbl val="0"/>
      </c:catAx>
      <c:valAx>
        <c:axId val="930794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Tahoma" pitchFamily="34" charset="0"/>
                <a:ea typeface="Tahoma" pitchFamily="34" charset="0"/>
                <a:cs typeface="Tahoma" pitchFamily="34" charset="0"/>
              </a:defRPr>
            </a:pPr>
            <a:endParaRPr lang="en-US"/>
          </a:p>
        </c:txPr>
        <c:crossAx val="93077888"/>
        <c:crosses val="autoZero"/>
        <c:crossBetween val="between"/>
      </c:valAx>
      <c:valAx>
        <c:axId val="93080960"/>
        <c:scaling>
          <c:orientation val="minMax"/>
        </c:scaling>
        <c:delete val="0"/>
        <c:axPos val="r"/>
        <c:numFmt formatCode="General" sourceLinked="1"/>
        <c:majorTickMark val="out"/>
        <c:minorTickMark val="none"/>
        <c:tickLblPos val="nextTo"/>
        <c:txPr>
          <a:bodyPr rot="-60000000" vert="horz"/>
          <a:lstStyle/>
          <a:p>
            <a:pPr>
              <a:defRPr sz="800">
                <a:latin typeface="Tahoma" pitchFamily="34" charset="0"/>
                <a:ea typeface="Tahoma" pitchFamily="34" charset="0"/>
                <a:cs typeface="Tahoma" pitchFamily="34" charset="0"/>
              </a:defRPr>
            </a:pPr>
            <a:endParaRPr lang="en-US"/>
          </a:p>
        </c:txPr>
        <c:crossAx val="93095040"/>
        <c:crosses val="max"/>
        <c:crossBetween val="between"/>
        <c:majorUnit val="50"/>
      </c:valAx>
      <c:dateAx>
        <c:axId val="93095040"/>
        <c:scaling>
          <c:orientation val="minMax"/>
        </c:scaling>
        <c:delete val="1"/>
        <c:axPos val="b"/>
        <c:numFmt formatCode="d\-mmm" sourceLinked="1"/>
        <c:majorTickMark val="out"/>
        <c:minorTickMark val="none"/>
        <c:tickLblPos val="nextTo"/>
        <c:crossAx val="93080960"/>
        <c:crosses val="autoZero"/>
        <c:auto val="1"/>
        <c:lblOffset val="100"/>
        <c:baseTimeUnit val="days"/>
      </c:date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Tahoma" pitchFamily="34" charset="0"/>
              <a:ea typeface="Tahoma" pitchFamily="34" charset="0"/>
              <a:cs typeface="Tahoma" pitchFamily="34" charset="0"/>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1"/>
          <c:tx>
            <c:strRef>
              <c:f>'[Cơ sở dữ liệu bản tin ngày 4.12.2017.xlsx]Diễn biến chỉ số'!$H$3</c:f>
              <c:strCache>
                <c:ptCount val="1"/>
                <c:pt idx="0">
                  <c:v>Khối lượng (tr.đvị - trái)</c:v>
                </c:pt>
              </c:strCache>
            </c:strRef>
          </c:tx>
          <c:spPr>
            <a:solidFill>
              <a:srgbClr val="FF0000"/>
            </a:solidFill>
            <a:ln>
              <a:noFill/>
            </a:ln>
            <a:effectLst/>
          </c:spPr>
          <c:invertIfNegative val="0"/>
          <c:cat>
            <c:numRef>
              <c:f>'[Cơ sở dữ liệu bản tin ngày 4.12.2017.xlsx]Diễn biến chỉ số'!$F$4:$F$33</c:f>
              <c:numCache>
                <c:formatCode>d\-mmm</c:formatCode>
                <c:ptCount val="30"/>
                <c:pt idx="0">
                  <c:v>43031</c:v>
                </c:pt>
                <c:pt idx="1">
                  <c:v>43032</c:v>
                </c:pt>
                <c:pt idx="2">
                  <c:v>43033</c:v>
                </c:pt>
                <c:pt idx="3">
                  <c:v>43034</c:v>
                </c:pt>
                <c:pt idx="4">
                  <c:v>43035</c:v>
                </c:pt>
                <c:pt idx="5">
                  <c:v>43038</c:v>
                </c:pt>
                <c:pt idx="6">
                  <c:v>43039</c:v>
                </c:pt>
                <c:pt idx="7">
                  <c:v>43040</c:v>
                </c:pt>
                <c:pt idx="8">
                  <c:v>43041</c:v>
                </c:pt>
                <c:pt idx="9">
                  <c:v>43042</c:v>
                </c:pt>
                <c:pt idx="10">
                  <c:v>43045</c:v>
                </c:pt>
                <c:pt idx="11">
                  <c:v>43046</c:v>
                </c:pt>
                <c:pt idx="12">
                  <c:v>43047</c:v>
                </c:pt>
                <c:pt idx="13">
                  <c:v>43048</c:v>
                </c:pt>
                <c:pt idx="14">
                  <c:v>43049</c:v>
                </c:pt>
                <c:pt idx="15">
                  <c:v>43052</c:v>
                </c:pt>
                <c:pt idx="16">
                  <c:v>43053</c:v>
                </c:pt>
                <c:pt idx="17">
                  <c:v>43054</c:v>
                </c:pt>
                <c:pt idx="18">
                  <c:v>43055</c:v>
                </c:pt>
                <c:pt idx="19">
                  <c:v>43056</c:v>
                </c:pt>
                <c:pt idx="20">
                  <c:v>43059</c:v>
                </c:pt>
                <c:pt idx="21">
                  <c:v>43060</c:v>
                </c:pt>
                <c:pt idx="22">
                  <c:v>43061</c:v>
                </c:pt>
                <c:pt idx="23">
                  <c:v>43062</c:v>
                </c:pt>
                <c:pt idx="24">
                  <c:v>43063</c:v>
                </c:pt>
                <c:pt idx="25">
                  <c:v>43064</c:v>
                </c:pt>
                <c:pt idx="26">
                  <c:v>43067</c:v>
                </c:pt>
                <c:pt idx="27">
                  <c:v>43068</c:v>
                </c:pt>
                <c:pt idx="28">
                  <c:v>43069</c:v>
                </c:pt>
                <c:pt idx="29">
                  <c:v>43070</c:v>
                </c:pt>
              </c:numCache>
            </c:numRef>
          </c:cat>
          <c:val>
            <c:numRef>
              <c:f>'[Cơ sở dữ liệu bản tin ngày 4.12.2017.xlsx]Diễn biến chỉ số'!$H$4:$H$33</c:f>
              <c:numCache>
                <c:formatCode>#,##0</c:formatCode>
                <c:ptCount val="30"/>
                <c:pt idx="0">
                  <c:v>50</c:v>
                </c:pt>
                <c:pt idx="1">
                  <c:v>39</c:v>
                </c:pt>
                <c:pt idx="2">
                  <c:v>35</c:v>
                </c:pt>
                <c:pt idx="3">
                  <c:v>56</c:v>
                </c:pt>
                <c:pt idx="4">
                  <c:v>38</c:v>
                </c:pt>
                <c:pt idx="5">
                  <c:v>41</c:v>
                </c:pt>
                <c:pt idx="6">
                  <c:v>41</c:v>
                </c:pt>
                <c:pt idx="7">
                  <c:v>45</c:v>
                </c:pt>
                <c:pt idx="8">
                  <c:v>47</c:v>
                </c:pt>
                <c:pt idx="9">
                  <c:v>45</c:v>
                </c:pt>
                <c:pt idx="10">
                  <c:v>33</c:v>
                </c:pt>
                <c:pt idx="11">
                  <c:v>38</c:v>
                </c:pt>
                <c:pt idx="12">
                  <c:v>39</c:v>
                </c:pt>
                <c:pt idx="13">
                  <c:v>31</c:v>
                </c:pt>
                <c:pt idx="14">
                  <c:v>37</c:v>
                </c:pt>
                <c:pt idx="15">
                  <c:v>58</c:v>
                </c:pt>
                <c:pt idx="16">
                  <c:v>43</c:v>
                </c:pt>
                <c:pt idx="17">
                  <c:v>35</c:v>
                </c:pt>
                <c:pt idx="18">
                  <c:v>53</c:v>
                </c:pt>
                <c:pt idx="19">
                  <c:v>57</c:v>
                </c:pt>
                <c:pt idx="20">
                  <c:v>40</c:v>
                </c:pt>
                <c:pt idx="21">
                  <c:v>48</c:v>
                </c:pt>
                <c:pt idx="22">
                  <c:v>49</c:v>
                </c:pt>
                <c:pt idx="23">
                  <c:v>81</c:v>
                </c:pt>
                <c:pt idx="24">
                  <c:v>60</c:v>
                </c:pt>
                <c:pt idx="25">
                  <c:v>85</c:v>
                </c:pt>
                <c:pt idx="26">
                  <c:v>60</c:v>
                </c:pt>
                <c:pt idx="27">
                  <c:v>63</c:v>
                </c:pt>
                <c:pt idx="28">
                  <c:v>71</c:v>
                </c:pt>
                <c:pt idx="29">
                  <c:v>67</c:v>
                </c:pt>
              </c:numCache>
            </c:numRef>
          </c:val>
        </c:ser>
        <c:dLbls>
          <c:showLegendKey val="0"/>
          <c:showVal val="0"/>
          <c:showCatName val="0"/>
          <c:showSerName val="0"/>
          <c:showPercent val="0"/>
          <c:showBubbleSize val="0"/>
        </c:dLbls>
        <c:gapWidth val="219"/>
        <c:overlap val="-27"/>
        <c:axId val="92015232"/>
        <c:axId val="92021120"/>
      </c:barChart>
      <c:lineChart>
        <c:grouping val="standard"/>
        <c:varyColors val="0"/>
        <c:ser>
          <c:idx val="0"/>
          <c:order val="0"/>
          <c:tx>
            <c:strRef>
              <c:f>'[Cơ sở dữ liệu bản tin ngày 4.12.2017.xlsx]Diễn biến chỉ số'!$G$3</c:f>
              <c:strCache>
                <c:ptCount val="1"/>
                <c:pt idx="0">
                  <c:v>HNX-Index</c:v>
                </c:pt>
              </c:strCache>
            </c:strRef>
          </c:tx>
          <c:spPr>
            <a:ln w="28575" cap="rnd">
              <a:solidFill>
                <a:schemeClr val="accent1"/>
              </a:solidFill>
              <a:round/>
            </a:ln>
            <a:effectLst/>
          </c:spPr>
          <c:marker>
            <c:symbol val="none"/>
          </c:marker>
          <c:cat>
            <c:numRef>
              <c:f>'[Cơ sở dữ liệu bản tin ngày 4.12.2017.xlsx]Diễn biến chỉ số'!$F$4:$F$33</c:f>
              <c:numCache>
                <c:formatCode>d\-mmm</c:formatCode>
                <c:ptCount val="30"/>
                <c:pt idx="0">
                  <c:v>43031</c:v>
                </c:pt>
                <c:pt idx="1">
                  <c:v>43032</c:v>
                </c:pt>
                <c:pt idx="2">
                  <c:v>43033</c:v>
                </c:pt>
                <c:pt idx="3">
                  <c:v>43034</c:v>
                </c:pt>
                <c:pt idx="4">
                  <c:v>43035</c:v>
                </c:pt>
                <c:pt idx="5">
                  <c:v>43038</c:v>
                </c:pt>
                <c:pt idx="6">
                  <c:v>43039</c:v>
                </c:pt>
                <c:pt idx="7">
                  <c:v>43040</c:v>
                </c:pt>
                <c:pt idx="8">
                  <c:v>43041</c:v>
                </c:pt>
                <c:pt idx="9">
                  <c:v>43042</c:v>
                </c:pt>
                <c:pt idx="10">
                  <c:v>43045</c:v>
                </c:pt>
                <c:pt idx="11">
                  <c:v>43046</c:v>
                </c:pt>
                <c:pt idx="12">
                  <c:v>43047</c:v>
                </c:pt>
                <c:pt idx="13">
                  <c:v>43048</c:v>
                </c:pt>
                <c:pt idx="14">
                  <c:v>43049</c:v>
                </c:pt>
                <c:pt idx="15">
                  <c:v>43052</c:v>
                </c:pt>
                <c:pt idx="16">
                  <c:v>43053</c:v>
                </c:pt>
                <c:pt idx="17">
                  <c:v>43054</c:v>
                </c:pt>
                <c:pt idx="18">
                  <c:v>43055</c:v>
                </c:pt>
                <c:pt idx="19">
                  <c:v>43056</c:v>
                </c:pt>
                <c:pt idx="20">
                  <c:v>43059</c:v>
                </c:pt>
                <c:pt idx="21">
                  <c:v>43060</c:v>
                </c:pt>
                <c:pt idx="22">
                  <c:v>43061</c:v>
                </c:pt>
                <c:pt idx="23">
                  <c:v>43062</c:v>
                </c:pt>
                <c:pt idx="24">
                  <c:v>43063</c:v>
                </c:pt>
                <c:pt idx="25">
                  <c:v>43064</c:v>
                </c:pt>
                <c:pt idx="26">
                  <c:v>43067</c:v>
                </c:pt>
                <c:pt idx="27">
                  <c:v>43068</c:v>
                </c:pt>
                <c:pt idx="28">
                  <c:v>43069</c:v>
                </c:pt>
                <c:pt idx="29">
                  <c:v>43070</c:v>
                </c:pt>
              </c:numCache>
            </c:numRef>
          </c:cat>
          <c:val>
            <c:numRef>
              <c:f>'[Cơ sở dữ liệu bản tin ngày 4.12.2017.xlsx]Diễn biến chỉ số'!$G$4:$G$33</c:f>
              <c:numCache>
                <c:formatCode>#,##0.00</c:formatCode>
                <c:ptCount val="30"/>
                <c:pt idx="0">
                  <c:v>106.24</c:v>
                </c:pt>
                <c:pt idx="1">
                  <c:v>106.69</c:v>
                </c:pt>
                <c:pt idx="2">
                  <c:v>107.4</c:v>
                </c:pt>
                <c:pt idx="3">
                  <c:v>106.31</c:v>
                </c:pt>
                <c:pt idx="4">
                  <c:v>106.45</c:v>
                </c:pt>
                <c:pt idx="5">
                  <c:v>105.98</c:v>
                </c:pt>
                <c:pt idx="6">
                  <c:v>105.98</c:v>
                </c:pt>
                <c:pt idx="7">
                  <c:v>104.98</c:v>
                </c:pt>
                <c:pt idx="8">
                  <c:v>103.42</c:v>
                </c:pt>
                <c:pt idx="9">
                  <c:v>104.36</c:v>
                </c:pt>
                <c:pt idx="10">
                  <c:v>105.09</c:v>
                </c:pt>
                <c:pt idx="11">
                  <c:v>104.83</c:v>
                </c:pt>
                <c:pt idx="12">
                  <c:v>105.74</c:v>
                </c:pt>
                <c:pt idx="13">
                  <c:v>105.87</c:v>
                </c:pt>
                <c:pt idx="14">
                  <c:v>106.37</c:v>
                </c:pt>
                <c:pt idx="15">
                  <c:v>106.79</c:v>
                </c:pt>
                <c:pt idx="16">
                  <c:v>107.06</c:v>
                </c:pt>
                <c:pt idx="17">
                  <c:v>107.48</c:v>
                </c:pt>
                <c:pt idx="18">
                  <c:v>108.29</c:v>
                </c:pt>
                <c:pt idx="19">
                  <c:v>108.31</c:v>
                </c:pt>
                <c:pt idx="20">
                  <c:v>108.11</c:v>
                </c:pt>
                <c:pt idx="21">
                  <c:v>108.02</c:v>
                </c:pt>
                <c:pt idx="22">
                  <c:v>109.29</c:v>
                </c:pt>
                <c:pt idx="23">
                  <c:v>110.18</c:v>
                </c:pt>
                <c:pt idx="24">
                  <c:v>110.83</c:v>
                </c:pt>
                <c:pt idx="25">
                  <c:v>112.03</c:v>
                </c:pt>
                <c:pt idx="26">
                  <c:v>111.5</c:v>
                </c:pt>
                <c:pt idx="27">
                  <c:v>113.95</c:v>
                </c:pt>
                <c:pt idx="28">
                  <c:v>114.72</c:v>
                </c:pt>
                <c:pt idx="29">
                  <c:v>115.49</c:v>
                </c:pt>
              </c:numCache>
            </c:numRef>
          </c:val>
          <c:smooth val="0"/>
        </c:ser>
        <c:dLbls>
          <c:showLegendKey val="0"/>
          <c:showVal val="0"/>
          <c:showCatName val="0"/>
          <c:showSerName val="0"/>
          <c:showPercent val="0"/>
          <c:showBubbleSize val="0"/>
        </c:dLbls>
        <c:marker val="1"/>
        <c:smooth val="0"/>
        <c:axId val="92024192"/>
        <c:axId val="92022656"/>
      </c:lineChart>
      <c:catAx>
        <c:axId val="92015232"/>
        <c:scaling>
          <c:orientation val="minMax"/>
        </c:scaling>
        <c:delete val="0"/>
        <c:axPos val="b"/>
        <c:numFmt formatCode="d\-mmm"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50" b="0" i="0" u="none" strike="noStrike" kern="1200" baseline="0">
                <a:solidFill>
                  <a:schemeClr val="tx1">
                    <a:lumMod val="65000"/>
                    <a:lumOff val="35000"/>
                  </a:schemeClr>
                </a:solidFill>
                <a:latin typeface="Tahoma" pitchFamily="34" charset="0"/>
                <a:ea typeface="Tahoma" pitchFamily="34" charset="0"/>
                <a:cs typeface="Tahoma" pitchFamily="34" charset="0"/>
              </a:defRPr>
            </a:pPr>
            <a:endParaRPr lang="en-US"/>
          </a:p>
        </c:txPr>
        <c:crossAx val="92021120"/>
        <c:crosses val="autoZero"/>
        <c:auto val="0"/>
        <c:lblAlgn val="ctr"/>
        <c:lblOffset val="100"/>
        <c:noMultiLvlLbl val="0"/>
      </c:catAx>
      <c:valAx>
        <c:axId val="920211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ahoma" pitchFamily="34" charset="0"/>
                <a:ea typeface="Tahoma" pitchFamily="34" charset="0"/>
                <a:cs typeface="Tahoma" pitchFamily="34" charset="0"/>
              </a:defRPr>
            </a:pPr>
            <a:endParaRPr lang="en-US"/>
          </a:p>
        </c:txPr>
        <c:crossAx val="92015232"/>
        <c:crosses val="autoZero"/>
        <c:crossBetween val="between"/>
      </c:valAx>
      <c:valAx>
        <c:axId val="92022656"/>
        <c:scaling>
          <c:orientation val="minMax"/>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ahoma" pitchFamily="34" charset="0"/>
                <a:ea typeface="Tahoma" pitchFamily="34" charset="0"/>
                <a:cs typeface="Tahoma" pitchFamily="34" charset="0"/>
              </a:defRPr>
            </a:pPr>
            <a:endParaRPr lang="en-US"/>
          </a:p>
        </c:txPr>
        <c:crossAx val="92024192"/>
        <c:crosses val="max"/>
        <c:crossBetween val="between"/>
        <c:majorUnit val="5"/>
        <c:minorUnit val="1"/>
      </c:valAx>
      <c:dateAx>
        <c:axId val="92024192"/>
        <c:scaling>
          <c:orientation val="minMax"/>
        </c:scaling>
        <c:delete val="1"/>
        <c:axPos val="b"/>
        <c:numFmt formatCode="d\-mmm" sourceLinked="1"/>
        <c:majorTickMark val="out"/>
        <c:minorTickMark val="none"/>
        <c:tickLblPos val="nextTo"/>
        <c:crossAx val="92022656"/>
        <c:crosses val="autoZero"/>
        <c:auto val="1"/>
        <c:lblOffset val="100"/>
        <c:baseTimeUnit val="days"/>
      </c:date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Tahoma" pitchFamily="34" charset="0"/>
              <a:ea typeface="Tahoma" pitchFamily="34" charset="0"/>
              <a:cs typeface="Tahoma" pitchFamily="34" charset="0"/>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064452916236"/>
          <c:y val="0.10801690634689699"/>
          <c:w val="0.85973325732473505"/>
          <c:h val="0.65739716466252396"/>
        </c:manualLayout>
      </c:layout>
      <c:lineChart>
        <c:grouping val="standard"/>
        <c:varyColors val="0"/>
        <c:ser>
          <c:idx val="0"/>
          <c:order val="0"/>
          <c:spPr>
            <a:ln w="28575" cap="rnd">
              <a:solidFill>
                <a:schemeClr val="accent1"/>
              </a:solidFill>
              <a:round/>
            </a:ln>
            <a:effectLst/>
          </c:spPr>
          <c:marker>
            <c:symbol val="none"/>
          </c:marker>
          <c:cat>
            <c:numRef>
              <c:f>'[Cơ sở dữ liệu bản tin ngày 4.12.2017.xlsx]Diễn biến chỉ số'!$M$4:$M$33</c:f>
              <c:numCache>
                <c:formatCode>d\-mmm</c:formatCode>
                <c:ptCount val="30"/>
                <c:pt idx="0">
                  <c:v>43031</c:v>
                </c:pt>
                <c:pt idx="1">
                  <c:v>43032</c:v>
                </c:pt>
                <c:pt idx="2">
                  <c:v>43033</c:v>
                </c:pt>
                <c:pt idx="3">
                  <c:v>43034</c:v>
                </c:pt>
                <c:pt idx="4">
                  <c:v>43035</c:v>
                </c:pt>
                <c:pt idx="5">
                  <c:v>43038</c:v>
                </c:pt>
                <c:pt idx="6">
                  <c:v>43039</c:v>
                </c:pt>
                <c:pt idx="7">
                  <c:v>43040</c:v>
                </c:pt>
                <c:pt idx="8">
                  <c:v>43041</c:v>
                </c:pt>
                <c:pt idx="9">
                  <c:v>43042</c:v>
                </c:pt>
                <c:pt idx="10">
                  <c:v>43045</c:v>
                </c:pt>
                <c:pt idx="11">
                  <c:v>43046</c:v>
                </c:pt>
                <c:pt idx="12">
                  <c:v>43047</c:v>
                </c:pt>
                <c:pt idx="13">
                  <c:v>43048</c:v>
                </c:pt>
                <c:pt idx="14">
                  <c:v>43049</c:v>
                </c:pt>
                <c:pt idx="15">
                  <c:v>43052</c:v>
                </c:pt>
                <c:pt idx="16">
                  <c:v>43053</c:v>
                </c:pt>
                <c:pt idx="17">
                  <c:v>43054</c:v>
                </c:pt>
                <c:pt idx="18">
                  <c:v>43055</c:v>
                </c:pt>
                <c:pt idx="19">
                  <c:v>43056</c:v>
                </c:pt>
                <c:pt idx="20">
                  <c:v>43059</c:v>
                </c:pt>
                <c:pt idx="21">
                  <c:v>43060</c:v>
                </c:pt>
                <c:pt idx="22">
                  <c:v>43061</c:v>
                </c:pt>
                <c:pt idx="23">
                  <c:v>43062</c:v>
                </c:pt>
                <c:pt idx="24">
                  <c:v>43063</c:v>
                </c:pt>
                <c:pt idx="25">
                  <c:v>43064</c:v>
                </c:pt>
                <c:pt idx="26">
                  <c:v>43067</c:v>
                </c:pt>
                <c:pt idx="27">
                  <c:v>43068</c:v>
                </c:pt>
                <c:pt idx="28">
                  <c:v>43069</c:v>
                </c:pt>
                <c:pt idx="29">
                  <c:v>43070</c:v>
                </c:pt>
              </c:numCache>
            </c:numRef>
          </c:cat>
          <c:val>
            <c:numRef>
              <c:f>'[Cơ sở dữ liệu bản tin ngày 4.12.2017.xlsx]Diễn biến chỉ số'!$N$4:$N$33</c:f>
              <c:numCache>
                <c:formatCode>#,##0.00</c:formatCode>
                <c:ptCount val="30"/>
                <c:pt idx="0">
                  <c:v>1054.0999999999999</c:v>
                </c:pt>
                <c:pt idx="1">
                  <c:v>1070.53</c:v>
                </c:pt>
                <c:pt idx="2">
                  <c:v>1071.51</c:v>
                </c:pt>
                <c:pt idx="3">
                  <c:v>1055.1600000000001</c:v>
                </c:pt>
                <c:pt idx="4">
                  <c:v>1065.97</c:v>
                </c:pt>
                <c:pt idx="5">
                  <c:v>1101.97</c:v>
                </c:pt>
                <c:pt idx="6">
                  <c:v>1085.4000000000001</c:v>
                </c:pt>
                <c:pt idx="7">
                  <c:v>1102.19</c:v>
                </c:pt>
                <c:pt idx="8">
                  <c:v>1094.9100000000001</c:v>
                </c:pt>
                <c:pt idx="9">
                  <c:v>1105.94</c:v>
                </c:pt>
                <c:pt idx="10">
                  <c:v>1124.8399999999999</c:v>
                </c:pt>
                <c:pt idx="11">
                  <c:v>1124.3</c:v>
                </c:pt>
                <c:pt idx="12">
                  <c:v>1145.8699999999999</c:v>
                </c:pt>
                <c:pt idx="13">
                  <c:v>1145.8699999999999</c:v>
                </c:pt>
                <c:pt idx="14">
                  <c:v>1151.33</c:v>
                </c:pt>
                <c:pt idx="15">
                  <c:v>1170.29</c:v>
                </c:pt>
                <c:pt idx="16">
                  <c:v>1188.96</c:v>
                </c:pt>
                <c:pt idx="17">
                  <c:v>1186.43</c:v>
                </c:pt>
                <c:pt idx="18">
                  <c:v>1193.96</c:v>
                </c:pt>
                <c:pt idx="19">
                  <c:v>1185.4000000000001</c:v>
                </c:pt>
                <c:pt idx="20">
                  <c:v>1192.22</c:v>
                </c:pt>
                <c:pt idx="21">
                  <c:v>1202.07</c:v>
                </c:pt>
                <c:pt idx="22">
                  <c:v>1225.49</c:v>
                </c:pt>
                <c:pt idx="23">
                  <c:v>1204.69</c:v>
                </c:pt>
                <c:pt idx="24">
                  <c:v>1205.43</c:v>
                </c:pt>
                <c:pt idx="25">
                  <c:v>1217.9100000000001</c:v>
                </c:pt>
                <c:pt idx="26">
                  <c:v>1201.76</c:v>
                </c:pt>
                <c:pt idx="27">
                  <c:v>1206.19</c:v>
                </c:pt>
                <c:pt idx="28">
                  <c:v>1206.19</c:v>
                </c:pt>
                <c:pt idx="29">
                  <c:v>1231.3800000000001</c:v>
                </c:pt>
              </c:numCache>
            </c:numRef>
          </c:val>
          <c:smooth val="0"/>
        </c:ser>
        <c:dLbls>
          <c:showLegendKey val="0"/>
          <c:showVal val="0"/>
          <c:showCatName val="0"/>
          <c:showSerName val="0"/>
          <c:showPercent val="0"/>
          <c:showBubbleSize val="0"/>
        </c:dLbls>
        <c:marker val="1"/>
        <c:smooth val="0"/>
        <c:axId val="92052480"/>
        <c:axId val="92054272"/>
      </c:lineChart>
      <c:catAx>
        <c:axId val="92052480"/>
        <c:scaling>
          <c:orientation val="minMax"/>
        </c:scaling>
        <c:delete val="0"/>
        <c:axPos val="b"/>
        <c:numFmt formatCode="d\-mmm"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50" b="0" i="0" u="none" strike="noStrike" kern="1200" baseline="0">
                <a:solidFill>
                  <a:schemeClr val="tx1">
                    <a:lumMod val="65000"/>
                    <a:lumOff val="35000"/>
                  </a:schemeClr>
                </a:solidFill>
                <a:latin typeface="Tahoma" pitchFamily="34" charset="0"/>
                <a:ea typeface="Tahoma" pitchFamily="34" charset="0"/>
                <a:cs typeface="Tahoma" pitchFamily="34" charset="0"/>
              </a:defRPr>
            </a:pPr>
            <a:endParaRPr lang="en-US"/>
          </a:p>
        </c:txPr>
        <c:crossAx val="92054272"/>
        <c:crosses val="autoZero"/>
        <c:auto val="0"/>
        <c:lblAlgn val="ctr"/>
        <c:lblOffset val="100"/>
        <c:noMultiLvlLbl val="0"/>
      </c:catAx>
      <c:valAx>
        <c:axId val="92054272"/>
        <c:scaling>
          <c:orientation val="minMax"/>
          <c:min val="92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ahoma" pitchFamily="34" charset="0"/>
                <a:ea typeface="Tahoma" pitchFamily="34" charset="0"/>
                <a:cs typeface="Tahoma" pitchFamily="34" charset="0"/>
              </a:defRPr>
            </a:pPr>
            <a:endParaRPr lang="en-US"/>
          </a:p>
        </c:txPr>
        <c:crossAx val="9205248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'[Cơ sở dữ liệu bản tin ngày 4.12.2017.xlsx]Giao dich khoi ngoai (2)'!$A$2</c:f>
              <c:strCache>
                <c:ptCount val="1"/>
                <c:pt idx="0">
                  <c:v>Mua</c:v>
                </c:pt>
              </c:strCache>
            </c:strRef>
          </c:tx>
          <c:invertIfNegative val="0"/>
          <c:cat>
            <c:strRef>
              <c:f>'[Cơ sở dữ liệu bản tin ngày 4.12.2017.xlsx]Giao dich khoi ngoai (2)'!$B$1:$X$1</c:f>
              <c:strCache>
                <c:ptCount val="23"/>
                <c:pt idx="0">
                  <c:v>30/10</c:v>
                </c:pt>
                <c:pt idx="1">
                  <c:v>1/11</c:v>
                </c:pt>
                <c:pt idx="2">
                  <c:v>2/11</c:v>
                </c:pt>
                <c:pt idx="3">
                  <c:v>3/11</c:v>
                </c:pt>
                <c:pt idx="4">
                  <c:v>6/11</c:v>
                </c:pt>
                <c:pt idx="5">
                  <c:v>7/11</c:v>
                </c:pt>
                <c:pt idx="6">
                  <c:v>8/11</c:v>
                </c:pt>
                <c:pt idx="7">
                  <c:v>9/11</c:v>
                </c:pt>
                <c:pt idx="8">
                  <c:v>9/11</c:v>
                </c:pt>
                <c:pt idx="9">
                  <c:v>13/11</c:v>
                </c:pt>
                <c:pt idx="10">
                  <c:v>14/11</c:v>
                </c:pt>
                <c:pt idx="11">
                  <c:v>15/11</c:v>
                </c:pt>
                <c:pt idx="12">
                  <c:v>16/11</c:v>
                </c:pt>
                <c:pt idx="13">
                  <c:v>17/11</c:v>
                </c:pt>
                <c:pt idx="14">
                  <c:v>20/11</c:v>
                </c:pt>
                <c:pt idx="15">
                  <c:v>21/11</c:v>
                </c:pt>
                <c:pt idx="16">
                  <c:v>23/11</c:v>
                </c:pt>
                <c:pt idx="17">
                  <c:v>24/11</c:v>
                </c:pt>
                <c:pt idx="18">
                  <c:v>27/11</c:v>
                </c:pt>
                <c:pt idx="19">
                  <c:v>28/11</c:v>
                </c:pt>
                <c:pt idx="20">
                  <c:v>29/11</c:v>
                </c:pt>
                <c:pt idx="21">
                  <c:v>30/11</c:v>
                </c:pt>
                <c:pt idx="22">
                  <c:v>1/12</c:v>
                </c:pt>
              </c:strCache>
            </c:strRef>
          </c:cat>
          <c:val>
            <c:numRef>
              <c:f>'[Cơ sở dữ liệu bản tin ngày 4.12.2017.xlsx]Giao dich khoi ngoai (2)'!$B$2:$X$2</c:f>
              <c:numCache>
                <c:formatCode>General</c:formatCode>
                <c:ptCount val="23"/>
                <c:pt idx="0">
                  <c:v>828</c:v>
                </c:pt>
                <c:pt idx="1">
                  <c:v>721</c:v>
                </c:pt>
                <c:pt idx="2">
                  <c:v>471</c:v>
                </c:pt>
                <c:pt idx="3">
                  <c:v>964</c:v>
                </c:pt>
                <c:pt idx="4">
                  <c:v>2742</c:v>
                </c:pt>
                <c:pt idx="5">
                  <c:v>16639</c:v>
                </c:pt>
                <c:pt idx="6">
                  <c:v>650</c:v>
                </c:pt>
                <c:pt idx="7">
                  <c:v>826</c:v>
                </c:pt>
                <c:pt idx="8">
                  <c:v>1882</c:v>
                </c:pt>
                <c:pt idx="9">
                  <c:v>7473</c:v>
                </c:pt>
                <c:pt idx="10">
                  <c:v>3603</c:v>
                </c:pt>
                <c:pt idx="11">
                  <c:v>2460</c:v>
                </c:pt>
                <c:pt idx="12">
                  <c:v>2784</c:v>
                </c:pt>
                <c:pt idx="13">
                  <c:v>1423</c:v>
                </c:pt>
                <c:pt idx="14">
                  <c:v>1725</c:v>
                </c:pt>
                <c:pt idx="15">
                  <c:v>860</c:v>
                </c:pt>
                <c:pt idx="16">
                  <c:v>2693</c:v>
                </c:pt>
                <c:pt idx="17">
                  <c:v>1687</c:v>
                </c:pt>
                <c:pt idx="18">
                  <c:v>678</c:v>
                </c:pt>
                <c:pt idx="19">
                  <c:v>2859</c:v>
                </c:pt>
                <c:pt idx="20">
                  <c:v>799</c:v>
                </c:pt>
                <c:pt idx="21">
                  <c:v>1084</c:v>
                </c:pt>
                <c:pt idx="22">
                  <c:v>548</c:v>
                </c:pt>
              </c:numCache>
            </c:numRef>
          </c:val>
        </c:ser>
        <c:ser>
          <c:idx val="1"/>
          <c:order val="1"/>
          <c:tx>
            <c:strRef>
              <c:f>'[Cơ sở dữ liệu bản tin ngày 4.12.2017.xlsx]Giao dich khoi ngoai (2)'!$A$3</c:f>
              <c:strCache>
                <c:ptCount val="1"/>
                <c:pt idx="0">
                  <c:v>Bán</c:v>
                </c:pt>
              </c:strCache>
            </c:strRef>
          </c:tx>
          <c:invertIfNegative val="0"/>
          <c:cat>
            <c:strRef>
              <c:f>'[Cơ sở dữ liệu bản tin ngày 4.12.2017.xlsx]Giao dich khoi ngoai (2)'!$B$1:$X$1</c:f>
              <c:strCache>
                <c:ptCount val="23"/>
                <c:pt idx="0">
                  <c:v>30/10</c:v>
                </c:pt>
                <c:pt idx="1">
                  <c:v>1/11</c:v>
                </c:pt>
                <c:pt idx="2">
                  <c:v>2/11</c:v>
                </c:pt>
                <c:pt idx="3">
                  <c:v>3/11</c:v>
                </c:pt>
                <c:pt idx="4">
                  <c:v>6/11</c:v>
                </c:pt>
                <c:pt idx="5">
                  <c:v>7/11</c:v>
                </c:pt>
                <c:pt idx="6">
                  <c:v>8/11</c:v>
                </c:pt>
                <c:pt idx="7">
                  <c:v>9/11</c:v>
                </c:pt>
                <c:pt idx="8">
                  <c:v>9/11</c:v>
                </c:pt>
                <c:pt idx="9">
                  <c:v>13/11</c:v>
                </c:pt>
                <c:pt idx="10">
                  <c:v>14/11</c:v>
                </c:pt>
                <c:pt idx="11">
                  <c:v>15/11</c:v>
                </c:pt>
                <c:pt idx="12">
                  <c:v>16/11</c:v>
                </c:pt>
                <c:pt idx="13">
                  <c:v>17/11</c:v>
                </c:pt>
                <c:pt idx="14">
                  <c:v>20/11</c:v>
                </c:pt>
                <c:pt idx="15">
                  <c:v>21/11</c:v>
                </c:pt>
                <c:pt idx="16">
                  <c:v>23/11</c:v>
                </c:pt>
                <c:pt idx="17">
                  <c:v>24/11</c:v>
                </c:pt>
                <c:pt idx="18">
                  <c:v>27/11</c:v>
                </c:pt>
                <c:pt idx="19">
                  <c:v>28/11</c:v>
                </c:pt>
                <c:pt idx="20">
                  <c:v>29/11</c:v>
                </c:pt>
                <c:pt idx="21">
                  <c:v>30/11</c:v>
                </c:pt>
                <c:pt idx="22">
                  <c:v>1/12</c:v>
                </c:pt>
              </c:strCache>
            </c:strRef>
          </c:cat>
          <c:val>
            <c:numRef>
              <c:f>'[Cơ sở dữ liệu bản tin ngày 4.12.2017.xlsx]Giao dich khoi ngoai (2)'!$B$3:$X$3</c:f>
              <c:numCache>
                <c:formatCode>General</c:formatCode>
                <c:ptCount val="23"/>
                <c:pt idx="0">
                  <c:v>-528</c:v>
                </c:pt>
                <c:pt idx="1">
                  <c:v>-477</c:v>
                </c:pt>
                <c:pt idx="2">
                  <c:v>-233</c:v>
                </c:pt>
                <c:pt idx="3">
                  <c:v>-354</c:v>
                </c:pt>
                <c:pt idx="4">
                  <c:v>-2696</c:v>
                </c:pt>
                <c:pt idx="5">
                  <c:v>-10929</c:v>
                </c:pt>
                <c:pt idx="6">
                  <c:v>-604</c:v>
                </c:pt>
                <c:pt idx="7">
                  <c:v>-420</c:v>
                </c:pt>
                <c:pt idx="8">
                  <c:v>-704</c:v>
                </c:pt>
                <c:pt idx="9">
                  <c:v>-7226</c:v>
                </c:pt>
                <c:pt idx="10">
                  <c:v>-3447</c:v>
                </c:pt>
                <c:pt idx="11">
                  <c:v>-2479</c:v>
                </c:pt>
                <c:pt idx="12">
                  <c:v>-2529</c:v>
                </c:pt>
                <c:pt idx="13">
                  <c:v>-1631</c:v>
                </c:pt>
                <c:pt idx="14">
                  <c:v>-1761</c:v>
                </c:pt>
                <c:pt idx="15">
                  <c:v>-838</c:v>
                </c:pt>
                <c:pt idx="16">
                  <c:v>-2727</c:v>
                </c:pt>
                <c:pt idx="17">
                  <c:v>-1779</c:v>
                </c:pt>
                <c:pt idx="18">
                  <c:v>-341</c:v>
                </c:pt>
                <c:pt idx="19">
                  <c:v>-1628</c:v>
                </c:pt>
                <c:pt idx="20">
                  <c:v>-552</c:v>
                </c:pt>
                <c:pt idx="21">
                  <c:v>-1078</c:v>
                </c:pt>
                <c:pt idx="22">
                  <c:v>-511</c:v>
                </c:pt>
              </c:numCache>
            </c:numRef>
          </c:val>
        </c:ser>
        <c:dLbls>
          <c:showLegendKey val="0"/>
          <c:showVal val="0"/>
          <c:showCatName val="0"/>
          <c:showSerName val="0"/>
          <c:showPercent val="0"/>
          <c:showBubbleSize val="0"/>
        </c:dLbls>
        <c:gapWidth val="150"/>
        <c:axId val="93184768"/>
        <c:axId val="93186304"/>
      </c:barChart>
      <c:lineChart>
        <c:grouping val="standard"/>
        <c:varyColors val="0"/>
        <c:ser>
          <c:idx val="2"/>
          <c:order val="2"/>
          <c:tx>
            <c:strRef>
              <c:f>'[Cơ sở dữ liệu bản tin ngày 4.12.2017.xlsx]Giao dich khoi ngoai (2)'!$A$4</c:f>
              <c:strCache>
                <c:ptCount val="1"/>
                <c:pt idx="0">
                  <c:v>Mua/Bán ròng</c:v>
                </c:pt>
              </c:strCache>
            </c:strRef>
          </c:tx>
          <c:marker>
            <c:symbol val="none"/>
          </c:marker>
          <c:cat>
            <c:strRef>
              <c:f>'[Cơ sở dữ liệu bản tin ngày 4.12.2017.xlsx]Giao dich khoi ngoai (2)'!$B$1:$X$1</c:f>
              <c:strCache>
                <c:ptCount val="23"/>
                <c:pt idx="0">
                  <c:v>30/10</c:v>
                </c:pt>
                <c:pt idx="1">
                  <c:v>1/11</c:v>
                </c:pt>
                <c:pt idx="2">
                  <c:v>2/11</c:v>
                </c:pt>
                <c:pt idx="3">
                  <c:v>3/11</c:v>
                </c:pt>
                <c:pt idx="4">
                  <c:v>6/11</c:v>
                </c:pt>
                <c:pt idx="5">
                  <c:v>7/11</c:v>
                </c:pt>
                <c:pt idx="6">
                  <c:v>8/11</c:v>
                </c:pt>
                <c:pt idx="7">
                  <c:v>9/11</c:v>
                </c:pt>
                <c:pt idx="8">
                  <c:v>9/11</c:v>
                </c:pt>
                <c:pt idx="9">
                  <c:v>13/11</c:v>
                </c:pt>
                <c:pt idx="10">
                  <c:v>14/11</c:v>
                </c:pt>
                <c:pt idx="11">
                  <c:v>15/11</c:v>
                </c:pt>
                <c:pt idx="12">
                  <c:v>16/11</c:v>
                </c:pt>
                <c:pt idx="13">
                  <c:v>17/11</c:v>
                </c:pt>
                <c:pt idx="14">
                  <c:v>20/11</c:v>
                </c:pt>
                <c:pt idx="15">
                  <c:v>21/11</c:v>
                </c:pt>
                <c:pt idx="16">
                  <c:v>23/11</c:v>
                </c:pt>
                <c:pt idx="17">
                  <c:v>24/11</c:v>
                </c:pt>
                <c:pt idx="18">
                  <c:v>27/11</c:v>
                </c:pt>
                <c:pt idx="19">
                  <c:v>28/11</c:v>
                </c:pt>
                <c:pt idx="20">
                  <c:v>29/11</c:v>
                </c:pt>
                <c:pt idx="21">
                  <c:v>30/11</c:v>
                </c:pt>
                <c:pt idx="22">
                  <c:v>1/12</c:v>
                </c:pt>
              </c:strCache>
            </c:strRef>
          </c:cat>
          <c:val>
            <c:numRef>
              <c:f>'[Cơ sở dữ liệu bản tin ngày 4.12.2017.xlsx]Giao dich khoi ngoai (2)'!$B$4:$X$4</c:f>
              <c:numCache>
                <c:formatCode>General</c:formatCode>
                <c:ptCount val="23"/>
                <c:pt idx="0">
                  <c:v>300</c:v>
                </c:pt>
                <c:pt idx="1">
                  <c:v>244</c:v>
                </c:pt>
                <c:pt idx="2">
                  <c:v>238</c:v>
                </c:pt>
                <c:pt idx="3">
                  <c:v>610</c:v>
                </c:pt>
                <c:pt idx="4">
                  <c:v>46</c:v>
                </c:pt>
                <c:pt idx="5">
                  <c:v>5710</c:v>
                </c:pt>
                <c:pt idx="6">
                  <c:v>46</c:v>
                </c:pt>
                <c:pt idx="7">
                  <c:v>406</c:v>
                </c:pt>
                <c:pt idx="8">
                  <c:v>1178</c:v>
                </c:pt>
                <c:pt idx="9">
                  <c:v>247</c:v>
                </c:pt>
                <c:pt idx="10">
                  <c:v>156</c:v>
                </c:pt>
                <c:pt idx="11">
                  <c:v>-19</c:v>
                </c:pt>
                <c:pt idx="12">
                  <c:v>255</c:v>
                </c:pt>
                <c:pt idx="13">
                  <c:v>-208</c:v>
                </c:pt>
                <c:pt idx="14">
                  <c:v>-36</c:v>
                </c:pt>
                <c:pt idx="15">
                  <c:v>22</c:v>
                </c:pt>
                <c:pt idx="16">
                  <c:v>-34</c:v>
                </c:pt>
                <c:pt idx="17">
                  <c:v>-92</c:v>
                </c:pt>
                <c:pt idx="18">
                  <c:v>337</c:v>
                </c:pt>
                <c:pt idx="19">
                  <c:v>1231</c:v>
                </c:pt>
                <c:pt idx="20">
                  <c:v>247</c:v>
                </c:pt>
                <c:pt idx="21">
                  <c:v>6</c:v>
                </c:pt>
                <c:pt idx="22">
                  <c:v>37</c:v>
                </c:pt>
              </c:numCache>
            </c:numRef>
          </c:val>
          <c:smooth val="0"/>
        </c:ser>
        <c:dLbls>
          <c:showLegendKey val="0"/>
          <c:showVal val="0"/>
          <c:showCatName val="0"/>
          <c:showSerName val="0"/>
          <c:showPercent val="0"/>
          <c:showBubbleSize val="0"/>
        </c:dLbls>
        <c:marker val="1"/>
        <c:smooth val="0"/>
        <c:axId val="93184768"/>
        <c:axId val="93186304"/>
      </c:lineChart>
      <c:catAx>
        <c:axId val="93184768"/>
        <c:scaling>
          <c:orientation val="minMax"/>
        </c:scaling>
        <c:delete val="0"/>
        <c:axPos val="b"/>
        <c:numFmt formatCode="General" sourceLinked="0"/>
        <c:majorTickMark val="out"/>
        <c:minorTickMark val="none"/>
        <c:tickLblPos val="nextTo"/>
        <c:crossAx val="93186304"/>
        <c:crosses val="autoZero"/>
        <c:auto val="1"/>
        <c:lblAlgn val="ctr"/>
        <c:lblOffset val="100"/>
        <c:tickLblSkip val="3"/>
        <c:noMultiLvlLbl val="0"/>
      </c:catAx>
      <c:valAx>
        <c:axId val="93186304"/>
        <c:scaling>
          <c:orientation val="minMax"/>
        </c:scaling>
        <c:delete val="0"/>
        <c:axPos val="l"/>
        <c:majorGridlines/>
        <c:numFmt formatCode="General" sourceLinked="1"/>
        <c:majorTickMark val="out"/>
        <c:minorTickMark val="none"/>
        <c:tickLblPos val="nextTo"/>
        <c:txPr>
          <a:bodyPr/>
          <a:lstStyle/>
          <a:p>
            <a:pPr>
              <a:defRPr>
                <a:latin typeface="Tahoma" pitchFamily="34" charset="0"/>
                <a:ea typeface="Tahoma" pitchFamily="34" charset="0"/>
                <a:cs typeface="Tahoma" pitchFamily="34" charset="0"/>
              </a:defRPr>
            </a:pPr>
            <a:endParaRPr lang="en-US"/>
          </a:p>
        </c:txPr>
        <c:crossAx val="93184768"/>
        <c:crosses val="autoZero"/>
        <c:crossBetween val="between"/>
      </c:valAx>
    </c:plotArea>
    <c:legend>
      <c:legendPos val="b"/>
      <c:layout/>
      <c:overlay val="0"/>
      <c:txPr>
        <a:bodyPr/>
        <a:lstStyle/>
        <a:p>
          <a:pPr>
            <a:defRPr>
              <a:latin typeface="Tahoma" pitchFamily="34" charset="0"/>
              <a:ea typeface="Tahoma" pitchFamily="34" charset="0"/>
              <a:cs typeface="Tahoma" pitchFamily="34" charset="0"/>
            </a:defRPr>
          </a:pPr>
          <a:endParaRPr lang="en-US"/>
        </a:p>
      </c:txPr>
    </c:legend>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3839861177573799"/>
          <c:y val="4.7541861170278497E-2"/>
          <c:w val="0.29619234059830901"/>
          <c:h val="0.52133683493717597"/>
        </c:manualLayout>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Pt>
            <c:idx val="7"/>
            <c:bubble3D val="0"/>
            <c:spPr>
              <a:solidFill>
                <a:schemeClr val="accent2">
                  <a:lumMod val="60000"/>
                </a:schemeClr>
              </a:solidFill>
              <a:ln w="19050">
                <a:solidFill>
                  <a:schemeClr val="lt1"/>
                </a:solidFill>
              </a:ln>
              <a:effectLst/>
            </c:spPr>
          </c:dPt>
          <c:dPt>
            <c:idx val="8"/>
            <c:bubble3D val="0"/>
            <c:spPr>
              <a:solidFill>
                <a:schemeClr val="accent3">
                  <a:lumMod val="60000"/>
                </a:schemeClr>
              </a:solidFill>
              <a:ln w="19050">
                <a:solidFill>
                  <a:schemeClr val="lt1"/>
                </a:solidFill>
              </a:ln>
              <a:effectLst/>
            </c:spPr>
          </c:dPt>
          <c:dPt>
            <c:idx val="9"/>
            <c:bubble3D val="0"/>
            <c:spPr>
              <a:solidFill>
                <a:schemeClr val="accent4">
                  <a:lumMod val="60000"/>
                </a:schemeClr>
              </a:solidFill>
              <a:ln w="19050">
                <a:solidFill>
                  <a:schemeClr val="lt1"/>
                </a:solidFill>
              </a:ln>
              <a:effectLst/>
            </c:spPr>
          </c:dPt>
          <c:cat>
            <c:strRef>
              <c:f>'[Cơ sở dữ liệu bản tin ngày 4.12.2017.xlsx]Market map'!$O$3:$O$13</c:f>
              <c:strCache>
                <c:ptCount val="11"/>
                <c:pt idx="0">
                  <c:v>Tài chính: 38.87%</c:v>
                </c:pt>
                <c:pt idx="1">
                  <c:v>Y Tế: 1.41%</c:v>
                </c:pt>
                <c:pt idx="2">
                  <c:v>Viễn thông: 1.22%</c:v>
                </c:pt>
                <c:pt idx="3">
                  <c:v>Nguyên liệu thô: 2.18%</c:v>
                </c:pt>
                <c:pt idx="4">
                  <c:v>Công nghệ: 1.83%</c:v>
                </c:pt>
                <c:pt idx="5">
                  <c:v>Công nghiệp: 12.17%</c:v>
                </c:pt>
                <c:pt idx="6">
                  <c:v>Sản xuất hàng tiêu dùng: 23.90%</c:v>
                </c:pt>
                <c:pt idx="7">
                  <c:v>Dịch vụ: 7.17%</c:v>
                </c:pt>
                <c:pt idx="8">
                  <c:v>Dầu khí: 9.551%</c:v>
                </c:pt>
                <c:pt idx="9">
                  <c:v>Tiện ích: 1.69%</c:v>
                </c:pt>
                <c:pt idx="10">
                  <c:v>Phân loại khác: 0.2%</c:v>
                </c:pt>
              </c:strCache>
            </c:strRef>
          </c:cat>
          <c:val>
            <c:numRef>
              <c:f>'[Cơ sở dữ liệu bản tin ngày 4.12.2017.xlsx]Market map'!$P$3:$P$13</c:f>
              <c:numCache>
                <c:formatCode>##0.00_)\%;[Red]\(##0.00\)\%</c:formatCode>
                <c:ptCount val="11"/>
                <c:pt idx="0">
                  <c:v>38.876019393639801</c:v>
                </c:pt>
                <c:pt idx="1">
                  <c:v>1.4178149110262499</c:v>
                </c:pt>
                <c:pt idx="2">
                  <c:v>1.2269110268042001</c:v>
                </c:pt>
                <c:pt idx="3">
                  <c:v>2.1818767421715601</c:v>
                </c:pt>
                <c:pt idx="4">
                  <c:v>1.8335867770556999</c:v>
                </c:pt>
                <c:pt idx="5">
                  <c:v>12.1764190487111</c:v>
                </c:pt>
                <c:pt idx="6">
                  <c:v>23.900328950192591</c:v>
                </c:pt>
                <c:pt idx="7">
                  <c:v>7.1727907862135503</c:v>
                </c:pt>
                <c:pt idx="8">
                  <c:v>9.5519366513598793</c:v>
                </c:pt>
                <c:pt idx="9">
                  <c:v>1.69</c:v>
                </c:pt>
                <c:pt idx="10">
                  <c:v>0.2</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62737322198714096"/>
          <c:w val="1"/>
          <c:h val="0.26981584047790202"/>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Tahoma" pitchFamily="34" charset="0"/>
              <a:ea typeface="Tahoma" pitchFamily="34" charset="0"/>
              <a:cs typeface="Tahoma" pitchFamily="34" charset="0"/>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chemeClr val="accent1"/>
            </a:solidFill>
            <a:ln>
              <a:noFill/>
            </a:ln>
            <a:effectLst/>
          </c:spPr>
          <c:invertIfNegative val="0"/>
          <c:cat>
            <c:strRef>
              <c:f>'[Cơ sở dữ liệu bản tin ngày 4.12.2017.xlsx]Market map'!$V$2:$V$13</c:f>
              <c:strCache>
                <c:ptCount val="11"/>
                <c:pt idx="0">
                  <c:v>VN-Index</c:v>
                </c:pt>
                <c:pt idx="1">
                  <c:v>Viễn thông</c:v>
                </c:pt>
                <c:pt idx="2">
                  <c:v>Công nghệ</c:v>
                </c:pt>
                <c:pt idx="3">
                  <c:v>Tài chính</c:v>
                </c:pt>
                <c:pt idx="4">
                  <c:v>Y tế</c:v>
                </c:pt>
                <c:pt idx="5">
                  <c:v>Dầu khí</c:v>
                </c:pt>
                <c:pt idx="6">
                  <c:v>Sản xuất hàng tiêu dùng</c:v>
                </c:pt>
                <c:pt idx="7">
                  <c:v>Công nghiệp</c:v>
                </c:pt>
                <c:pt idx="8">
                  <c:v>Tiện ích</c:v>
                </c:pt>
                <c:pt idx="9">
                  <c:v>Nguyên liệu thô</c:v>
                </c:pt>
                <c:pt idx="10">
                  <c:v>Dịch vụ</c:v>
                </c:pt>
              </c:strCache>
            </c:strRef>
          </c:cat>
          <c:val>
            <c:numRef>
              <c:f>'[Cơ sở dữ liệu bản tin ngày 4.12.2017.xlsx]Market map'!$W$2:$W$13</c:f>
              <c:numCache>
                <c:formatCode>General</c:formatCode>
                <c:ptCount val="12"/>
                <c:pt idx="1">
                  <c:v>15</c:v>
                </c:pt>
                <c:pt idx="2">
                  <c:v>9</c:v>
                </c:pt>
                <c:pt idx="3">
                  <c:v>8.7000000000000011</c:v>
                </c:pt>
                <c:pt idx="4">
                  <c:v>7.3</c:v>
                </c:pt>
                <c:pt idx="5">
                  <c:v>3.4</c:v>
                </c:pt>
                <c:pt idx="6">
                  <c:v>3.4</c:v>
                </c:pt>
                <c:pt idx="7">
                  <c:v>3.1</c:v>
                </c:pt>
                <c:pt idx="8">
                  <c:v>2.2000000000000002</c:v>
                </c:pt>
                <c:pt idx="9">
                  <c:v>1.2</c:v>
                </c:pt>
                <c:pt idx="10">
                  <c:v>1</c:v>
                </c:pt>
              </c:numCache>
            </c:numRef>
          </c:val>
        </c:ser>
        <c:dLbls>
          <c:showLegendKey val="0"/>
          <c:showVal val="0"/>
          <c:showCatName val="0"/>
          <c:showSerName val="0"/>
          <c:showPercent val="0"/>
          <c:showBubbleSize val="0"/>
        </c:dLbls>
        <c:gapWidth val="219"/>
        <c:overlap val="-27"/>
        <c:axId val="93051520"/>
        <c:axId val="93266304"/>
      </c:barChart>
      <c:catAx>
        <c:axId val="93051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solidFill>
                <a:latin typeface="Tahoma" pitchFamily="34" charset="0"/>
                <a:ea typeface="Tahoma" pitchFamily="34" charset="0"/>
                <a:cs typeface="Tahoma" pitchFamily="34" charset="0"/>
              </a:defRPr>
            </a:pPr>
            <a:endParaRPr lang="en-US"/>
          </a:p>
        </c:txPr>
        <c:crossAx val="93266304"/>
        <c:crosses val="autoZero"/>
        <c:auto val="1"/>
        <c:lblAlgn val="ctr"/>
        <c:lblOffset val="1000"/>
        <c:noMultiLvlLbl val="0"/>
      </c:catAx>
      <c:valAx>
        <c:axId val="932663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3051520"/>
        <c:crosses val="autoZero"/>
        <c:crossBetween val="between"/>
        <c:majorUnit val="2"/>
        <c:minorUnit val="2"/>
      </c:valAx>
      <c:spPr>
        <a:noFill/>
        <a:ln>
          <a:noFill/>
        </a:ln>
        <a:effectLst/>
      </c:spPr>
    </c:plotArea>
    <c:legend>
      <c:legendPos val="b"/>
      <c:legendEntry>
        <c:idx val="0"/>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6789626244527403E-2"/>
          <c:y val="2.6811202374623699E-2"/>
          <c:w val="0.90161334999176701"/>
          <c:h val="0.89814814814814803"/>
        </c:manualLayout>
      </c:layout>
      <c:barChart>
        <c:barDir val="col"/>
        <c:grouping val="clustered"/>
        <c:varyColors val="0"/>
        <c:ser>
          <c:idx val="0"/>
          <c:order val="0"/>
          <c:spPr>
            <a:solidFill>
              <a:srgbClr val="376092"/>
            </a:solidFill>
            <a:ln>
              <a:noFill/>
            </a:ln>
            <a:effectLst/>
          </c:spPr>
          <c:invertIfNegative val="1"/>
          <c:cat>
            <c:strRef>
              <c:f>'[Cơ sở dữ liệu bản tin ngày 4.12.2017.xlsx]Top ảnh hưởng'!$M$2:$M$11</c:f>
              <c:strCache>
                <c:ptCount val="10"/>
                <c:pt idx="0">
                  <c:v>VNM</c:v>
                </c:pt>
                <c:pt idx="1">
                  <c:v>PLX</c:v>
                </c:pt>
                <c:pt idx="2">
                  <c:v>GAS</c:v>
                </c:pt>
                <c:pt idx="3">
                  <c:v>MSN</c:v>
                </c:pt>
                <c:pt idx="4">
                  <c:v>VRE</c:v>
                </c:pt>
                <c:pt idx="5">
                  <c:v>STB</c:v>
                </c:pt>
                <c:pt idx="6">
                  <c:v>BID</c:v>
                </c:pt>
                <c:pt idx="7">
                  <c:v>BHN</c:v>
                </c:pt>
                <c:pt idx="8">
                  <c:v>VCB</c:v>
                </c:pt>
                <c:pt idx="9">
                  <c:v>CTG</c:v>
                </c:pt>
              </c:strCache>
            </c:strRef>
          </c:cat>
          <c:val>
            <c:numRef>
              <c:f>'[Cơ sở dữ liệu bản tin ngày 4.12.2017.xlsx]Top ảnh hưởng'!$N$2:$N$11</c:f>
              <c:numCache>
                <c:formatCode>General</c:formatCode>
                <c:ptCount val="10"/>
                <c:pt idx="0">
                  <c:v>5.0735999999999999</c:v>
                </c:pt>
                <c:pt idx="1">
                  <c:v>1.5562</c:v>
                </c:pt>
                <c:pt idx="2">
                  <c:v>1.5106999999999999</c:v>
                </c:pt>
                <c:pt idx="3">
                  <c:v>0.60899999999999999</c:v>
                </c:pt>
                <c:pt idx="4">
                  <c:v>0.35730000000000001</c:v>
                </c:pt>
                <c:pt idx="5">
                  <c:v>-7.0900000000000005E-2</c:v>
                </c:pt>
                <c:pt idx="6">
                  <c:v>-0.19270000000000001</c:v>
                </c:pt>
                <c:pt idx="7">
                  <c:v>-0.26140000000000002</c:v>
                </c:pt>
                <c:pt idx="8">
                  <c:v>-0.27050000000000002</c:v>
                </c:pt>
                <c:pt idx="9">
                  <c:v>-0.34989999999999999</c:v>
                </c:pt>
              </c:numCache>
            </c:numRef>
          </c:val>
          <c:extLst>
            <c:ext xmlns:c14="http://schemas.microsoft.com/office/drawing/2007/8/2/chart" uri="{6F2FDCE9-48DA-4B69-8628-5D25D57E5C99}">
              <c14:invertSolidFillFmt>
                <c14:spPr xmlns:c14="http://schemas.microsoft.com/office/drawing/2007/8/2/chart">
                  <a:solidFill>
                    <a:srgbClr val="FF0000"/>
                  </a:solidFill>
                  <a:ln>
                    <a:noFill/>
                  </a:ln>
                  <a:effectLst/>
                </c14:spPr>
              </c14:invertSolidFillFmt>
            </c:ext>
          </c:extLst>
        </c:ser>
        <c:dLbls>
          <c:showLegendKey val="0"/>
          <c:showVal val="0"/>
          <c:showCatName val="0"/>
          <c:showSerName val="0"/>
          <c:showPercent val="0"/>
          <c:showBubbleSize val="0"/>
        </c:dLbls>
        <c:gapWidth val="219"/>
        <c:overlap val="-27"/>
        <c:axId val="95363456"/>
        <c:axId val="95364992"/>
      </c:barChart>
      <c:catAx>
        <c:axId val="95363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b" anchorCtr="0"/>
          <a:lstStyle/>
          <a:p>
            <a:pPr>
              <a:defRPr sz="900" b="0" i="0" u="none" strike="noStrike" kern="1200" baseline="0">
                <a:solidFill>
                  <a:schemeClr val="tx1"/>
                </a:solidFill>
                <a:latin typeface="Tahoma" pitchFamily="34" charset="0"/>
                <a:ea typeface="Tahoma" pitchFamily="34" charset="0"/>
                <a:cs typeface="Tahoma" pitchFamily="34" charset="0"/>
              </a:defRPr>
            </a:pPr>
            <a:endParaRPr lang="en-US"/>
          </a:p>
        </c:txPr>
        <c:crossAx val="95364992"/>
        <c:crossesAt val="0.01"/>
        <c:auto val="1"/>
        <c:lblAlgn val="ctr"/>
        <c:lblOffset val="100"/>
        <c:noMultiLvlLbl val="0"/>
      </c:catAx>
      <c:valAx>
        <c:axId val="953649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solidFill>
            <a:schemeClr val="bg1"/>
          </a:solidFill>
          <a:ln>
            <a:noFill/>
          </a:ln>
          <a:effectLst/>
        </c:spPr>
        <c:txPr>
          <a:bodyPr rot="-60000000" spcFirstLastPara="1" vertOverflow="ellipsis" vert="horz" wrap="square" anchor="ctr" anchorCtr="1"/>
          <a:lstStyle/>
          <a:p>
            <a:pPr>
              <a:defRPr sz="900" b="0" i="0" u="none" strike="noStrike" kern="1200" baseline="0">
                <a:solidFill>
                  <a:schemeClr val="tx1"/>
                </a:solidFill>
                <a:latin typeface="Tahoma" pitchFamily="34" charset="0"/>
                <a:ea typeface="Tahoma" pitchFamily="34" charset="0"/>
                <a:cs typeface="Tahoma" pitchFamily="34" charset="0"/>
              </a:defRPr>
            </a:pPr>
            <a:endParaRPr lang="en-US"/>
          </a:p>
        </c:txPr>
        <c:crossAx val="9536345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solidFill>
            <a:schemeClr val="tx1"/>
          </a:solidFill>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050306211723502E-2"/>
          <c:y val="2.3148148148148098E-2"/>
          <c:w val="0.86430577427821498"/>
          <c:h val="0.75146434820647401"/>
        </c:manualLayout>
      </c:layout>
      <c:lineChart>
        <c:grouping val="standard"/>
        <c:varyColors val="0"/>
        <c:ser>
          <c:idx val="0"/>
          <c:order val="0"/>
          <c:marker>
            <c:symbol val="none"/>
          </c:marker>
          <c:cat>
            <c:numRef>
              <c:f>'Số Giàn khoan dầu Mỹ(Monday)'!$A$9:$A$59</c:f>
              <c:numCache>
                <c:formatCode>m/d/yyyy</c:formatCode>
                <c:ptCount val="51"/>
                <c:pt idx="0">
                  <c:v>42713</c:v>
                </c:pt>
                <c:pt idx="1">
                  <c:v>42720</c:v>
                </c:pt>
                <c:pt idx="2">
                  <c:v>42727</c:v>
                </c:pt>
                <c:pt idx="3">
                  <c:v>42734</c:v>
                </c:pt>
                <c:pt idx="4">
                  <c:v>42741</c:v>
                </c:pt>
                <c:pt idx="5">
                  <c:v>42748</c:v>
                </c:pt>
                <c:pt idx="6">
                  <c:v>42755</c:v>
                </c:pt>
                <c:pt idx="7">
                  <c:v>42762</c:v>
                </c:pt>
                <c:pt idx="8">
                  <c:v>42769</c:v>
                </c:pt>
                <c:pt idx="9">
                  <c:v>42776</c:v>
                </c:pt>
                <c:pt idx="10">
                  <c:v>42783</c:v>
                </c:pt>
                <c:pt idx="11">
                  <c:v>42790</c:v>
                </c:pt>
                <c:pt idx="12">
                  <c:v>42797</c:v>
                </c:pt>
                <c:pt idx="13">
                  <c:v>42804</c:v>
                </c:pt>
                <c:pt idx="14">
                  <c:v>42811</c:v>
                </c:pt>
                <c:pt idx="15">
                  <c:v>42818</c:v>
                </c:pt>
                <c:pt idx="16">
                  <c:v>42825</c:v>
                </c:pt>
                <c:pt idx="17">
                  <c:v>42832</c:v>
                </c:pt>
                <c:pt idx="18">
                  <c:v>42839</c:v>
                </c:pt>
                <c:pt idx="19">
                  <c:v>42846</c:v>
                </c:pt>
                <c:pt idx="20">
                  <c:v>42853</c:v>
                </c:pt>
                <c:pt idx="21">
                  <c:v>42860</c:v>
                </c:pt>
                <c:pt idx="22">
                  <c:v>42867</c:v>
                </c:pt>
                <c:pt idx="23">
                  <c:v>42874</c:v>
                </c:pt>
                <c:pt idx="24">
                  <c:v>42881</c:v>
                </c:pt>
                <c:pt idx="25">
                  <c:v>42888</c:v>
                </c:pt>
                <c:pt idx="26">
                  <c:v>42895</c:v>
                </c:pt>
                <c:pt idx="27">
                  <c:v>42902</c:v>
                </c:pt>
                <c:pt idx="28">
                  <c:v>42909</c:v>
                </c:pt>
                <c:pt idx="29">
                  <c:v>42916</c:v>
                </c:pt>
                <c:pt idx="30">
                  <c:v>42923</c:v>
                </c:pt>
                <c:pt idx="31">
                  <c:v>42930</c:v>
                </c:pt>
                <c:pt idx="32">
                  <c:v>42937</c:v>
                </c:pt>
                <c:pt idx="33">
                  <c:v>42944</c:v>
                </c:pt>
                <c:pt idx="34">
                  <c:v>42951</c:v>
                </c:pt>
                <c:pt idx="35">
                  <c:v>42958</c:v>
                </c:pt>
                <c:pt idx="36">
                  <c:v>42965</c:v>
                </c:pt>
                <c:pt idx="37">
                  <c:v>42972</c:v>
                </c:pt>
                <c:pt idx="38">
                  <c:v>42979</c:v>
                </c:pt>
                <c:pt idx="39">
                  <c:v>42986</c:v>
                </c:pt>
                <c:pt idx="40">
                  <c:v>42993</c:v>
                </c:pt>
                <c:pt idx="41">
                  <c:v>43000</c:v>
                </c:pt>
                <c:pt idx="42">
                  <c:v>43007</c:v>
                </c:pt>
                <c:pt idx="43">
                  <c:v>43014</c:v>
                </c:pt>
                <c:pt idx="44">
                  <c:v>43021</c:v>
                </c:pt>
                <c:pt idx="45">
                  <c:v>43028</c:v>
                </c:pt>
                <c:pt idx="46">
                  <c:v>43035</c:v>
                </c:pt>
                <c:pt idx="47">
                  <c:v>43042</c:v>
                </c:pt>
                <c:pt idx="48">
                  <c:v>43049</c:v>
                </c:pt>
                <c:pt idx="49">
                  <c:v>43056</c:v>
                </c:pt>
                <c:pt idx="50">
                  <c:v>43056</c:v>
                </c:pt>
              </c:numCache>
            </c:numRef>
          </c:cat>
          <c:val>
            <c:numRef>
              <c:f>'Số Giàn khoan dầu Mỹ(Monday)'!$B$9:$B$59</c:f>
              <c:numCache>
                <c:formatCode>General</c:formatCode>
                <c:ptCount val="51"/>
                <c:pt idx="0">
                  <c:v>498</c:v>
                </c:pt>
                <c:pt idx="1">
                  <c:v>510</c:v>
                </c:pt>
                <c:pt idx="2">
                  <c:v>523</c:v>
                </c:pt>
                <c:pt idx="3">
                  <c:v>525</c:v>
                </c:pt>
                <c:pt idx="4">
                  <c:v>529</c:v>
                </c:pt>
                <c:pt idx="5">
                  <c:v>522</c:v>
                </c:pt>
                <c:pt idx="6">
                  <c:v>551</c:v>
                </c:pt>
                <c:pt idx="7">
                  <c:v>566</c:v>
                </c:pt>
                <c:pt idx="8">
                  <c:v>583</c:v>
                </c:pt>
                <c:pt idx="9">
                  <c:v>591</c:v>
                </c:pt>
                <c:pt idx="10">
                  <c:v>597</c:v>
                </c:pt>
                <c:pt idx="11">
                  <c:v>602</c:v>
                </c:pt>
                <c:pt idx="12">
                  <c:v>609</c:v>
                </c:pt>
                <c:pt idx="13">
                  <c:v>617</c:v>
                </c:pt>
                <c:pt idx="14">
                  <c:v>631</c:v>
                </c:pt>
                <c:pt idx="15">
                  <c:v>652</c:v>
                </c:pt>
                <c:pt idx="16">
                  <c:v>662</c:v>
                </c:pt>
                <c:pt idx="17">
                  <c:v>672</c:v>
                </c:pt>
                <c:pt idx="18">
                  <c:v>683</c:v>
                </c:pt>
                <c:pt idx="19">
                  <c:v>688</c:v>
                </c:pt>
                <c:pt idx="20">
                  <c:v>697</c:v>
                </c:pt>
                <c:pt idx="21">
                  <c:v>703</c:v>
                </c:pt>
                <c:pt idx="22">
                  <c:v>712</c:v>
                </c:pt>
                <c:pt idx="23">
                  <c:v>720</c:v>
                </c:pt>
                <c:pt idx="24">
                  <c:v>722</c:v>
                </c:pt>
                <c:pt idx="25">
                  <c:v>733</c:v>
                </c:pt>
                <c:pt idx="26">
                  <c:v>741</c:v>
                </c:pt>
                <c:pt idx="27">
                  <c:v>747</c:v>
                </c:pt>
                <c:pt idx="28">
                  <c:v>758</c:v>
                </c:pt>
                <c:pt idx="29">
                  <c:v>756</c:v>
                </c:pt>
                <c:pt idx="30">
                  <c:v>763</c:v>
                </c:pt>
                <c:pt idx="31">
                  <c:v>765</c:v>
                </c:pt>
                <c:pt idx="32">
                  <c:v>764</c:v>
                </c:pt>
                <c:pt idx="33">
                  <c:v>766</c:v>
                </c:pt>
                <c:pt idx="34">
                  <c:v>765</c:v>
                </c:pt>
                <c:pt idx="35">
                  <c:v>768</c:v>
                </c:pt>
                <c:pt idx="36">
                  <c:v>763</c:v>
                </c:pt>
                <c:pt idx="37">
                  <c:v>759</c:v>
                </c:pt>
                <c:pt idx="38">
                  <c:v>759</c:v>
                </c:pt>
                <c:pt idx="39">
                  <c:v>756</c:v>
                </c:pt>
                <c:pt idx="40">
                  <c:v>749</c:v>
                </c:pt>
                <c:pt idx="41">
                  <c:v>744</c:v>
                </c:pt>
                <c:pt idx="42">
                  <c:v>750</c:v>
                </c:pt>
                <c:pt idx="43">
                  <c:v>748</c:v>
                </c:pt>
                <c:pt idx="44">
                  <c:v>743</c:v>
                </c:pt>
                <c:pt idx="45">
                  <c:v>736</c:v>
                </c:pt>
                <c:pt idx="46">
                  <c:v>737</c:v>
                </c:pt>
                <c:pt idx="47">
                  <c:v>729</c:v>
                </c:pt>
                <c:pt idx="48">
                  <c:v>738</c:v>
                </c:pt>
                <c:pt idx="49">
                  <c:v>738</c:v>
                </c:pt>
                <c:pt idx="50">
                  <c:v>747</c:v>
                </c:pt>
              </c:numCache>
            </c:numRef>
          </c:val>
          <c:smooth val="0"/>
        </c:ser>
        <c:dLbls>
          <c:showLegendKey val="0"/>
          <c:showVal val="0"/>
          <c:showCatName val="0"/>
          <c:showSerName val="0"/>
          <c:showPercent val="0"/>
          <c:showBubbleSize val="0"/>
        </c:dLbls>
        <c:marker val="1"/>
        <c:smooth val="0"/>
        <c:axId val="95321472"/>
        <c:axId val="95323264"/>
      </c:lineChart>
      <c:dateAx>
        <c:axId val="95321472"/>
        <c:scaling>
          <c:orientation val="minMax"/>
        </c:scaling>
        <c:delete val="0"/>
        <c:axPos val="b"/>
        <c:numFmt formatCode="m/d/yyyy" sourceLinked="1"/>
        <c:majorTickMark val="out"/>
        <c:minorTickMark val="none"/>
        <c:tickLblPos val="nextTo"/>
        <c:txPr>
          <a:bodyPr/>
          <a:lstStyle/>
          <a:p>
            <a:pPr>
              <a:defRPr sz="800">
                <a:latin typeface="Tahoma" pitchFamily="34" charset="0"/>
                <a:ea typeface="Tahoma" pitchFamily="34" charset="0"/>
                <a:cs typeface="Tahoma" pitchFamily="34" charset="0"/>
              </a:defRPr>
            </a:pPr>
            <a:endParaRPr lang="en-US"/>
          </a:p>
        </c:txPr>
        <c:crossAx val="95323264"/>
        <c:crosses val="autoZero"/>
        <c:auto val="1"/>
        <c:lblOffset val="100"/>
        <c:baseTimeUnit val="days"/>
      </c:dateAx>
      <c:valAx>
        <c:axId val="95323264"/>
        <c:scaling>
          <c:orientation val="minMax"/>
          <c:min val="400"/>
        </c:scaling>
        <c:delete val="0"/>
        <c:axPos val="l"/>
        <c:majorGridlines/>
        <c:numFmt formatCode="General" sourceLinked="1"/>
        <c:majorTickMark val="out"/>
        <c:minorTickMark val="none"/>
        <c:tickLblPos val="nextTo"/>
        <c:txPr>
          <a:bodyPr/>
          <a:lstStyle/>
          <a:p>
            <a:pPr>
              <a:defRPr sz="800">
                <a:latin typeface="Tahoma" pitchFamily="34" charset="0"/>
                <a:ea typeface="Tahoma" pitchFamily="34" charset="0"/>
                <a:cs typeface="Tahoma" pitchFamily="34" charset="0"/>
              </a:defRPr>
            </a:pPr>
            <a:endParaRPr lang="en-US"/>
          </a:p>
        </c:txPr>
        <c:crossAx val="95321472"/>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071084864391906E-2"/>
          <c:y val="5.0925925925925902E-2"/>
          <c:w val="0.86432195975503101"/>
          <c:h val="0.67739027413240005"/>
        </c:manualLayout>
      </c:layout>
      <c:lineChart>
        <c:grouping val="standard"/>
        <c:varyColors val="0"/>
        <c:ser>
          <c:idx val="0"/>
          <c:order val="0"/>
          <c:marker>
            <c:symbol val="none"/>
          </c:marker>
          <c:cat>
            <c:numRef>
              <c:f>'[Cơ sở dữ liệu bản tin ngày 1.12.2017.xlsx]Tồn kho dầu Mỹ (Thursday)'!$G$1:$G$50</c:f>
              <c:numCache>
                <c:formatCode>dd/mm/yyyy</c:formatCode>
                <c:ptCount val="50"/>
                <c:pt idx="0">
                  <c:v>42720</c:v>
                </c:pt>
                <c:pt idx="1">
                  <c:v>42727</c:v>
                </c:pt>
                <c:pt idx="2">
                  <c:v>42734</c:v>
                </c:pt>
                <c:pt idx="3">
                  <c:v>42741</c:v>
                </c:pt>
                <c:pt idx="4">
                  <c:v>42748</c:v>
                </c:pt>
                <c:pt idx="5">
                  <c:v>42755</c:v>
                </c:pt>
                <c:pt idx="6">
                  <c:v>42762</c:v>
                </c:pt>
                <c:pt idx="7">
                  <c:v>42769</c:v>
                </c:pt>
                <c:pt idx="8">
                  <c:v>42776</c:v>
                </c:pt>
                <c:pt idx="9">
                  <c:v>42783</c:v>
                </c:pt>
                <c:pt idx="10">
                  <c:v>42790</c:v>
                </c:pt>
                <c:pt idx="11">
                  <c:v>42797</c:v>
                </c:pt>
                <c:pt idx="12">
                  <c:v>42804</c:v>
                </c:pt>
                <c:pt idx="13">
                  <c:v>42811</c:v>
                </c:pt>
                <c:pt idx="14">
                  <c:v>42818</c:v>
                </c:pt>
                <c:pt idx="15">
                  <c:v>42825</c:v>
                </c:pt>
                <c:pt idx="16">
                  <c:v>42832</c:v>
                </c:pt>
                <c:pt idx="17">
                  <c:v>42839</c:v>
                </c:pt>
                <c:pt idx="18">
                  <c:v>42846</c:v>
                </c:pt>
                <c:pt idx="19">
                  <c:v>42853</c:v>
                </c:pt>
                <c:pt idx="20">
                  <c:v>42860</c:v>
                </c:pt>
                <c:pt idx="21">
                  <c:v>42867</c:v>
                </c:pt>
                <c:pt idx="22">
                  <c:v>42874</c:v>
                </c:pt>
                <c:pt idx="23">
                  <c:v>42881</c:v>
                </c:pt>
                <c:pt idx="24">
                  <c:v>42888</c:v>
                </c:pt>
                <c:pt idx="25">
                  <c:v>42895</c:v>
                </c:pt>
                <c:pt idx="26">
                  <c:v>42902</c:v>
                </c:pt>
                <c:pt idx="27">
                  <c:v>42909</c:v>
                </c:pt>
                <c:pt idx="28">
                  <c:v>42916</c:v>
                </c:pt>
                <c:pt idx="29">
                  <c:v>42923</c:v>
                </c:pt>
                <c:pt idx="30">
                  <c:v>42930</c:v>
                </c:pt>
                <c:pt idx="31">
                  <c:v>42937</c:v>
                </c:pt>
                <c:pt idx="32">
                  <c:v>42944</c:v>
                </c:pt>
                <c:pt idx="33">
                  <c:v>42951</c:v>
                </c:pt>
                <c:pt idx="34">
                  <c:v>42958</c:v>
                </c:pt>
                <c:pt idx="35">
                  <c:v>42965</c:v>
                </c:pt>
                <c:pt idx="36">
                  <c:v>42972</c:v>
                </c:pt>
                <c:pt idx="37">
                  <c:v>42979</c:v>
                </c:pt>
                <c:pt idx="38">
                  <c:v>42986</c:v>
                </c:pt>
                <c:pt idx="39">
                  <c:v>42993</c:v>
                </c:pt>
                <c:pt idx="40">
                  <c:v>43000</c:v>
                </c:pt>
                <c:pt idx="41">
                  <c:v>43007</c:v>
                </c:pt>
                <c:pt idx="42">
                  <c:v>43013</c:v>
                </c:pt>
                <c:pt idx="43">
                  <c:v>43020</c:v>
                </c:pt>
                <c:pt idx="44">
                  <c:v>43034</c:v>
                </c:pt>
                <c:pt idx="45">
                  <c:v>43040</c:v>
                </c:pt>
                <c:pt idx="46">
                  <c:v>43047</c:v>
                </c:pt>
                <c:pt idx="47">
                  <c:v>43054</c:v>
                </c:pt>
                <c:pt idx="48">
                  <c:v>43061</c:v>
                </c:pt>
                <c:pt idx="49">
                  <c:v>43068</c:v>
                </c:pt>
              </c:numCache>
            </c:numRef>
          </c:cat>
          <c:val>
            <c:numRef>
              <c:f>'[Cơ sở dữ liệu bản tin ngày 1.12.2017.xlsx]Tồn kho dầu Mỹ (Thursday)'!$H$1:$H$50</c:f>
              <c:numCache>
                <c:formatCode>General</c:formatCode>
                <c:ptCount val="50"/>
                <c:pt idx="0">
                  <c:v>485.44900000000001</c:v>
                </c:pt>
                <c:pt idx="1">
                  <c:v>486.06299999999999</c:v>
                </c:pt>
                <c:pt idx="2">
                  <c:v>479.012</c:v>
                </c:pt>
                <c:pt idx="3">
                  <c:v>483.10899999999992</c:v>
                </c:pt>
                <c:pt idx="4">
                  <c:v>485.45600000000002</c:v>
                </c:pt>
                <c:pt idx="5">
                  <c:v>488.29599999999988</c:v>
                </c:pt>
                <c:pt idx="6">
                  <c:v>494.762</c:v>
                </c:pt>
                <c:pt idx="7">
                  <c:v>508.59199999999993</c:v>
                </c:pt>
                <c:pt idx="8">
                  <c:v>518.11900000000003</c:v>
                </c:pt>
                <c:pt idx="9">
                  <c:v>518.68299999999999</c:v>
                </c:pt>
                <c:pt idx="10">
                  <c:v>520.18399999999997</c:v>
                </c:pt>
                <c:pt idx="11">
                  <c:v>528.39300000000003</c:v>
                </c:pt>
                <c:pt idx="12">
                  <c:v>528.15599999999984</c:v>
                </c:pt>
                <c:pt idx="13">
                  <c:v>533.11</c:v>
                </c:pt>
                <c:pt idx="14">
                  <c:v>533.97699999999998</c:v>
                </c:pt>
                <c:pt idx="15">
                  <c:v>535.54300000000001</c:v>
                </c:pt>
                <c:pt idx="16">
                  <c:v>533.37699999999984</c:v>
                </c:pt>
                <c:pt idx="17">
                  <c:v>532.34299999999985</c:v>
                </c:pt>
                <c:pt idx="18">
                  <c:v>528.702</c:v>
                </c:pt>
                <c:pt idx="19">
                  <c:v>527.77200000000005</c:v>
                </c:pt>
                <c:pt idx="20">
                  <c:v>522.52499999999998</c:v>
                </c:pt>
                <c:pt idx="21">
                  <c:v>520.77200000000005</c:v>
                </c:pt>
                <c:pt idx="22">
                  <c:v>516.33999999999992</c:v>
                </c:pt>
                <c:pt idx="23">
                  <c:v>509.91199999999992</c:v>
                </c:pt>
                <c:pt idx="24">
                  <c:v>513.20699999999999</c:v>
                </c:pt>
                <c:pt idx="25">
                  <c:v>511.54599999999999</c:v>
                </c:pt>
                <c:pt idx="26">
                  <c:v>509.09500000000003</c:v>
                </c:pt>
                <c:pt idx="27">
                  <c:v>509.21300000000002</c:v>
                </c:pt>
                <c:pt idx="28">
                  <c:v>502.91399999999987</c:v>
                </c:pt>
                <c:pt idx="29">
                  <c:v>495.35</c:v>
                </c:pt>
                <c:pt idx="30">
                  <c:v>490.62299999999999</c:v>
                </c:pt>
                <c:pt idx="31">
                  <c:v>483.41500000000002</c:v>
                </c:pt>
                <c:pt idx="32">
                  <c:v>481.88799999999992</c:v>
                </c:pt>
                <c:pt idx="33">
                  <c:v>475.43700000000001</c:v>
                </c:pt>
                <c:pt idx="34">
                  <c:v>466.49200000000002</c:v>
                </c:pt>
                <c:pt idx="35">
                  <c:v>463.16500000000002</c:v>
                </c:pt>
                <c:pt idx="36">
                  <c:v>457.77300000000002</c:v>
                </c:pt>
                <c:pt idx="37">
                  <c:v>462.35300000000001</c:v>
                </c:pt>
                <c:pt idx="38">
                  <c:v>468.24099999999999</c:v>
                </c:pt>
                <c:pt idx="39">
                  <c:v>472.83199999999988</c:v>
                </c:pt>
                <c:pt idx="40">
                  <c:v>470.98599999999988</c:v>
                </c:pt>
                <c:pt idx="41">
                  <c:v>464.96300000000002</c:v>
                </c:pt>
                <c:pt idx="42">
                  <c:v>462.21600000000001</c:v>
                </c:pt>
                <c:pt idx="43">
                  <c:v>456.48500000000001</c:v>
                </c:pt>
                <c:pt idx="44">
                  <c:v>457.34100000000001</c:v>
                </c:pt>
                <c:pt idx="45">
                  <c:v>454.90599999999989</c:v>
                </c:pt>
                <c:pt idx="46">
                  <c:v>457.14299999999997</c:v>
                </c:pt>
                <c:pt idx="47">
                  <c:v>458.99700000000001</c:v>
                </c:pt>
                <c:pt idx="48">
                  <c:v>457.142</c:v>
                </c:pt>
                <c:pt idx="49">
                  <c:v>453.71300000000002</c:v>
                </c:pt>
              </c:numCache>
            </c:numRef>
          </c:val>
          <c:smooth val="0"/>
        </c:ser>
        <c:dLbls>
          <c:showLegendKey val="0"/>
          <c:showVal val="0"/>
          <c:showCatName val="0"/>
          <c:showSerName val="0"/>
          <c:showPercent val="0"/>
          <c:showBubbleSize val="0"/>
        </c:dLbls>
        <c:marker val="1"/>
        <c:smooth val="0"/>
        <c:axId val="95347072"/>
        <c:axId val="95348608"/>
      </c:lineChart>
      <c:dateAx>
        <c:axId val="95347072"/>
        <c:scaling>
          <c:orientation val="minMax"/>
        </c:scaling>
        <c:delete val="0"/>
        <c:axPos val="b"/>
        <c:numFmt formatCode="dd/mm/yyyy" sourceLinked="1"/>
        <c:majorTickMark val="out"/>
        <c:minorTickMark val="none"/>
        <c:tickLblPos val="nextTo"/>
        <c:txPr>
          <a:bodyPr/>
          <a:lstStyle/>
          <a:p>
            <a:pPr>
              <a:defRPr sz="800">
                <a:latin typeface="Tahoma" pitchFamily="34" charset="0"/>
                <a:ea typeface="Tahoma" pitchFamily="34" charset="0"/>
                <a:cs typeface="Tahoma" pitchFamily="34" charset="0"/>
              </a:defRPr>
            </a:pPr>
            <a:endParaRPr lang="en-US"/>
          </a:p>
        </c:txPr>
        <c:crossAx val="95348608"/>
        <c:crosses val="autoZero"/>
        <c:auto val="1"/>
        <c:lblOffset val="100"/>
        <c:baseTimeUnit val="days"/>
      </c:dateAx>
      <c:valAx>
        <c:axId val="95348608"/>
        <c:scaling>
          <c:orientation val="minMax"/>
        </c:scaling>
        <c:delete val="0"/>
        <c:axPos val="l"/>
        <c:majorGridlines/>
        <c:numFmt formatCode="General" sourceLinked="1"/>
        <c:majorTickMark val="out"/>
        <c:minorTickMark val="none"/>
        <c:tickLblPos val="nextTo"/>
        <c:txPr>
          <a:bodyPr/>
          <a:lstStyle/>
          <a:p>
            <a:pPr>
              <a:defRPr sz="800">
                <a:latin typeface="Tahoma" pitchFamily="34" charset="0"/>
                <a:ea typeface="Tahoma" pitchFamily="34" charset="0"/>
                <a:cs typeface="Tahoma" pitchFamily="34" charset="0"/>
              </a:defRPr>
            </a:pPr>
            <a:endParaRPr lang="en-US"/>
          </a:p>
        </c:txPr>
        <c:crossAx val="95347072"/>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bwMode="auto">
          <a:xfrm>
            <a:off x="1" y="1"/>
            <a:ext cx="3170138" cy="481028"/>
          </a:xfrm>
          <a:prstGeom prst="rect">
            <a:avLst/>
          </a:prstGeom>
          <a:noFill/>
          <a:ln>
            <a:noFill/>
          </a:ln>
          <a:extLst/>
        </p:spPr>
        <p:txBody>
          <a:bodyPr vert="horz" wrap="square" lIns="95500" tIns="47750" rIns="95500" bIns="47750" numCol="1" anchor="t" anchorCtr="0" compatLnSpc="1">
            <a:prstTxWarp prst="textNoShape">
              <a:avLst/>
            </a:prstTxWarp>
          </a:bodyPr>
          <a:lstStyle>
            <a:lvl1pPr algn="l" defTabSz="955675">
              <a:defRPr sz="1300">
                <a:latin typeface="Arial" charset="0"/>
              </a:defRPr>
            </a:lvl1pPr>
          </a:lstStyle>
          <a:p>
            <a:pPr>
              <a:defRPr/>
            </a:pPr>
            <a:endParaRPr lang="en-US"/>
          </a:p>
        </p:txBody>
      </p:sp>
      <p:sp>
        <p:nvSpPr>
          <p:cNvPr id="3" name="Espace réservé de la date 2"/>
          <p:cNvSpPr>
            <a:spLocks noGrp="1"/>
          </p:cNvSpPr>
          <p:nvPr>
            <p:ph type="dt" sz="quarter" idx="1"/>
          </p:nvPr>
        </p:nvSpPr>
        <p:spPr bwMode="auto">
          <a:xfrm>
            <a:off x="4141791" y="1"/>
            <a:ext cx="3171774" cy="481028"/>
          </a:xfrm>
          <a:prstGeom prst="rect">
            <a:avLst/>
          </a:prstGeom>
          <a:noFill/>
          <a:ln>
            <a:noFill/>
          </a:ln>
          <a:extLst/>
        </p:spPr>
        <p:txBody>
          <a:bodyPr vert="horz" wrap="square" lIns="95500" tIns="47750" rIns="95500" bIns="47750" numCol="1" anchor="t" anchorCtr="0" compatLnSpc="1">
            <a:prstTxWarp prst="textNoShape">
              <a:avLst/>
            </a:prstTxWarp>
          </a:bodyPr>
          <a:lstStyle>
            <a:lvl1pPr algn="r" defTabSz="955675">
              <a:defRPr sz="1300">
                <a:latin typeface="Arial" charset="0"/>
              </a:defRPr>
            </a:lvl1pPr>
          </a:lstStyle>
          <a:p>
            <a:pPr>
              <a:defRPr/>
            </a:pPr>
            <a:fld id="{8D769B04-B09A-4E7F-9F3A-F9556090FFB3}" type="datetime1">
              <a:rPr lang="fr-FR"/>
              <a:pPr>
                <a:defRPr/>
              </a:pPr>
              <a:t>07/12/2017</a:t>
            </a:fld>
            <a:endParaRPr lang="fr-FR"/>
          </a:p>
        </p:txBody>
      </p:sp>
      <p:sp>
        <p:nvSpPr>
          <p:cNvPr id="4" name="Espace réservé du pied de page 3"/>
          <p:cNvSpPr>
            <a:spLocks noGrp="1"/>
          </p:cNvSpPr>
          <p:nvPr>
            <p:ph type="ftr" sz="quarter" idx="2"/>
          </p:nvPr>
        </p:nvSpPr>
        <p:spPr bwMode="auto">
          <a:xfrm>
            <a:off x="1" y="9118683"/>
            <a:ext cx="3170138" cy="481028"/>
          </a:xfrm>
          <a:prstGeom prst="rect">
            <a:avLst/>
          </a:prstGeom>
          <a:noFill/>
          <a:ln>
            <a:noFill/>
          </a:ln>
          <a:extLst/>
        </p:spPr>
        <p:txBody>
          <a:bodyPr vert="horz" wrap="square" lIns="95500" tIns="47750" rIns="95500" bIns="47750" numCol="1" anchor="b" anchorCtr="0" compatLnSpc="1">
            <a:prstTxWarp prst="textNoShape">
              <a:avLst/>
            </a:prstTxWarp>
          </a:bodyPr>
          <a:lstStyle>
            <a:lvl1pPr algn="l" defTabSz="955675">
              <a:defRPr sz="1300">
                <a:latin typeface="Arial" charset="0"/>
              </a:defRPr>
            </a:lvl1pPr>
          </a:lstStyle>
          <a:p>
            <a:pPr>
              <a:defRPr/>
            </a:pPr>
            <a:endParaRPr lang="en-US"/>
          </a:p>
        </p:txBody>
      </p:sp>
      <p:sp>
        <p:nvSpPr>
          <p:cNvPr id="5" name="Espace réservé du numéro de diapositive 4"/>
          <p:cNvSpPr>
            <a:spLocks noGrp="1"/>
          </p:cNvSpPr>
          <p:nvPr>
            <p:ph type="sldNum" sz="quarter" idx="3"/>
          </p:nvPr>
        </p:nvSpPr>
        <p:spPr bwMode="auto">
          <a:xfrm>
            <a:off x="4141791" y="9118683"/>
            <a:ext cx="3171774" cy="481028"/>
          </a:xfrm>
          <a:prstGeom prst="rect">
            <a:avLst/>
          </a:prstGeom>
          <a:noFill/>
          <a:ln>
            <a:noFill/>
          </a:ln>
          <a:extLst/>
        </p:spPr>
        <p:txBody>
          <a:bodyPr vert="horz" wrap="square" lIns="95500" tIns="47750" rIns="95500" bIns="47750" numCol="1" anchor="b" anchorCtr="0" compatLnSpc="1">
            <a:prstTxWarp prst="textNoShape">
              <a:avLst/>
            </a:prstTxWarp>
          </a:bodyPr>
          <a:lstStyle>
            <a:lvl1pPr algn="r" defTabSz="955675">
              <a:defRPr sz="1300">
                <a:latin typeface="Arial" charset="0"/>
              </a:defRPr>
            </a:lvl1pPr>
          </a:lstStyle>
          <a:p>
            <a:pPr>
              <a:defRPr/>
            </a:pPr>
            <a:fld id="{C3162EE1-3594-4790-8927-CB70A6639E63}" type="slidenum">
              <a:rPr lang="fr-FR"/>
              <a:pPr>
                <a:defRPr/>
              </a:pPr>
              <a:t>‹#›</a:t>
            </a:fld>
            <a:endParaRPr lang="fr-FR"/>
          </a:p>
        </p:txBody>
      </p:sp>
    </p:spTree>
    <p:extLst>
      <p:ext uri="{BB962C8B-B14F-4D97-AF65-F5344CB8AC3E}">
        <p14:creationId xmlns:p14="http://schemas.microsoft.com/office/powerpoint/2010/main" val="3772045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3170138" cy="481028"/>
          </a:xfrm>
          <a:prstGeom prst="rect">
            <a:avLst/>
          </a:prstGeom>
          <a:noFill/>
          <a:ln>
            <a:noFill/>
          </a:ln>
          <a:extLst/>
        </p:spPr>
        <p:txBody>
          <a:bodyPr vert="horz" wrap="square" lIns="95500" tIns="47750" rIns="95500" bIns="47750" numCol="1" anchor="t" anchorCtr="0" compatLnSpc="1">
            <a:prstTxWarp prst="textNoShape">
              <a:avLst/>
            </a:prstTxWarp>
          </a:bodyPr>
          <a:lstStyle>
            <a:lvl1pPr algn="l" defTabSz="955675">
              <a:defRPr sz="1300">
                <a:latin typeface="Arial" charset="0"/>
              </a:defRPr>
            </a:lvl1pPr>
          </a:lstStyle>
          <a:p>
            <a:pPr>
              <a:defRPr/>
            </a:pPr>
            <a:endParaRPr lang="en-US"/>
          </a:p>
        </p:txBody>
      </p:sp>
      <p:sp>
        <p:nvSpPr>
          <p:cNvPr id="4099" name="Rectangle 3"/>
          <p:cNvSpPr>
            <a:spLocks noGrp="1" noChangeArrowheads="1"/>
          </p:cNvSpPr>
          <p:nvPr>
            <p:ph type="dt" idx="1"/>
          </p:nvPr>
        </p:nvSpPr>
        <p:spPr bwMode="auto">
          <a:xfrm>
            <a:off x="4141791" y="1"/>
            <a:ext cx="3171774" cy="481028"/>
          </a:xfrm>
          <a:prstGeom prst="rect">
            <a:avLst/>
          </a:prstGeom>
          <a:noFill/>
          <a:ln>
            <a:noFill/>
          </a:ln>
          <a:extLst/>
        </p:spPr>
        <p:txBody>
          <a:bodyPr vert="horz" wrap="square" lIns="95500" tIns="47750" rIns="95500" bIns="47750" numCol="1" anchor="t" anchorCtr="0" compatLnSpc="1">
            <a:prstTxWarp prst="textNoShape">
              <a:avLst/>
            </a:prstTxWarp>
          </a:bodyPr>
          <a:lstStyle>
            <a:lvl1pPr algn="r" defTabSz="955675">
              <a:defRPr sz="1300">
                <a:latin typeface="Arial" charset="0"/>
              </a:defRPr>
            </a:lvl1pPr>
          </a:lstStyle>
          <a:p>
            <a:pPr>
              <a:defRPr/>
            </a:pPr>
            <a:endParaRPr lang="en-US"/>
          </a:p>
        </p:txBody>
      </p:sp>
      <p:sp>
        <p:nvSpPr>
          <p:cNvPr id="24580" name="Rectangle 4"/>
          <p:cNvSpPr>
            <a:spLocks noGrp="1" noRot="1" noChangeAspect="1" noChangeArrowheads="1" noTextEdit="1"/>
          </p:cNvSpPr>
          <p:nvPr>
            <p:ph type="sldImg" idx="2"/>
          </p:nvPr>
        </p:nvSpPr>
        <p:spPr bwMode="auto">
          <a:xfrm>
            <a:off x="1058863" y="720725"/>
            <a:ext cx="5197475" cy="3598863"/>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31194" y="4560086"/>
            <a:ext cx="5852814" cy="4320317"/>
          </a:xfrm>
          <a:prstGeom prst="rect">
            <a:avLst/>
          </a:prstGeom>
          <a:noFill/>
          <a:ln>
            <a:noFill/>
          </a:ln>
          <a:extLst/>
        </p:spPr>
        <p:txBody>
          <a:bodyPr vert="horz" wrap="square" lIns="95500" tIns="47750" rIns="95500" bIns="4775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4102" name="Rectangle 6"/>
          <p:cNvSpPr>
            <a:spLocks noGrp="1" noChangeArrowheads="1"/>
          </p:cNvSpPr>
          <p:nvPr>
            <p:ph type="ftr" sz="quarter" idx="4"/>
          </p:nvPr>
        </p:nvSpPr>
        <p:spPr bwMode="auto">
          <a:xfrm>
            <a:off x="1" y="9118683"/>
            <a:ext cx="3170138" cy="481028"/>
          </a:xfrm>
          <a:prstGeom prst="rect">
            <a:avLst/>
          </a:prstGeom>
          <a:noFill/>
          <a:ln>
            <a:noFill/>
          </a:ln>
          <a:extLst/>
        </p:spPr>
        <p:txBody>
          <a:bodyPr vert="horz" wrap="square" lIns="95500" tIns="47750" rIns="95500" bIns="47750" numCol="1" anchor="b" anchorCtr="0" compatLnSpc="1">
            <a:prstTxWarp prst="textNoShape">
              <a:avLst/>
            </a:prstTxWarp>
          </a:bodyPr>
          <a:lstStyle>
            <a:lvl1pPr algn="l" defTabSz="955675">
              <a:defRPr sz="13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4141791" y="9118683"/>
            <a:ext cx="3171774" cy="481028"/>
          </a:xfrm>
          <a:prstGeom prst="rect">
            <a:avLst/>
          </a:prstGeom>
          <a:noFill/>
          <a:ln>
            <a:noFill/>
          </a:ln>
          <a:extLst/>
        </p:spPr>
        <p:txBody>
          <a:bodyPr vert="horz" wrap="square" lIns="95500" tIns="47750" rIns="95500" bIns="47750" numCol="1" anchor="b" anchorCtr="0" compatLnSpc="1">
            <a:prstTxWarp prst="textNoShape">
              <a:avLst/>
            </a:prstTxWarp>
          </a:bodyPr>
          <a:lstStyle>
            <a:lvl1pPr algn="r" defTabSz="955675">
              <a:defRPr sz="1300">
                <a:latin typeface="Arial" charset="0"/>
              </a:defRPr>
            </a:lvl1pPr>
          </a:lstStyle>
          <a:p>
            <a:pPr>
              <a:defRPr/>
            </a:pPr>
            <a:fld id="{7C1EB53C-8D01-4C11-8195-32419107FA4F}" type="slidenum">
              <a:rPr lang="fr-FR"/>
              <a:pPr>
                <a:defRPr/>
              </a:pPr>
              <a:t>‹#›</a:t>
            </a:fld>
            <a:endParaRPr lang="fr-FR"/>
          </a:p>
        </p:txBody>
      </p:sp>
    </p:spTree>
    <p:extLst>
      <p:ext uri="{BB962C8B-B14F-4D97-AF65-F5344CB8AC3E}">
        <p14:creationId xmlns:p14="http://schemas.microsoft.com/office/powerpoint/2010/main" val="35794390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65" charset="0"/>
        <a:ea typeface="ＭＳ Ｐゴシック" pitchFamily="34" charset="-128"/>
        <a:cs typeface="+mn-cs"/>
      </a:defRPr>
    </a:lvl1pPr>
    <a:lvl2pPr marL="4572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C1EB53C-8D01-4C11-8195-32419107FA4F}" type="slidenum">
              <a:rPr lang="fr-FR" smtClean="0"/>
              <a:pPr>
                <a:defRPr/>
              </a:pPr>
              <a:t>1</a:t>
            </a:fld>
            <a:endParaRPr lang="fr-FR"/>
          </a:p>
        </p:txBody>
      </p:sp>
    </p:spTree>
    <p:extLst>
      <p:ext uri="{BB962C8B-B14F-4D97-AF65-F5344CB8AC3E}">
        <p14:creationId xmlns:p14="http://schemas.microsoft.com/office/powerpoint/2010/main" val="1791095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C1EB53C-8D01-4C11-8195-32419107FA4F}" type="slidenum">
              <a:rPr lang="fr-FR" smtClean="0"/>
              <a:pPr>
                <a:defRPr/>
              </a:pPr>
              <a:t>6</a:t>
            </a:fld>
            <a:endParaRPr lang="fr-FR"/>
          </a:p>
        </p:txBody>
      </p:sp>
    </p:spTree>
    <p:extLst>
      <p:ext uri="{BB962C8B-B14F-4D97-AF65-F5344CB8AC3E}">
        <p14:creationId xmlns:p14="http://schemas.microsoft.com/office/powerpoint/2010/main" val="16021945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2" name="Line 11"/>
          <p:cNvSpPr>
            <a:spLocks noChangeShapeType="1"/>
          </p:cNvSpPr>
          <p:nvPr userDrawn="1"/>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4" name="Rectangle 6"/>
          <p:cNvSpPr>
            <a:spLocks noGrp="1" noChangeArrowheads="1"/>
          </p:cNvSpPr>
          <p:nvPr>
            <p:ph type="sldNum" sz="quarter" idx="10"/>
          </p:nvPr>
        </p:nvSpPr>
        <p:spPr/>
        <p:txBody>
          <a:bodyPr/>
          <a:lstStyle>
            <a:lvl1pPr algn="r">
              <a:defRPr sz="1300">
                <a:solidFill>
                  <a:srgbClr val="A0A4A7"/>
                </a:solidFill>
              </a:defRPr>
            </a:lvl1pPr>
          </a:lstStyle>
          <a:p>
            <a:pPr>
              <a:defRPr/>
            </a:pPr>
            <a:fld id="{A8763F61-EE69-4107-BB7C-58843B75A74E}" type="slidenum">
              <a:rPr lang="fr-FR"/>
              <a:pPr>
                <a:defRPr/>
              </a:pPr>
              <a:t>‹#›</a:t>
            </a:fld>
            <a:endParaRPr lang="fr-FR"/>
          </a:p>
        </p:txBody>
      </p:sp>
      <p:pic>
        <p:nvPicPr>
          <p:cNvPr id="5"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4" name="Rectangle 3"/>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5"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6"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8" name="Espace réservé du numéro de diapositive 4"/>
          <p:cNvSpPr>
            <a:spLocks noGrp="1"/>
          </p:cNvSpPr>
          <p:nvPr>
            <p:ph type="sldNum" sz="quarter" idx="10"/>
          </p:nvPr>
        </p:nvSpPr>
        <p:spPr/>
        <p:txBody>
          <a:bodyPr/>
          <a:lstStyle>
            <a:lvl1pPr>
              <a:defRPr/>
            </a:lvl1pPr>
          </a:lstStyle>
          <a:p>
            <a:pPr>
              <a:defRPr/>
            </a:pPr>
            <a:fld id="{36C59C0C-9AE5-4A3C-8241-D9025F3EB57B}" type="slidenum">
              <a:rPr lang="fr-FR"/>
              <a:pPr>
                <a:defRPr/>
              </a:pPr>
              <a:t>‹#›</a:t>
            </a:fld>
            <a:endParaRPr lang="fr-FR"/>
          </a:p>
        </p:txBody>
      </p:sp>
      <p:sp>
        <p:nvSpPr>
          <p:cNvPr id="9" name="Rectangle 13"/>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sp>
        <p:nvSpPr>
          <p:cNvPr id="10"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pic>
        <p:nvPicPr>
          <p:cNvPr id="11"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4" name="Rectangle 3"/>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5"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6"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pic>
        <p:nvPicPr>
          <p:cNvPr id="7"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
        <p:nvSpPr>
          <p:cNvPr id="2" name="Titre vertical 1"/>
          <p:cNvSpPr>
            <a:spLocks noGrp="1"/>
          </p:cNvSpPr>
          <p:nvPr>
            <p:ph type="title" orient="vert"/>
          </p:nvPr>
        </p:nvSpPr>
        <p:spPr>
          <a:xfrm>
            <a:off x="6567488" y="165100"/>
            <a:ext cx="2105025" cy="5440363"/>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250825" y="165100"/>
            <a:ext cx="6164263" cy="544036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8" name="Espace réservé du numéro de diapositive 4"/>
          <p:cNvSpPr>
            <a:spLocks noGrp="1"/>
          </p:cNvSpPr>
          <p:nvPr>
            <p:ph type="sldNum" sz="quarter" idx="10"/>
          </p:nvPr>
        </p:nvSpPr>
        <p:spPr/>
        <p:txBody>
          <a:bodyPr/>
          <a:lstStyle>
            <a:lvl1pPr>
              <a:defRPr/>
            </a:lvl1pPr>
          </a:lstStyle>
          <a:p>
            <a:pPr>
              <a:defRPr/>
            </a:pPr>
            <a:fld id="{F3AA35FA-BD59-43E7-A07B-F55F1A3CBDDC}" type="slidenum">
              <a:rPr lang="fr-FR"/>
              <a:pPr>
                <a:defRPr/>
              </a:pPr>
              <a:t>‹#›</a:t>
            </a:fld>
            <a:endParaRPr lang="fr-FR"/>
          </a:p>
        </p:txBody>
      </p:sp>
      <p:sp>
        <p:nvSpPr>
          <p:cNvPr id="9" name="Rectangle 13"/>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sp>
        <p:nvSpPr>
          <p:cNvPr id="10"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4" name="Rectangle 3"/>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5"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sp>
        <p:nvSpPr>
          <p:cNvPr id="6"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7"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2" name="Titre 1"/>
          <p:cNvSpPr>
            <a:spLocks noGrp="1"/>
          </p:cNvSpPr>
          <p:nvPr>
            <p:ph type="title"/>
          </p:nvPr>
        </p:nvSpPr>
        <p:spPr/>
        <p:txBody>
          <a:bodyPr/>
          <a:lstStyle>
            <a:lvl1pPr>
              <a:defRPr>
                <a:solidFill>
                  <a:schemeClr val="bg1">
                    <a:lumMod val="95000"/>
                  </a:schemeClr>
                </a:solidFill>
              </a:defRPr>
            </a:lvl1pPr>
          </a:lstStyle>
          <a:p>
            <a:r>
              <a:rPr lang="fr-FR" dirty="0" smtClean="0"/>
              <a:t>Cliquez et modifiez le titre</a:t>
            </a:r>
            <a:endParaRPr lang="fr-FR" dirty="0"/>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9" name="Espace réservé du numéro de diapositive 4"/>
          <p:cNvSpPr>
            <a:spLocks noGrp="1"/>
          </p:cNvSpPr>
          <p:nvPr>
            <p:ph type="sldNum" sz="quarter" idx="10"/>
          </p:nvPr>
        </p:nvSpPr>
        <p:spPr/>
        <p:txBody>
          <a:bodyPr/>
          <a:lstStyle>
            <a:lvl1pPr>
              <a:defRPr/>
            </a:lvl1pPr>
          </a:lstStyle>
          <a:p>
            <a:pPr>
              <a:defRPr/>
            </a:pPr>
            <a:fld id="{BC8FB96C-258D-4013-9E99-6606B0F02B25}" type="slidenum">
              <a:rPr lang="fr-FR"/>
              <a:pPr>
                <a:defRPr/>
              </a:pPr>
              <a:t>‹#›</a:t>
            </a:fld>
            <a:endParaRPr lang="fr-FR"/>
          </a:p>
        </p:txBody>
      </p:sp>
      <p:sp>
        <p:nvSpPr>
          <p:cNvPr id="10" name="Rectangle 12"/>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pic>
        <p:nvPicPr>
          <p:cNvPr id="11"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1_Titre et contenu">
    <p:spTree>
      <p:nvGrpSpPr>
        <p:cNvPr id="1" name=""/>
        <p:cNvGrpSpPr/>
        <p:nvPr/>
      </p:nvGrpSpPr>
      <p:grpSpPr>
        <a:xfrm>
          <a:off x="0" y="0"/>
          <a:ext cx="0" cy="0"/>
          <a:chOff x="0" y="0"/>
          <a:chExt cx="0" cy="0"/>
        </a:xfrm>
      </p:grpSpPr>
      <p:sp>
        <p:nvSpPr>
          <p:cNvPr id="4" name="Rectangle 3"/>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5"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sp>
        <p:nvSpPr>
          <p:cNvPr id="6"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7"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2" name="Titre 1"/>
          <p:cNvSpPr>
            <a:spLocks noGrp="1"/>
          </p:cNvSpPr>
          <p:nvPr>
            <p:ph type="title"/>
          </p:nvPr>
        </p:nvSpPr>
        <p:spPr/>
        <p:txBody>
          <a:bodyPr/>
          <a:lstStyle>
            <a:lvl1pPr>
              <a:defRPr>
                <a:solidFill>
                  <a:schemeClr val="bg1">
                    <a:lumMod val="95000"/>
                  </a:schemeClr>
                </a:solidFill>
              </a:defRPr>
            </a:lvl1pPr>
          </a:lstStyle>
          <a:p>
            <a:r>
              <a:rPr lang="fr-FR" dirty="0" smtClean="0"/>
              <a:t>Cliquez et modifiez le titre</a:t>
            </a:r>
            <a:endParaRPr lang="fr-FR" dirty="0"/>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9" name="Espace réservé du numéro de diapositive 4"/>
          <p:cNvSpPr>
            <a:spLocks noGrp="1"/>
          </p:cNvSpPr>
          <p:nvPr>
            <p:ph type="sldNum" sz="quarter" idx="10"/>
          </p:nvPr>
        </p:nvSpPr>
        <p:spPr/>
        <p:txBody>
          <a:bodyPr/>
          <a:lstStyle>
            <a:lvl1pPr>
              <a:defRPr/>
            </a:lvl1pPr>
          </a:lstStyle>
          <a:p>
            <a:pPr>
              <a:defRPr/>
            </a:pPr>
            <a:fld id="{DF6A045F-B488-476F-ADB8-2D29A62DA945}" type="slidenum">
              <a:rPr lang="fr-FR"/>
              <a:pPr>
                <a:defRPr/>
              </a:pPr>
              <a:t>‹#›</a:t>
            </a:fld>
            <a:endParaRPr lang="fr-FR"/>
          </a:p>
        </p:txBody>
      </p:sp>
      <p:sp>
        <p:nvSpPr>
          <p:cNvPr id="10" name="Rectangle 12"/>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pic>
        <p:nvPicPr>
          <p:cNvPr id="11"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sp>
        <p:nvSpPr>
          <p:cNvPr id="4" name="Rectangle 3"/>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5"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sp>
        <p:nvSpPr>
          <p:cNvPr id="6"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7"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9" name="Espace réservé du numéro de diapositive 4"/>
          <p:cNvSpPr>
            <a:spLocks noGrp="1"/>
          </p:cNvSpPr>
          <p:nvPr>
            <p:ph type="sldNum" sz="quarter" idx="10"/>
          </p:nvPr>
        </p:nvSpPr>
        <p:spPr/>
        <p:txBody>
          <a:bodyPr/>
          <a:lstStyle>
            <a:lvl1pPr>
              <a:defRPr/>
            </a:lvl1pPr>
          </a:lstStyle>
          <a:p>
            <a:pPr>
              <a:defRPr/>
            </a:pPr>
            <a:fld id="{D22081D3-7FD0-4A4C-A2CD-F0776A07906D}" type="slidenum">
              <a:rPr lang="fr-FR"/>
              <a:pPr>
                <a:defRPr/>
              </a:pPr>
              <a:t>‹#›</a:t>
            </a:fld>
            <a:endParaRPr lang="fr-FR"/>
          </a:p>
        </p:txBody>
      </p:sp>
      <p:sp>
        <p:nvSpPr>
          <p:cNvPr id="10" name="Rectangle 13"/>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sp>
        <p:nvSpPr>
          <p:cNvPr id="11" name="Right Triangle 11"/>
          <p:cNvSpPr>
            <a:spLocks noChangeArrowheads="1"/>
          </p:cNvSpPr>
          <p:nvPr userDrawn="1"/>
        </p:nvSpPr>
        <p:spPr bwMode="auto">
          <a:xfrm rot="10800000" flipV="1">
            <a:off x="9066213" y="323850"/>
            <a:ext cx="992187" cy="458788"/>
          </a:xfrm>
          <a:prstGeom prst="rtTriangle">
            <a:avLst/>
          </a:prstGeom>
          <a:solidFill>
            <a:schemeClr val="bg1"/>
          </a:solidFill>
          <a:ln w="6350" algn="ctr">
            <a:noFill/>
            <a:round/>
            <a:headEnd/>
            <a:tailEnd/>
          </a:ln>
        </p:spPr>
        <p:txBody>
          <a:bodyPr/>
          <a:lstStyle/>
          <a:p>
            <a:endParaRPr lang="en-US"/>
          </a:p>
        </p:txBody>
      </p:sp>
      <p:pic>
        <p:nvPicPr>
          <p:cNvPr id="12"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7" name="Rectangle 6"/>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8"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9"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11" name="Right Triangle 14"/>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sp>
        <p:nvSpPr>
          <p:cNvPr id="2" name="Titre 1"/>
          <p:cNvSpPr>
            <a:spLocks noGrp="1"/>
          </p:cNvSpPr>
          <p:nvPr>
            <p:ph type="title"/>
          </p:nvPr>
        </p:nvSpPr>
        <p:spPr>
          <a:xfrm>
            <a:off x="457200" y="274638"/>
            <a:ext cx="8229600" cy="1143000"/>
          </a:xfrm>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2" name="Espace réservé du numéro de diapositive 7"/>
          <p:cNvSpPr>
            <a:spLocks noGrp="1"/>
          </p:cNvSpPr>
          <p:nvPr>
            <p:ph type="sldNum" sz="quarter" idx="10"/>
          </p:nvPr>
        </p:nvSpPr>
        <p:spPr/>
        <p:txBody>
          <a:bodyPr/>
          <a:lstStyle>
            <a:lvl1pPr>
              <a:defRPr/>
            </a:lvl1pPr>
          </a:lstStyle>
          <a:p>
            <a:pPr>
              <a:defRPr/>
            </a:pPr>
            <a:fld id="{68D4C6C0-ABCD-4CBD-AE3E-AC3475C37FB0}" type="slidenum">
              <a:rPr lang="fr-FR"/>
              <a:pPr>
                <a:defRPr/>
              </a:pPr>
              <a:t>‹#›</a:t>
            </a:fld>
            <a:endParaRPr lang="fr-FR"/>
          </a:p>
        </p:txBody>
      </p:sp>
      <p:sp>
        <p:nvSpPr>
          <p:cNvPr id="13" name="Rectangle 13"/>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pic>
        <p:nvPicPr>
          <p:cNvPr id="14"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3" name="Rectangle 2"/>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4"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sp>
        <p:nvSpPr>
          <p:cNvPr id="5"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6"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2" name="Titre 1"/>
          <p:cNvSpPr>
            <a:spLocks noGrp="1"/>
          </p:cNvSpPr>
          <p:nvPr>
            <p:ph type="title"/>
          </p:nvPr>
        </p:nvSpPr>
        <p:spPr/>
        <p:txBody>
          <a:bodyPr/>
          <a:lstStyle/>
          <a:p>
            <a:r>
              <a:rPr lang="fr-FR" dirty="0" smtClean="0"/>
              <a:t>Cliquez et modifiez le titre</a:t>
            </a:r>
            <a:endParaRPr lang="fr-FR" dirty="0"/>
          </a:p>
        </p:txBody>
      </p:sp>
      <p:sp>
        <p:nvSpPr>
          <p:cNvPr id="8" name="Rectangle 13"/>
          <p:cNvSpPr>
            <a:spLocks noGrp="1" noChangeArrowheads="1"/>
          </p:cNvSpPr>
          <p:nvPr>
            <p:ph type="ftr" sz="quarter" idx="10"/>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sp>
        <p:nvSpPr>
          <p:cNvPr id="9" name="Espace réservé du numéro de diapositive 7"/>
          <p:cNvSpPr>
            <a:spLocks noGrp="1"/>
          </p:cNvSpPr>
          <p:nvPr>
            <p:ph type="sldNum" sz="quarter" idx="11"/>
          </p:nvPr>
        </p:nvSpPr>
        <p:spPr/>
        <p:txBody>
          <a:bodyPr/>
          <a:lstStyle>
            <a:lvl1pPr>
              <a:defRPr/>
            </a:lvl1pPr>
          </a:lstStyle>
          <a:p>
            <a:pPr>
              <a:defRPr/>
            </a:pPr>
            <a:fld id="{4073D90B-5C1E-4FDC-857F-EF58112C7C0D}" type="slidenum">
              <a:rPr lang="fr-FR"/>
              <a:pPr>
                <a:defRPr/>
              </a:pPr>
              <a:t>‹#›</a:t>
            </a:fld>
            <a:endParaRPr lang="fr-FR"/>
          </a:p>
        </p:txBody>
      </p:sp>
      <p:sp>
        <p:nvSpPr>
          <p:cNvPr id="10" name="Right Triangle 11"/>
          <p:cNvSpPr>
            <a:spLocks noChangeArrowheads="1"/>
          </p:cNvSpPr>
          <p:nvPr userDrawn="1"/>
        </p:nvSpPr>
        <p:spPr bwMode="auto">
          <a:xfrm rot="10800000" flipV="1">
            <a:off x="9066213" y="323850"/>
            <a:ext cx="992187" cy="458788"/>
          </a:xfrm>
          <a:prstGeom prst="rtTriangle">
            <a:avLst/>
          </a:prstGeom>
          <a:solidFill>
            <a:schemeClr val="bg1"/>
          </a:solidFill>
          <a:ln w="6350" algn="ctr">
            <a:noFill/>
            <a:round/>
            <a:headEnd/>
            <a:tailEnd/>
          </a:ln>
        </p:spPr>
        <p:txBody>
          <a:bodyPr/>
          <a:lstStyle/>
          <a:p>
            <a:endParaRPr lang="en-US"/>
          </a:p>
        </p:txBody>
      </p:sp>
      <p:pic>
        <p:nvPicPr>
          <p:cNvPr id="11"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9" name="Rectangle 8"/>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noFill/>
            <a:prstDash val="solid"/>
            <a:round/>
            <a:headEnd type="none" w="med" len="med"/>
            <a:tailEnd type="none" w="med" len="med"/>
          </a:ln>
          <a:effectLst/>
        </p:spPr>
        <p:txBody>
          <a:bodyPr/>
          <a:lstStyle/>
          <a:p>
            <a:pPr>
              <a:defRPr/>
            </a:pPr>
            <a:endParaRPr lang="en-US">
              <a:latin typeface="Arial" pitchFamily="-65" charset="0"/>
            </a:endParaRPr>
          </a:p>
        </p:txBody>
      </p:sp>
      <p:sp>
        <p:nvSpPr>
          <p:cNvPr id="3"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4"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6" name="Espace réservé du numéro de diapositive 2"/>
          <p:cNvSpPr>
            <a:spLocks noGrp="1"/>
          </p:cNvSpPr>
          <p:nvPr>
            <p:ph type="sldNum" sz="quarter" idx="10"/>
          </p:nvPr>
        </p:nvSpPr>
        <p:spPr/>
        <p:txBody>
          <a:bodyPr/>
          <a:lstStyle>
            <a:lvl1pPr>
              <a:defRPr/>
            </a:lvl1pPr>
          </a:lstStyle>
          <a:p>
            <a:pPr>
              <a:defRPr/>
            </a:pPr>
            <a:fld id="{F9AFBAA1-3239-4D9B-940E-C71556EFF94E}" type="slidenum">
              <a:rPr lang="fr-FR"/>
              <a:pPr>
                <a:defRPr/>
              </a:pPr>
              <a:t>‹#›</a:t>
            </a:fld>
            <a:endParaRPr lang="fr-FR"/>
          </a:p>
        </p:txBody>
      </p:sp>
      <p:sp>
        <p:nvSpPr>
          <p:cNvPr id="7" name="Rectangle 13"/>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sp>
        <p:nvSpPr>
          <p:cNvPr id="10"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pic>
        <p:nvPicPr>
          <p:cNvPr id="11"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5" name="Rectangle 4"/>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6"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7"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9" name="Espace réservé du numéro de diapositive 5"/>
          <p:cNvSpPr>
            <a:spLocks noGrp="1"/>
          </p:cNvSpPr>
          <p:nvPr>
            <p:ph type="sldNum" sz="quarter" idx="10"/>
          </p:nvPr>
        </p:nvSpPr>
        <p:spPr/>
        <p:txBody>
          <a:bodyPr/>
          <a:lstStyle>
            <a:lvl1pPr>
              <a:defRPr/>
            </a:lvl1pPr>
          </a:lstStyle>
          <a:p>
            <a:pPr>
              <a:defRPr/>
            </a:pPr>
            <a:fld id="{BE309EF9-A672-43CB-8C62-7638B2B17848}" type="slidenum">
              <a:rPr lang="fr-FR"/>
              <a:pPr>
                <a:defRPr/>
              </a:pPr>
              <a:t>‹#›</a:t>
            </a:fld>
            <a:endParaRPr lang="fr-FR"/>
          </a:p>
        </p:txBody>
      </p:sp>
      <p:sp>
        <p:nvSpPr>
          <p:cNvPr id="10" name="Rectangle 13"/>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sp>
        <p:nvSpPr>
          <p:cNvPr id="11"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pic>
        <p:nvPicPr>
          <p:cNvPr id="12"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Rectangle 4"/>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6"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7"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9" name="Espace réservé du numéro de diapositive 5"/>
          <p:cNvSpPr>
            <a:spLocks noGrp="1"/>
          </p:cNvSpPr>
          <p:nvPr>
            <p:ph type="sldNum" sz="quarter" idx="10"/>
          </p:nvPr>
        </p:nvSpPr>
        <p:spPr/>
        <p:txBody>
          <a:bodyPr/>
          <a:lstStyle>
            <a:lvl1pPr>
              <a:defRPr/>
            </a:lvl1pPr>
          </a:lstStyle>
          <a:p>
            <a:pPr>
              <a:defRPr/>
            </a:pPr>
            <a:fld id="{58976238-BD0B-42EE-B0C5-B96B07994719}" type="slidenum">
              <a:rPr lang="fr-FR"/>
              <a:pPr>
                <a:defRPr/>
              </a:pPr>
              <a:t>‹#›</a:t>
            </a:fld>
            <a:endParaRPr lang="fr-FR"/>
          </a:p>
        </p:txBody>
      </p:sp>
      <p:sp>
        <p:nvSpPr>
          <p:cNvPr id="10" name="Rectangle 13"/>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sp>
        <p:nvSpPr>
          <p:cNvPr id="11"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pic>
        <p:nvPicPr>
          <p:cNvPr id="12"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1027" name="Rectangle 2"/>
          <p:cNvSpPr>
            <a:spLocks noGrp="1" noChangeArrowheads="1"/>
          </p:cNvSpPr>
          <p:nvPr>
            <p:ph type="title"/>
          </p:nvPr>
        </p:nvSpPr>
        <p:spPr bwMode="auto">
          <a:xfrm>
            <a:off x="271463" y="165100"/>
            <a:ext cx="8656637" cy="390525"/>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fr-FR" smtClean="0"/>
              <a:t>Cliquez pour modifier le style du titre</a:t>
            </a:r>
          </a:p>
        </p:txBody>
      </p:sp>
      <p:sp>
        <p:nvSpPr>
          <p:cNvPr id="1028" name="Rectangle 3"/>
          <p:cNvSpPr>
            <a:spLocks noGrp="1" noChangeArrowheads="1"/>
          </p:cNvSpPr>
          <p:nvPr>
            <p:ph type="body" idx="1"/>
          </p:nvPr>
        </p:nvSpPr>
        <p:spPr bwMode="auto">
          <a:xfrm>
            <a:off x="271463" y="1079500"/>
            <a:ext cx="9123362" cy="45259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29" name="Right Triangle 3"/>
          <p:cNvSpPr>
            <a:spLocks noChangeArrowheads="1"/>
          </p:cNvSpPr>
          <p:nvPr/>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sp>
        <p:nvSpPr>
          <p:cNvPr id="1030" name="Rectangle 6"/>
          <p:cNvSpPr>
            <a:spLocks noGrp="1" noChangeArrowheads="1"/>
          </p:cNvSpPr>
          <p:nvPr>
            <p:ph type="sldNum" sz="quarter" idx="4"/>
          </p:nvPr>
        </p:nvSpPr>
        <p:spPr bwMode="auto">
          <a:xfrm>
            <a:off x="9155113" y="6380163"/>
            <a:ext cx="479425" cy="27940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algn="r">
              <a:defRPr sz="1300">
                <a:solidFill>
                  <a:srgbClr val="A0A4A7"/>
                </a:solidFill>
                <a:latin typeface="Arial" charset="0"/>
              </a:defRPr>
            </a:lvl1pPr>
          </a:lstStyle>
          <a:p>
            <a:pPr>
              <a:defRPr/>
            </a:pPr>
            <a:fld id="{36192848-395F-41A0-9D37-ADD8EDECD09F}" type="slidenum">
              <a:rPr lang="fr-FR"/>
              <a:pPr>
                <a:defRPr/>
              </a:pPr>
              <a:t>‹#›</a:t>
            </a:fld>
            <a:endParaRPr lang="fr-FR"/>
          </a:p>
        </p:txBody>
      </p:sp>
      <p:sp>
        <p:nvSpPr>
          <p:cNvPr id="1031"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1032"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pic>
        <p:nvPicPr>
          <p:cNvPr id="11" name="Picture 13"/>
          <p:cNvPicPr>
            <a:picLocks noChangeAspect="1"/>
          </p:cNvPicPr>
          <p:nvPr/>
        </p:nvPicPr>
        <p:blipFill>
          <a:blip r:embed="rId13"/>
          <a:srcRect/>
          <a:stretch>
            <a:fillRect/>
          </a:stretch>
        </p:blipFill>
        <p:spPr bwMode="auto">
          <a:xfrm>
            <a:off x="306388" y="6415088"/>
            <a:ext cx="1522412" cy="3984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41" r:id="rId1"/>
    <p:sldLayoutId id="2147483942" r:id="rId2"/>
    <p:sldLayoutId id="2147483943" r:id="rId3"/>
    <p:sldLayoutId id="2147483944" r:id="rId4"/>
    <p:sldLayoutId id="2147483945" r:id="rId5"/>
    <p:sldLayoutId id="2147483946" r:id="rId6"/>
    <p:sldLayoutId id="2147483947" r:id="rId7"/>
    <p:sldLayoutId id="2147483948" r:id="rId8"/>
    <p:sldLayoutId id="2147483949" r:id="rId9"/>
    <p:sldLayoutId id="2147483950" r:id="rId10"/>
    <p:sldLayoutId id="2147483951" r:id="rId11"/>
  </p:sldLayoutIdLst>
  <p:hf hdr="0" ftr="0" dt="0"/>
  <p:txStyles>
    <p:titleStyle>
      <a:lvl1pPr algn="l" rtl="0" eaLnBrk="0" fontAlgn="base" hangingPunct="0">
        <a:spcBef>
          <a:spcPct val="0"/>
        </a:spcBef>
        <a:spcAft>
          <a:spcPct val="0"/>
        </a:spcAft>
        <a:defRPr sz="2300" b="1">
          <a:solidFill>
            <a:srgbClr val="F2F2F2"/>
          </a:solidFill>
          <a:latin typeface="+mj-lt"/>
          <a:ea typeface="ＭＳ Ｐゴシック" pitchFamily="34" charset="-128"/>
          <a:cs typeface="+mj-cs"/>
        </a:defRPr>
      </a:lvl1pPr>
      <a:lvl2pPr algn="l" rtl="0" eaLnBrk="0" fontAlgn="base" hangingPunct="0">
        <a:spcBef>
          <a:spcPct val="0"/>
        </a:spcBef>
        <a:spcAft>
          <a:spcPct val="0"/>
        </a:spcAft>
        <a:defRPr sz="2300" b="1">
          <a:solidFill>
            <a:srgbClr val="F2F2F2"/>
          </a:solidFill>
          <a:latin typeface="Arial" pitchFamily="-65" charset="0"/>
          <a:ea typeface="ＭＳ Ｐゴシック" pitchFamily="34" charset="-128"/>
        </a:defRPr>
      </a:lvl2pPr>
      <a:lvl3pPr algn="l" rtl="0" eaLnBrk="0" fontAlgn="base" hangingPunct="0">
        <a:spcBef>
          <a:spcPct val="0"/>
        </a:spcBef>
        <a:spcAft>
          <a:spcPct val="0"/>
        </a:spcAft>
        <a:defRPr sz="2300" b="1">
          <a:solidFill>
            <a:srgbClr val="F2F2F2"/>
          </a:solidFill>
          <a:latin typeface="Arial" pitchFamily="-65" charset="0"/>
          <a:ea typeface="ＭＳ Ｐゴシック" pitchFamily="34" charset="-128"/>
        </a:defRPr>
      </a:lvl3pPr>
      <a:lvl4pPr algn="l" rtl="0" eaLnBrk="0" fontAlgn="base" hangingPunct="0">
        <a:spcBef>
          <a:spcPct val="0"/>
        </a:spcBef>
        <a:spcAft>
          <a:spcPct val="0"/>
        </a:spcAft>
        <a:defRPr sz="2300" b="1">
          <a:solidFill>
            <a:srgbClr val="F2F2F2"/>
          </a:solidFill>
          <a:latin typeface="Arial" pitchFamily="-65" charset="0"/>
          <a:ea typeface="ＭＳ Ｐゴシック" pitchFamily="34" charset="-128"/>
        </a:defRPr>
      </a:lvl4pPr>
      <a:lvl5pPr algn="l" rtl="0" eaLnBrk="0" fontAlgn="base" hangingPunct="0">
        <a:spcBef>
          <a:spcPct val="0"/>
        </a:spcBef>
        <a:spcAft>
          <a:spcPct val="0"/>
        </a:spcAft>
        <a:defRPr sz="2300" b="1">
          <a:solidFill>
            <a:srgbClr val="F2F2F2"/>
          </a:solidFill>
          <a:latin typeface="Arial" pitchFamily="-65" charset="0"/>
          <a:ea typeface="ＭＳ Ｐゴシック" pitchFamily="34" charset="-128"/>
        </a:defRPr>
      </a:lvl5pPr>
      <a:lvl6pPr marL="457200" algn="l" rtl="0" fontAlgn="base">
        <a:spcBef>
          <a:spcPct val="0"/>
        </a:spcBef>
        <a:spcAft>
          <a:spcPct val="0"/>
        </a:spcAft>
        <a:defRPr sz="2300" b="1">
          <a:solidFill>
            <a:schemeClr val="tx1"/>
          </a:solidFill>
          <a:latin typeface="Arial" pitchFamily="-65" charset="0"/>
        </a:defRPr>
      </a:lvl6pPr>
      <a:lvl7pPr marL="914400" algn="l" rtl="0" fontAlgn="base">
        <a:spcBef>
          <a:spcPct val="0"/>
        </a:spcBef>
        <a:spcAft>
          <a:spcPct val="0"/>
        </a:spcAft>
        <a:defRPr sz="2300" b="1">
          <a:solidFill>
            <a:schemeClr val="tx1"/>
          </a:solidFill>
          <a:latin typeface="Arial" pitchFamily="-65" charset="0"/>
        </a:defRPr>
      </a:lvl7pPr>
      <a:lvl8pPr marL="1371600" algn="l" rtl="0" fontAlgn="base">
        <a:spcBef>
          <a:spcPct val="0"/>
        </a:spcBef>
        <a:spcAft>
          <a:spcPct val="0"/>
        </a:spcAft>
        <a:defRPr sz="2300" b="1">
          <a:solidFill>
            <a:schemeClr val="tx1"/>
          </a:solidFill>
          <a:latin typeface="Arial" pitchFamily="-65" charset="0"/>
        </a:defRPr>
      </a:lvl8pPr>
      <a:lvl9pPr marL="1828800" algn="l" rtl="0" fontAlgn="base">
        <a:spcBef>
          <a:spcPct val="0"/>
        </a:spcBef>
        <a:spcAft>
          <a:spcPct val="0"/>
        </a:spcAft>
        <a:defRPr sz="2300" b="1">
          <a:solidFill>
            <a:schemeClr val="tx1"/>
          </a:solidFill>
          <a:latin typeface="Arial" pitchFamily="-65" charset="0"/>
        </a:defRPr>
      </a:lvl9pPr>
    </p:titleStyle>
    <p:bodyStyle>
      <a:lvl1pPr marL="342900" indent="-342900" algn="l" rtl="0" eaLnBrk="0" fontAlgn="base" hangingPunct="0">
        <a:spcBef>
          <a:spcPct val="75000"/>
        </a:spcBef>
        <a:spcAft>
          <a:spcPct val="0"/>
        </a:spcAft>
        <a:buChar char="•"/>
        <a:defRPr sz="1600">
          <a:solidFill>
            <a:schemeClr val="tx1"/>
          </a:solidFill>
          <a:latin typeface="+mn-lt"/>
          <a:ea typeface="ＭＳ Ｐゴシック" pitchFamily="34" charset="-128"/>
          <a:cs typeface="+mn-cs"/>
        </a:defRPr>
      </a:lvl1pPr>
      <a:lvl2pPr marL="1217613" indent="-323850" algn="l" rtl="0" eaLnBrk="0" fontAlgn="base" hangingPunct="0">
        <a:spcBef>
          <a:spcPct val="50000"/>
        </a:spcBef>
        <a:spcAft>
          <a:spcPct val="0"/>
        </a:spcAft>
        <a:buSzPct val="140000"/>
        <a:buBlip>
          <a:blip r:embed="rId14"/>
        </a:buBlip>
        <a:defRPr sz="1500">
          <a:solidFill>
            <a:srgbClr val="008795"/>
          </a:solidFill>
          <a:latin typeface="+mn-lt"/>
          <a:ea typeface="ＭＳ Ｐゴシック" pitchFamily="-65" charset="-128"/>
        </a:defRPr>
      </a:lvl2pPr>
      <a:lvl3pPr marL="1409700" indent="-190500" algn="l" rtl="0" eaLnBrk="0" fontAlgn="base" hangingPunct="0">
        <a:spcBef>
          <a:spcPct val="20000"/>
        </a:spcBef>
        <a:spcAft>
          <a:spcPct val="0"/>
        </a:spcAft>
        <a:buChar char="•"/>
        <a:defRPr sz="1400">
          <a:solidFill>
            <a:schemeClr val="tx1"/>
          </a:solidFill>
          <a:latin typeface="+mn-lt"/>
          <a:ea typeface="ＭＳ Ｐゴシック" pitchFamily="-65" charset="-128"/>
        </a:defRPr>
      </a:lvl3pPr>
      <a:lvl4pPr marL="2293938" indent="-228600" algn="l" rtl="0" eaLnBrk="0" fontAlgn="base" hangingPunct="0">
        <a:spcBef>
          <a:spcPct val="20000"/>
        </a:spcBef>
        <a:spcAft>
          <a:spcPct val="0"/>
        </a:spcAft>
        <a:buChar char="–"/>
        <a:defRPr sz="1500">
          <a:solidFill>
            <a:schemeClr val="tx1"/>
          </a:solidFill>
          <a:latin typeface="+mn-lt"/>
          <a:ea typeface="ＭＳ Ｐゴシック" pitchFamily="-65" charset="-128"/>
        </a:defRPr>
      </a:lvl4pPr>
      <a:lvl5pPr marL="2701925" indent="-228600" algn="l" rtl="0" eaLnBrk="0" fontAlgn="base" hangingPunct="0">
        <a:spcBef>
          <a:spcPct val="20000"/>
        </a:spcBef>
        <a:spcAft>
          <a:spcPct val="0"/>
        </a:spcAft>
        <a:buChar char="»"/>
        <a:defRPr sz="1500">
          <a:solidFill>
            <a:schemeClr val="tx1"/>
          </a:solidFill>
          <a:latin typeface="+mn-lt"/>
          <a:ea typeface="ＭＳ Ｐゴシック" pitchFamily="-65" charset="-128"/>
        </a:defRPr>
      </a:lvl5pPr>
      <a:lvl6pPr marL="3159125" indent="-228600" algn="l" rtl="0" fontAlgn="base">
        <a:spcBef>
          <a:spcPct val="20000"/>
        </a:spcBef>
        <a:spcAft>
          <a:spcPct val="0"/>
        </a:spcAft>
        <a:buChar char="»"/>
        <a:defRPr sz="1500">
          <a:solidFill>
            <a:schemeClr val="tx1"/>
          </a:solidFill>
          <a:latin typeface="+mn-lt"/>
          <a:ea typeface="ＭＳ Ｐゴシック" pitchFamily="-65" charset="-128"/>
        </a:defRPr>
      </a:lvl6pPr>
      <a:lvl7pPr marL="3616325" indent="-228600" algn="l" rtl="0" fontAlgn="base">
        <a:spcBef>
          <a:spcPct val="20000"/>
        </a:spcBef>
        <a:spcAft>
          <a:spcPct val="0"/>
        </a:spcAft>
        <a:buChar char="»"/>
        <a:defRPr sz="1500">
          <a:solidFill>
            <a:schemeClr val="tx1"/>
          </a:solidFill>
          <a:latin typeface="+mn-lt"/>
          <a:ea typeface="ＭＳ Ｐゴシック" pitchFamily="-65" charset="-128"/>
        </a:defRPr>
      </a:lvl7pPr>
      <a:lvl8pPr marL="4073525" indent="-228600" algn="l" rtl="0" fontAlgn="base">
        <a:spcBef>
          <a:spcPct val="20000"/>
        </a:spcBef>
        <a:spcAft>
          <a:spcPct val="0"/>
        </a:spcAft>
        <a:buChar char="»"/>
        <a:defRPr sz="1500">
          <a:solidFill>
            <a:schemeClr val="tx1"/>
          </a:solidFill>
          <a:latin typeface="+mn-lt"/>
          <a:ea typeface="ＭＳ Ｐゴシック" pitchFamily="-65" charset="-128"/>
        </a:defRPr>
      </a:lvl8pPr>
      <a:lvl9pPr marL="4530725" indent="-228600" algn="l" rtl="0" fontAlgn="base">
        <a:spcBef>
          <a:spcPct val="20000"/>
        </a:spcBef>
        <a:spcAft>
          <a:spcPct val="0"/>
        </a:spcAft>
        <a:buChar char="»"/>
        <a:defRPr sz="1500">
          <a:solidFill>
            <a:schemeClr val="tx1"/>
          </a:solidFill>
          <a:latin typeface="+mn-lt"/>
          <a:ea typeface="ＭＳ Ｐゴシック" pitchFamily="-65" charset="-128"/>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thanhct@psi.vn" TargetMode="External"/><Relationship Id="rId3" Type="http://schemas.openxmlformats.org/officeDocument/2006/relationships/hyperlink" Target="mailto:khanhld@psi.vn" TargetMode="External"/><Relationship Id="rId7" Type="http://schemas.openxmlformats.org/officeDocument/2006/relationships/hyperlink" Target="mailto:thanhdt@psi.vn" TargetMode="External"/><Relationship Id="rId2" Type="http://schemas.openxmlformats.org/officeDocument/2006/relationships/hyperlink" Target="mailto:duongdh@psi.vn" TargetMode="External"/><Relationship Id="rId1" Type="http://schemas.openxmlformats.org/officeDocument/2006/relationships/slideLayout" Target="../slideLayouts/slideLayout2.xml"/><Relationship Id="rId6" Type="http://schemas.openxmlformats.org/officeDocument/2006/relationships/hyperlink" Target="mailto:hueltk@psi.vn" TargetMode="External"/><Relationship Id="rId5" Type="http://schemas.openxmlformats.org/officeDocument/2006/relationships/hyperlink" Target="mailto:chinhnv@psi.vn" TargetMode="External"/><Relationship Id="rId4" Type="http://schemas.openxmlformats.org/officeDocument/2006/relationships/hyperlink" Target="mailto:huynhct@psi.vn" TargetMode="External"/><Relationship Id="rId9" Type="http://schemas.openxmlformats.org/officeDocument/2006/relationships/hyperlink" Target="mailto:thanhch@psi.v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1"/>
          <p:cNvSpPr>
            <a:spLocks noChangeArrowheads="1"/>
          </p:cNvSpPr>
          <p:nvPr/>
        </p:nvSpPr>
        <p:spPr bwMode="auto">
          <a:xfrm>
            <a:off x="457200" y="395378"/>
            <a:ext cx="7772400" cy="747622"/>
          </a:xfrm>
          <a:prstGeom prst="rect">
            <a:avLst/>
          </a:prstGeom>
          <a:solidFill>
            <a:schemeClr val="accent1">
              <a:lumMod val="75000"/>
              <a:lumOff val="25000"/>
            </a:schemeClr>
          </a:solidFill>
          <a:ln w="9525">
            <a:noFill/>
            <a:miter lim="800000"/>
            <a:headEnd/>
            <a:tailEnd/>
          </a:ln>
        </p:spPr>
        <p:txBody>
          <a:bodyPr wrap="none" anchor="ctr"/>
          <a:lstStyle/>
          <a:p>
            <a:r>
              <a:rPr lang="en-US" sz="1400" b="1" dirty="0" smtClean="0">
                <a:solidFill>
                  <a:schemeClr val="bg1"/>
                </a:solidFill>
                <a:latin typeface="Tahoma" pitchFamily="34" charset="0"/>
                <a:ea typeface="Tahoma" pitchFamily="34" charset="0"/>
                <a:cs typeface="Tahoma" pitchFamily="34" charset="0"/>
              </a:rPr>
              <a:t>THỊ TRƯỜNG ĐIỀU CHỈNH, MUA GOM CỔ PHIẾU</a:t>
            </a:r>
            <a:endParaRPr lang="en-US" sz="1400" b="1" dirty="0">
              <a:solidFill>
                <a:schemeClr val="bg1"/>
              </a:solidFill>
              <a:latin typeface="Tahoma" pitchFamily="34" charset="0"/>
              <a:ea typeface="Tahoma" pitchFamily="34" charset="0"/>
              <a:cs typeface="Tahoma" pitchFamily="34" charset="0"/>
            </a:endParaRPr>
          </a:p>
        </p:txBody>
      </p:sp>
      <p:sp>
        <p:nvSpPr>
          <p:cNvPr id="13316" name="Rectangle 14"/>
          <p:cNvSpPr>
            <a:spLocks noChangeArrowheads="1"/>
          </p:cNvSpPr>
          <p:nvPr/>
        </p:nvSpPr>
        <p:spPr bwMode="auto">
          <a:xfrm>
            <a:off x="457200" y="5867400"/>
            <a:ext cx="3657600" cy="476250"/>
          </a:xfrm>
          <a:prstGeom prst="rect">
            <a:avLst/>
          </a:prstGeom>
          <a:noFill/>
          <a:ln w="9525">
            <a:noFill/>
            <a:miter lim="800000"/>
            <a:headEnd/>
            <a:tailEnd/>
          </a:ln>
        </p:spPr>
        <p:txBody>
          <a:bodyPr lIns="0" tIns="0" rIns="0" bIns="0"/>
          <a:lstStyle/>
          <a:p>
            <a:pPr algn="l"/>
            <a:r>
              <a:rPr lang="en-US" sz="1400" b="1" i="1" dirty="0" err="1" smtClean="0">
                <a:solidFill>
                  <a:schemeClr val="accent6">
                    <a:lumMod val="50000"/>
                  </a:schemeClr>
                </a:solidFill>
                <a:latin typeface="Tahoma" pitchFamily="34" charset="0"/>
                <a:ea typeface="Tahoma" pitchFamily="34" charset="0"/>
                <a:cs typeface="Tahoma" pitchFamily="34" charset="0"/>
              </a:rPr>
              <a:t>Thứ</a:t>
            </a:r>
            <a:r>
              <a:rPr lang="en-US" sz="1400" b="1" i="1" dirty="0" smtClean="0">
                <a:solidFill>
                  <a:schemeClr val="accent6">
                    <a:lumMod val="50000"/>
                  </a:schemeClr>
                </a:solidFill>
                <a:latin typeface="Tahoma" pitchFamily="34" charset="0"/>
                <a:ea typeface="Tahoma" pitchFamily="34" charset="0"/>
                <a:cs typeface="Tahoma" pitchFamily="34" charset="0"/>
              </a:rPr>
              <a:t>  </a:t>
            </a:r>
            <a:r>
              <a:rPr lang="en-US" sz="1400" b="1" i="1" dirty="0" err="1" smtClean="0">
                <a:solidFill>
                  <a:schemeClr val="accent6">
                    <a:lumMod val="50000"/>
                  </a:schemeClr>
                </a:solidFill>
                <a:latin typeface="Tahoma" pitchFamily="34" charset="0"/>
                <a:ea typeface="Tahoma" pitchFamily="34" charset="0"/>
                <a:cs typeface="Tahoma" pitchFamily="34" charset="0"/>
              </a:rPr>
              <a:t>Hai</a:t>
            </a:r>
            <a:r>
              <a:rPr lang="en-US" sz="1400" b="1" i="1" dirty="0" smtClean="0">
                <a:solidFill>
                  <a:schemeClr val="accent6">
                    <a:lumMod val="50000"/>
                  </a:schemeClr>
                </a:solidFill>
                <a:latin typeface="Tahoma" pitchFamily="34" charset="0"/>
                <a:ea typeface="Tahoma" pitchFamily="34" charset="0"/>
                <a:cs typeface="Tahoma" pitchFamily="34" charset="0"/>
              </a:rPr>
              <a:t>, </a:t>
            </a:r>
            <a:r>
              <a:rPr lang="en-US" sz="1400" b="1" i="1" dirty="0" err="1" smtClean="0">
                <a:solidFill>
                  <a:schemeClr val="accent6">
                    <a:lumMod val="50000"/>
                  </a:schemeClr>
                </a:solidFill>
                <a:latin typeface="Tahoma" pitchFamily="34" charset="0"/>
                <a:ea typeface="Tahoma" pitchFamily="34" charset="0"/>
                <a:cs typeface="Tahoma" pitchFamily="34" charset="0"/>
              </a:rPr>
              <a:t>Ngày</a:t>
            </a:r>
            <a:r>
              <a:rPr lang="en-US" sz="1400" b="1" i="1" dirty="0" smtClean="0">
                <a:solidFill>
                  <a:schemeClr val="accent6">
                    <a:lumMod val="50000"/>
                  </a:schemeClr>
                </a:solidFill>
                <a:latin typeface="Tahoma" pitchFamily="34" charset="0"/>
                <a:ea typeface="Tahoma" pitchFamily="34" charset="0"/>
                <a:cs typeface="Tahoma" pitchFamily="34" charset="0"/>
              </a:rPr>
              <a:t> </a:t>
            </a:r>
            <a:r>
              <a:rPr lang="en-US" sz="1400" b="1" i="1" dirty="0">
                <a:solidFill>
                  <a:schemeClr val="accent6">
                    <a:lumMod val="50000"/>
                  </a:schemeClr>
                </a:solidFill>
                <a:latin typeface="Tahoma" pitchFamily="34" charset="0"/>
                <a:ea typeface="Tahoma" pitchFamily="34" charset="0"/>
                <a:cs typeface="Tahoma" pitchFamily="34" charset="0"/>
              </a:rPr>
              <a:t>4</a:t>
            </a:r>
            <a:r>
              <a:rPr lang="en-US" sz="1400" b="1" i="1" dirty="0" smtClean="0">
                <a:solidFill>
                  <a:schemeClr val="accent6">
                    <a:lumMod val="50000"/>
                  </a:schemeClr>
                </a:solidFill>
                <a:latin typeface="Tahoma" pitchFamily="34" charset="0"/>
                <a:ea typeface="Tahoma" pitchFamily="34" charset="0"/>
                <a:cs typeface="Tahoma" pitchFamily="34" charset="0"/>
              </a:rPr>
              <a:t> </a:t>
            </a:r>
            <a:r>
              <a:rPr lang="en-US" sz="1400" b="1" i="1" dirty="0" err="1" smtClean="0">
                <a:solidFill>
                  <a:schemeClr val="accent6">
                    <a:lumMod val="50000"/>
                  </a:schemeClr>
                </a:solidFill>
                <a:latin typeface="Tahoma" pitchFamily="34" charset="0"/>
                <a:ea typeface="Tahoma" pitchFamily="34" charset="0"/>
                <a:cs typeface="Tahoma" pitchFamily="34" charset="0"/>
              </a:rPr>
              <a:t>Tháng</a:t>
            </a:r>
            <a:r>
              <a:rPr lang="en-US" sz="1400" b="1" i="1" dirty="0" smtClean="0">
                <a:solidFill>
                  <a:schemeClr val="accent6">
                    <a:lumMod val="50000"/>
                  </a:schemeClr>
                </a:solidFill>
                <a:latin typeface="Tahoma" pitchFamily="34" charset="0"/>
                <a:ea typeface="Tahoma" pitchFamily="34" charset="0"/>
                <a:cs typeface="Tahoma" pitchFamily="34" charset="0"/>
              </a:rPr>
              <a:t> 12 </a:t>
            </a:r>
            <a:r>
              <a:rPr lang="en-US" sz="1400" b="1" i="1" dirty="0" err="1" smtClean="0">
                <a:solidFill>
                  <a:schemeClr val="accent6">
                    <a:lumMod val="50000"/>
                  </a:schemeClr>
                </a:solidFill>
                <a:latin typeface="Tahoma" pitchFamily="34" charset="0"/>
                <a:ea typeface="Tahoma" pitchFamily="34" charset="0"/>
                <a:cs typeface="Tahoma" pitchFamily="34" charset="0"/>
              </a:rPr>
              <a:t>Năm</a:t>
            </a:r>
            <a:r>
              <a:rPr lang="en-US" sz="1400" b="1" i="1" dirty="0" smtClean="0">
                <a:solidFill>
                  <a:schemeClr val="accent6">
                    <a:lumMod val="50000"/>
                  </a:schemeClr>
                </a:solidFill>
                <a:latin typeface="Tahoma" pitchFamily="34" charset="0"/>
                <a:ea typeface="Tahoma" pitchFamily="34" charset="0"/>
                <a:cs typeface="Tahoma" pitchFamily="34" charset="0"/>
              </a:rPr>
              <a:t> 2017</a:t>
            </a:r>
          </a:p>
        </p:txBody>
      </p:sp>
      <p:pic>
        <p:nvPicPr>
          <p:cNvPr id="2050" name="Picture 2" descr="http://thapsangniemtin.vn/uploads/news/id963/PSI.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72422" y="365097"/>
            <a:ext cx="1000178" cy="854104"/>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bwMode="auto">
          <a:xfrm>
            <a:off x="382988" y="4419600"/>
            <a:ext cx="8991600" cy="1447800"/>
          </a:xfrm>
          <a:prstGeom prst="rect">
            <a:avLst/>
          </a:prstGeom>
          <a:solidFill>
            <a:schemeClr val="bg1"/>
          </a:solidFill>
          <a:ln w="63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r>
              <a:rPr lang="en-US" sz="1500" b="1" dirty="0" err="1" smtClean="0">
                <a:latin typeface="Tahoma" pitchFamily="34" charset="0"/>
                <a:ea typeface="Tahoma" pitchFamily="34" charset="0"/>
                <a:cs typeface="Tahoma" pitchFamily="34" charset="0"/>
              </a:rPr>
              <a:t>Nhận</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định</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thị</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trường</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ngày</a:t>
            </a:r>
            <a:r>
              <a:rPr lang="en-US" sz="1500" b="1" dirty="0" smtClean="0">
                <a:latin typeface="Tahoma" pitchFamily="34" charset="0"/>
                <a:ea typeface="Tahoma" pitchFamily="34" charset="0"/>
                <a:cs typeface="Tahoma" pitchFamily="34" charset="0"/>
              </a:rPr>
              <a:t> 4.12</a:t>
            </a:r>
          </a:p>
          <a:p>
            <a:pPr algn="just"/>
            <a:endParaRPr lang="en-US" sz="1100" dirty="0" smtClean="0">
              <a:latin typeface="Tahoma" pitchFamily="34" charset="0"/>
              <a:ea typeface="Tahoma" pitchFamily="34" charset="0"/>
              <a:cs typeface="Tahoma" pitchFamily="34" charset="0"/>
            </a:endParaRPr>
          </a:p>
          <a:p>
            <a:pPr algn="just"/>
            <a:r>
              <a:rPr lang="ro-RO" sz="1100" dirty="0">
                <a:latin typeface="Tahoma" pitchFamily="34" charset="0"/>
                <a:ea typeface="Tahoma" pitchFamily="34" charset="0"/>
                <a:cs typeface="Tahoma" pitchFamily="34" charset="0"/>
              </a:rPr>
              <a:t>Thị </a:t>
            </a:r>
            <a:r>
              <a:rPr lang="ro-RO" sz="1100" dirty="0" smtClean="0">
                <a:latin typeface="Tahoma" pitchFamily="34" charset="0"/>
                <a:ea typeface="Tahoma" pitchFamily="34" charset="0"/>
                <a:cs typeface="Tahoma" pitchFamily="34" charset="0"/>
              </a:rPr>
              <a:t>trường </a:t>
            </a:r>
            <a:r>
              <a:rPr lang="ro-RO" sz="1100" dirty="0">
                <a:latin typeface="Tahoma" pitchFamily="34" charset="0"/>
                <a:ea typeface="Tahoma" pitchFamily="34" charset="0"/>
                <a:cs typeface="Tahoma" pitchFamily="34" charset="0"/>
              </a:rPr>
              <a:t>tiếp tục bứt phá mạnh và liên tiếp phá các đỉnh cao mới cho thấy xu thế tăng điểm vẫn </a:t>
            </a:r>
            <a:r>
              <a:rPr lang="ro-RO" sz="1100" dirty="0" smtClean="0">
                <a:latin typeface="Tahoma" pitchFamily="34" charset="0"/>
                <a:ea typeface="Tahoma" pitchFamily="34" charset="0"/>
                <a:cs typeface="Tahoma" pitchFamily="34" charset="0"/>
              </a:rPr>
              <a:t>duy trì. </a:t>
            </a:r>
            <a:r>
              <a:rPr lang="ro-RO" sz="1100" dirty="0">
                <a:latin typeface="Tahoma" pitchFamily="34" charset="0"/>
                <a:ea typeface="Tahoma" pitchFamily="34" charset="0"/>
                <a:cs typeface="Tahoma" pitchFamily="34" charset="0"/>
              </a:rPr>
              <a:t>Dòng tiền vẫn được luân chuyển mua vào các cổ phiếu thuộc các nhóm ngành dầu khí, ngân hàng, xây dựng, bất động sản, bán lẻ ... giúp đà tăng của VN Index không bị chững lại. Phiên đầu tuần tới, VN Index sẽ giảm điểm nhẹ </a:t>
            </a:r>
            <a:r>
              <a:rPr lang="ro-RO" sz="1100" dirty="0" smtClean="0">
                <a:latin typeface="Tahoma" pitchFamily="34" charset="0"/>
                <a:ea typeface="Tahoma" pitchFamily="34" charset="0"/>
                <a:cs typeface="Tahoma" pitchFamily="34" charset="0"/>
              </a:rPr>
              <a:t>về ngưỡng 957-958 điểm sau khi đã </a:t>
            </a:r>
            <a:r>
              <a:rPr lang="ro-RO" sz="1100" dirty="0">
                <a:latin typeface="Tahoma" pitchFamily="34" charset="0"/>
                <a:ea typeface="Tahoma" pitchFamily="34" charset="0"/>
                <a:cs typeface="Tahoma" pitchFamily="34" charset="0"/>
              </a:rPr>
              <a:t>tăng tốt </a:t>
            </a:r>
            <a:r>
              <a:rPr lang="ro-RO" sz="1100" dirty="0" smtClean="0">
                <a:latin typeface="Tahoma" pitchFamily="34" charset="0"/>
                <a:ea typeface="Tahoma" pitchFamily="34" charset="0"/>
                <a:cs typeface="Tahoma" pitchFamily="34" charset="0"/>
              </a:rPr>
              <a:t>vào cuối tuần </a:t>
            </a:r>
            <a:r>
              <a:rPr lang="ro-RO" sz="1100" dirty="0">
                <a:latin typeface="Tahoma" pitchFamily="34" charset="0"/>
                <a:ea typeface="Tahoma" pitchFamily="34" charset="0"/>
                <a:cs typeface="Tahoma" pitchFamily="34" charset="0"/>
              </a:rPr>
              <a:t>và đây cũng là cơ hội cho các nhà đầu tư ngắn hạn mua gom cổ phiếu. Tuy nhiên cần chú ý tới rủi ro giảm điểm khi VN Index chạm các ngưỡng kháng cự 970, 980 </a:t>
            </a:r>
            <a:r>
              <a:rPr lang="ro-RO" sz="1100" dirty="0" smtClean="0">
                <a:latin typeface="Tahoma" pitchFamily="34" charset="0"/>
                <a:ea typeface="Tahoma" pitchFamily="34" charset="0"/>
                <a:cs typeface="Tahoma" pitchFamily="34" charset="0"/>
              </a:rPr>
              <a:t>điểm có thể vào cuối tuần. </a:t>
            </a:r>
            <a:r>
              <a:rPr lang="ro-RO" sz="1100" dirty="0">
                <a:latin typeface="Tahoma" pitchFamily="34" charset="0"/>
                <a:ea typeface="Tahoma" pitchFamily="34" charset="0"/>
                <a:cs typeface="Tahoma" pitchFamily="34" charset="0"/>
              </a:rPr>
              <a:t>Các nhà đầu tư trung và dài hạn có thể tận dụng nhịp </a:t>
            </a:r>
            <a:r>
              <a:rPr lang="ro-RO" sz="1100" dirty="0" smtClean="0">
                <a:latin typeface="Tahoma" pitchFamily="34" charset="0"/>
                <a:ea typeface="Tahoma" pitchFamily="34" charset="0"/>
                <a:cs typeface="Tahoma" pitchFamily="34" charset="0"/>
              </a:rPr>
              <a:t>giảm điểm </a:t>
            </a:r>
            <a:r>
              <a:rPr lang="ro-RO" sz="1100" dirty="0">
                <a:latin typeface="Tahoma" pitchFamily="34" charset="0"/>
                <a:ea typeface="Tahoma" pitchFamily="34" charset="0"/>
                <a:cs typeface="Tahoma" pitchFamily="34" charset="0"/>
              </a:rPr>
              <a:t>trong phiên đầu tuần để cơ cấu lại danh mục</a:t>
            </a:r>
            <a:r>
              <a:rPr lang="vi-VN" sz="1100" dirty="0">
                <a:latin typeface="Tahoma" pitchFamily="34" charset="0"/>
                <a:ea typeface="Tahoma" pitchFamily="34" charset="0"/>
                <a:cs typeface="Tahoma" pitchFamily="34" charset="0"/>
              </a:rPr>
              <a:t> </a:t>
            </a:r>
            <a:r>
              <a:rPr lang="vi-VN" sz="1100" dirty="0" smtClean="0">
                <a:latin typeface="Tahoma" pitchFamily="34" charset="0"/>
                <a:ea typeface="Tahoma" pitchFamily="34" charset="0"/>
                <a:cs typeface="Tahoma" pitchFamily="34" charset="0"/>
              </a:rPr>
              <a:t>của mình.</a:t>
            </a:r>
            <a:endParaRPr lang="en-US" sz="1100" dirty="0">
              <a:latin typeface="Tahoma" pitchFamily="34" charset="0"/>
              <a:ea typeface="Tahoma" pitchFamily="34" charset="0"/>
              <a:cs typeface="Tahoma" pitchFamily="34" charset="0"/>
            </a:endParaRPr>
          </a:p>
        </p:txBody>
      </p:sp>
      <p:sp>
        <p:nvSpPr>
          <p:cNvPr id="3" name="Rectangle 2"/>
          <p:cNvSpPr/>
          <p:nvPr/>
        </p:nvSpPr>
        <p:spPr bwMode="auto">
          <a:xfrm>
            <a:off x="410818" y="1524000"/>
            <a:ext cx="4114800" cy="2743201"/>
          </a:xfrm>
          <a:prstGeom prst="rect">
            <a:avLst/>
          </a:prstGeom>
          <a:solidFill>
            <a:schemeClr val="bg1"/>
          </a:solidFill>
          <a:ln w="63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endParaRPr lang="en-US" sz="1500" b="1" dirty="0" smtClean="0"/>
          </a:p>
          <a:p>
            <a:pPr algn="just"/>
            <a:r>
              <a:rPr lang="en-US" sz="1500" b="1" dirty="0" err="1" smtClean="0">
                <a:latin typeface="Tahoma" pitchFamily="34" charset="0"/>
                <a:ea typeface="Tahoma" pitchFamily="34" charset="0"/>
                <a:cs typeface="Tahoma" pitchFamily="34" charset="0"/>
              </a:rPr>
              <a:t>Diễn</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biến</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thị</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trường</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ngày</a:t>
            </a:r>
            <a:r>
              <a:rPr lang="en-US" sz="1500" b="1" dirty="0" smtClean="0">
                <a:latin typeface="Tahoma" pitchFamily="34" charset="0"/>
                <a:ea typeface="Tahoma" pitchFamily="34" charset="0"/>
                <a:cs typeface="Tahoma" pitchFamily="34" charset="0"/>
              </a:rPr>
              <a:t> 2.12</a:t>
            </a:r>
          </a:p>
          <a:p>
            <a:pPr algn="just"/>
            <a:endParaRPr lang="en-US" sz="1200" dirty="0" smtClean="0">
              <a:latin typeface="Tahoma" pitchFamily="34" charset="0"/>
              <a:ea typeface="Tahoma" pitchFamily="34" charset="0"/>
              <a:cs typeface="Tahoma" pitchFamily="34" charset="0"/>
            </a:endParaRPr>
          </a:p>
          <a:p>
            <a:pPr algn="just"/>
            <a:r>
              <a:rPr lang="pt-BR" sz="1200" dirty="0">
                <a:latin typeface="Tahoma" pitchFamily="34" charset="0"/>
                <a:ea typeface="Tahoma" pitchFamily="34" charset="0"/>
                <a:cs typeface="Tahoma" pitchFamily="34" charset="0"/>
              </a:rPr>
              <a:t>VN Index </a:t>
            </a:r>
            <a:r>
              <a:rPr lang="pt-BR" sz="1200" dirty="0" err="1">
                <a:latin typeface="Tahoma" pitchFamily="34" charset="0"/>
                <a:ea typeface="Tahoma" pitchFamily="34" charset="0"/>
                <a:cs typeface="Tahoma" pitchFamily="34" charset="0"/>
              </a:rPr>
              <a:t>tăng</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mạnh</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hơn</a:t>
            </a:r>
            <a:r>
              <a:rPr lang="pt-BR" sz="1200" dirty="0">
                <a:latin typeface="Tahoma" pitchFamily="34" charset="0"/>
                <a:ea typeface="Tahoma" pitchFamily="34" charset="0"/>
                <a:cs typeface="Tahoma" pitchFamily="34" charset="0"/>
              </a:rPr>
              <a:t> 1% </a:t>
            </a:r>
            <a:r>
              <a:rPr lang="pt-BR" sz="1200" dirty="0" err="1">
                <a:latin typeface="Tahoma" pitchFamily="34" charset="0"/>
                <a:ea typeface="Tahoma" pitchFamily="34" charset="0"/>
                <a:cs typeface="Tahoma" pitchFamily="34" charset="0"/>
              </a:rPr>
              <a:t>và</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chinh</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phục</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mốc</a:t>
            </a:r>
            <a:r>
              <a:rPr lang="pt-BR" sz="1200" dirty="0">
                <a:latin typeface="Tahoma" pitchFamily="34" charset="0"/>
                <a:ea typeface="Tahoma" pitchFamily="34" charset="0"/>
                <a:cs typeface="Tahoma" pitchFamily="34" charset="0"/>
              </a:rPr>
              <a:t> 960 </a:t>
            </a:r>
            <a:r>
              <a:rPr lang="pt-BR" sz="1200" dirty="0" err="1">
                <a:latin typeface="Tahoma" pitchFamily="34" charset="0"/>
                <a:ea typeface="Tahoma" pitchFamily="34" charset="0"/>
                <a:cs typeface="Tahoma" pitchFamily="34" charset="0"/>
              </a:rPr>
              <a:t>điểm</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với</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thanh</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khoản</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thị</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trường</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đạt</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hơn</a:t>
            </a:r>
            <a:r>
              <a:rPr lang="pt-BR" sz="1200" dirty="0">
                <a:latin typeface="Tahoma" pitchFamily="34" charset="0"/>
                <a:ea typeface="Tahoma" pitchFamily="34" charset="0"/>
                <a:cs typeface="Tahoma" pitchFamily="34" charset="0"/>
              </a:rPr>
              <a:t> 6,000 </a:t>
            </a:r>
            <a:r>
              <a:rPr lang="pt-BR" sz="1200" dirty="0" err="1">
                <a:latin typeface="Tahoma" pitchFamily="34" charset="0"/>
                <a:ea typeface="Tahoma" pitchFamily="34" charset="0"/>
                <a:cs typeface="Tahoma" pitchFamily="34" charset="0"/>
              </a:rPr>
              <a:t>tỷ</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đồng</a:t>
            </a:r>
            <a:r>
              <a:rPr lang="pt-BR" sz="1200" dirty="0" smtClean="0">
                <a:latin typeface="Tahoma" pitchFamily="34" charset="0"/>
                <a:ea typeface="Tahoma" pitchFamily="34" charset="0"/>
                <a:cs typeface="Tahoma" pitchFamily="34" charset="0"/>
              </a:rPr>
              <a:t>. </a:t>
            </a:r>
            <a:r>
              <a:rPr lang="pt-BR" sz="1200" dirty="0" err="1" smtClean="0">
                <a:latin typeface="Tahoma" pitchFamily="34" charset="0"/>
                <a:ea typeface="Tahoma" pitchFamily="34" charset="0"/>
                <a:cs typeface="Tahoma" pitchFamily="34" charset="0"/>
              </a:rPr>
              <a:t>Dòng</a:t>
            </a:r>
            <a:r>
              <a:rPr lang="pt-BR" sz="1200" dirty="0" smtClean="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tiền</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không</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chỉ</a:t>
            </a:r>
            <a:r>
              <a:rPr lang="pt-BR" sz="1200" dirty="0">
                <a:latin typeface="Tahoma" pitchFamily="34" charset="0"/>
                <a:ea typeface="Tahoma" pitchFamily="34" charset="0"/>
                <a:cs typeface="Tahoma" pitchFamily="34" charset="0"/>
              </a:rPr>
              <a:t> </a:t>
            </a:r>
            <a:r>
              <a:rPr lang="pt-BR" sz="1200" dirty="0" err="1" smtClean="0">
                <a:latin typeface="Tahoma" pitchFamily="34" charset="0"/>
                <a:ea typeface="Tahoma" pitchFamily="34" charset="0"/>
                <a:cs typeface="Tahoma" pitchFamily="34" charset="0"/>
              </a:rPr>
              <a:t>tập</a:t>
            </a:r>
            <a:r>
              <a:rPr lang="pt-BR" sz="1200" dirty="0" smtClean="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trung</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vào</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các</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cổ</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phiếu</a:t>
            </a:r>
            <a:r>
              <a:rPr lang="pt-BR" sz="1200" dirty="0">
                <a:latin typeface="Tahoma" pitchFamily="34" charset="0"/>
                <a:ea typeface="Tahoma" pitchFamily="34" charset="0"/>
                <a:cs typeface="Tahoma" pitchFamily="34" charset="0"/>
              </a:rPr>
              <a:t> VN30 </a:t>
            </a:r>
            <a:r>
              <a:rPr lang="pt-BR" sz="1200" dirty="0" err="1">
                <a:latin typeface="Tahoma" pitchFamily="34" charset="0"/>
                <a:ea typeface="Tahoma" pitchFamily="34" charset="0"/>
                <a:cs typeface="Tahoma" pitchFamily="34" charset="0"/>
              </a:rPr>
              <a:t>với</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những</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cái</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tên</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quen</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thuộc</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như</a:t>
            </a:r>
            <a:r>
              <a:rPr lang="pt-BR" sz="1200" dirty="0">
                <a:latin typeface="Tahoma" pitchFamily="34" charset="0"/>
                <a:ea typeface="Tahoma" pitchFamily="34" charset="0"/>
                <a:cs typeface="Tahoma" pitchFamily="34" charset="0"/>
              </a:rPr>
              <a:t> GAS, BVH, VNM </a:t>
            </a:r>
            <a:r>
              <a:rPr lang="pt-BR" sz="1200" dirty="0" err="1">
                <a:latin typeface="Tahoma" pitchFamily="34" charset="0"/>
                <a:ea typeface="Tahoma" pitchFamily="34" charset="0"/>
                <a:cs typeface="Tahoma" pitchFamily="34" charset="0"/>
              </a:rPr>
              <a:t>mà</a:t>
            </a:r>
            <a:r>
              <a:rPr lang="pt-BR" sz="1200" dirty="0">
                <a:latin typeface="Tahoma" pitchFamily="34" charset="0"/>
                <a:ea typeface="Tahoma" pitchFamily="34" charset="0"/>
                <a:cs typeface="Tahoma" pitchFamily="34" charset="0"/>
              </a:rPr>
              <a:t> </a:t>
            </a:r>
            <a:r>
              <a:rPr lang="pt-BR" sz="1200" dirty="0" err="1" smtClean="0">
                <a:latin typeface="Tahoma" pitchFamily="34" charset="0"/>
                <a:ea typeface="Tahoma" pitchFamily="34" charset="0"/>
                <a:cs typeface="Tahoma" pitchFamily="34" charset="0"/>
              </a:rPr>
              <a:t>đã</a:t>
            </a:r>
            <a:r>
              <a:rPr lang="pt-BR" sz="1200" dirty="0" smtClean="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lan</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rộng</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sang</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các</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nhóm</a:t>
            </a:r>
            <a:r>
              <a:rPr lang="pt-BR" sz="1200" dirty="0">
                <a:latin typeface="Tahoma" pitchFamily="34" charset="0"/>
                <a:ea typeface="Tahoma" pitchFamily="34" charset="0"/>
                <a:cs typeface="Tahoma" pitchFamily="34" charset="0"/>
              </a:rPr>
              <a:t> </a:t>
            </a:r>
            <a:r>
              <a:rPr lang="pt-BR" sz="1200" dirty="0" err="1" smtClean="0">
                <a:latin typeface="Tahoma" pitchFamily="34" charset="0"/>
                <a:ea typeface="Tahoma" pitchFamily="34" charset="0"/>
                <a:cs typeface="Tahoma" pitchFamily="34" charset="0"/>
              </a:rPr>
              <a:t>ngành</a:t>
            </a:r>
            <a:r>
              <a:rPr lang="pt-BR" sz="1200" dirty="0" smtClean="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như</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xây</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dựng</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bất</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động</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sản</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dầu</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khí</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thép</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với</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những</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cổ</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phiếu</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giao</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dịch</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tích</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cực</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điển</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hình</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như</a:t>
            </a:r>
            <a:r>
              <a:rPr lang="pt-BR" sz="1200" dirty="0">
                <a:latin typeface="Tahoma" pitchFamily="34" charset="0"/>
                <a:ea typeface="Tahoma" pitchFamily="34" charset="0"/>
                <a:cs typeface="Tahoma" pitchFamily="34" charset="0"/>
              </a:rPr>
              <a:t> DXG, HBC, PVS, PVB, HPG. </a:t>
            </a:r>
            <a:r>
              <a:rPr lang="pt-BR" sz="1200" dirty="0" err="1">
                <a:latin typeface="Tahoma" pitchFamily="34" charset="0"/>
                <a:ea typeface="Tahoma" pitchFamily="34" charset="0"/>
                <a:cs typeface="Tahoma" pitchFamily="34" charset="0"/>
              </a:rPr>
              <a:t>Nhóm</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dịch</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vụ</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chứng</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khoán</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hàng</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không</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bán</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lẻ</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cũng</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tăng</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điểm</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nhẹ</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với</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các</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cổ</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phiếu</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tiêu</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biểu</a:t>
            </a:r>
            <a:r>
              <a:rPr lang="pt-BR" sz="1200" dirty="0">
                <a:latin typeface="Tahoma" pitchFamily="34" charset="0"/>
                <a:ea typeface="Tahoma" pitchFamily="34" charset="0"/>
                <a:cs typeface="Tahoma" pitchFamily="34" charset="0"/>
              </a:rPr>
              <a:t> SSI, HVN, PNJ. </a:t>
            </a:r>
            <a:r>
              <a:rPr lang="pt-BR" sz="1200" dirty="0" err="1">
                <a:latin typeface="Tahoma" pitchFamily="34" charset="0"/>
                <a:ea typeface="Tahoma" pitchFamily="34" charset="0"/>
                <a:cs typeface="Tahoma" pitchFamily="34" charset="0"/>
              </a:rPr>
              <a:t>Khối</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ngoại</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mua</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ròng</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gần</a:t>
            </a:r>
            <a:r>
              <a:rPr lang="pt-BR" sz="1200" dirty="0">
                <a:latin typeface="Tahoma" pitchFamily="34" charset="0"/>
                <a:ea typeface="Tahoma" pitchFamily="34" charset="0"/>
                <a:cs typeface="Tahoma" pitchFamily="34" charset="0"/>
              </a:rPr>
              <a:t> 100 </a:t>
            </a:r>
            <a:r>
              <a:rPr lang="pt-BR" sz="1200" dirty="0" err="1">
                <a:latin typeface="Tahoma" pitchFamily="34" charset="0"/>
                <a:ea typeface="Tahoma" pitchFamily="34" charset="0"/>
                <a:cs typeface="Tahoma" pitchFamily="34" charset="0"/>
              </a:rPr>
              <a:t>tỷ</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đồng</a:t>
            </a:r>
            <a:r>
              <a:rPr lang="pt-BR" sz="1200" dirty="0">
                <a:latin typeface="Tahoma" pitchFamily="34" charset="0"/>
                <a:ea typeface="Tahoma" pitchFamily="34" charset="0"/>
                <a:cs typeface="Tahoma" pitchFamily="34" charset="0"/>
              </a:rPr>
              <a:t> </a:t>
            </a:r>
            <a:r>
              <a:rPr lang="pt-BR" sz="1200" dirty="0" err="1">
                <a:latin typeface="Tahoma" pitchFamily="34" charset="0"/>
                <a:ea typeface="Tahoma" pitchFamily="34" charset="0"/>
                <a:cs typeface="Tahoma" pitchFamily="34" charset="0"/>
              </a:rPr>
              <a:t>trên</a:t>
            </a:r>
            <a:r>
              <a:rPr lang="pt-BR" sz="1200" dirty="0">
                <a:latin typeface="Tahoma" pitchFamily="34" charset="0"/>
                <a:ea typeface="Tahoma" pitchFamily="34" charset="0"/>
                <a:cs typeface="Tahoma" pitchFamily="34" charset="0"/>
              </a:rPr>
              <a:t> 2 </a:t>
            </a:r>
            <a:r>
              <a:rPr lang="pt-BR" sz="1200" dirty="0" err="1" smtClean="0">
                <a:latin typeface="Tahoma" pitchFamily="34" charset="0"/>
                <a:ea typeface="Tahoma" pitchFamily="34" charset="0"/>
                <a:cs typeface="Tahoma" pitchFamily="34" charset="0"/>
              </a:rPr>
              <a:t>sàn</a:t>
            </a:r>
            <a:r>
              <a:rPr lang="pt-BR" sz="1200" dirty="0" smtClean="0">
                <a:latin typeface="Tahoma" pitchFamily="34" charset="0"/>
                <a:ea typeface="Tahoma" pitchFamily="34" charset="0"/>
                <a:cs typeface="Tahoma" pitchFamily="34" charset="0"/>
              </a:rPr>
              <a:t>, </a:t>
            </a:r>
            <a:r>
              <a:rPr lang="pt-BR" sz="1200" dirty="0" err="1" smtClean="0">
                <a:latin typeface="Tahoma" pitchFamily="34" charset="0"/>
                <a:ea typeface="Tahoma" pitchFamily="34" charset="0"/>
                <a:cs typeface="Tahoma" pitchFamily="34" charset="0"/>
              </a:rPr>
              <a:t>trong</a:t>
            </a:r>
            <a:r>
              <a:rPr lang="pt-BR" sz="1200" dirty="0" smtClean="0">
                <a:latin typeface="Tahoma" pitchFamily="34" charset="0"/>
                <a:ea typeface="Tahoma" pitchFamily="34" charset="0"/>
                <a:cs typeface="Tahoma" pitchFamily="34" charset="0"/>
              </a:rPr>
              <a:t> </a:t>
            </a:r>
            <a:r>
              <a:rPr lang="pt-BR" sz="1200" dirty="0" err="1" smtClean="0">
                <a:latin typeface="Tahoma" pitchFamily="34" charset="0"/>
                <a:ea typeface="Tahoma" pitchFamily="34" charset="0"/>
                <a:cs typeface="Tahoma" pitchFamily="34" charset="0"/>
              </a:rPr>
              <a:t>đó</a:t>
            </a:r>
            <a:r>
              <a:rPr lang="pt-BR" sz="1200" dirty="0" smtClean="0">
                <a:latin typeface="Tahoma" pitchFamily="34" charset="0"/>
                <a:ea typeface="Tahoma" pitchFamily="34" charset="0"/>
                <a:cs typeface="Tahoma" pitchFamily="34" charset="0"/>
              </a:rPr>
              <a:t> </a:t>
            </a:r>
            <a:r>
              <a:rPr lang="pt-BR" sz="1200" dirty="0" err="1" smtClean="0">
                <a:latin typeface="Tahoma" pitchFamily="34" charset="0"/>
                <a:ea typeface="Tahoma" pitchFamily="34" charset="0"/>
                <a:cs typeface="Tahoma" pitchFamily="34" charset="0"/>
              </a:rPr>
              <a:t>cổ</a:t>
            </a:r>
            <a:r>
              <a:rPr lang="pt-BR" sz="1200" dirty="0" smtClean="0">
                <a:latin typeface="Tahoma" pitchFamily="34" charset="0"/>
                <a:ea typeface="Tahoma" pitchFamily="34" charset="0"/>
                <a:cs typeface="Tahoma" pitchFamily="34" charset="0"/>
              </a:rPr>
              <a:t> </a:t>
            </a:r>
            <a:r>
              <a:rPr lang="pt-BR" sz="1200" dirty="0" err="1" smtClean="0">
                <a:latin typeface="Tahoma" pitchFamily="34" charset="0"/>
                <a:ea typeface="Tahoma" pitchFamily="34" charset="0"/>
                <a:cs typeface="Tahoma" pitchFamily="34" charset="0"/>
              </a:rPr>
              <a:t>phiếu</a:t>
            </a:r>
            <a:r>
              <a:rPr lang="pt-BR" sz="1200" dirty="0" smtClean="0">
                <a:latin typeface="Tahoma" pitchFamily="34" charset="0"/>
                <a:ea typeface="Tahoma" pitchFamily="34" charset="0"/>
                <a:cs typeface="Tahoma" pitchFamily="34" charset="0"/>
              </a:rPr>
              <a:t> </a:t>
            </a:r>
            <a:r>
              <a:rPr lang="pt-BR" sz="1200" dirty="0" err="1" smtClean="0">
                <a:latin typeface="Tahoma" pitchFamily="34" charset="0"/>
                <a:ea typeface="Tahoma" pitchFamily="34" charset="0"/>
                <a:cs typeface="Tahoma" pitchFamily="34" charset="0"/>
              </a:rPr>
              <a:t>được</a:t>
            </a:r>
            <a:r>
              <a:rPr lang="pt-BR" sz="1200" dirty="0" smtClean="0">
                <a:latin typeface="Tahoma" pitchFamily="34" charset="0"/>
                <a:ea typeface="Tahoma" pitchFamily="34" charset="0"/>
                <a:cs typeface="Tahoma" pitchFamily="34" charset="0"/>
              </a:rPr>
              <a:t> </a:t>
            </a:r>
            <a:r>
              <a:rPr lang="pt-BR" sz="1200" dirty="0" err="1" smtClean="0">
                <a:latin typeface="Tahoma" pitchFamily="34" charset="0"/>
                <a:ea typeface="Tahoma" pitchFamily="34" charset="0"/>
                <a:cs typeface="Tahoma" pitchFamily="34" charset="0"/>
              </a:rPr>
              <a:t>mua</a:t>
            </a:r>
            <a:r>
              <a:rPr lang="pt-BR" sz="1200" dirty="0" smtClean="0">
                <a:latin typeface="Tahoma" pitchFamily="34" charset="0"/>
                <a:ea typeface="Tahoma" pitchFamily="34" charset="0"/>
                <a:cs typeface="Tahoma" pitchFamily="34" charset="0"/>
              </a:rPr>
              <a:t> </a:t>
            </a:r>
            <a:r>
              <a:rPr lang="pt-BR" sz="1200" dirty="0" err="1" smtClean="0">
                <a:latin typeface="Tahoma" pitchFamily="34" charset="0"/>
                <a:ea typeface="Tahoma" pitchFamily="34" charset="0"/>
                <a:cs typeface="Tahoma" pitchFamily="34" charset="0"/>
              </a:rPr>
              <a:t>nhiều</a:t>
            </a:r>
            <a:r>
              <a:rPr lang="pt-BR" sz="1200" dirty="0" smtClean="0">
                <a:latin typeface="Tahoma" pitchFamily="34" charset="0"/>
                <a:ea typeface="Tahoma" pitchFamily="34" charset="0"/>
                <a:cs typeface="Tahoma" pitchFamily="34" charset="0"/>
              </a:rPr>
              <a:t> </a:t>
            </a:r>
            <a:r>
              <a:rPr lang="pt-BR" sz="1200" dirty="0" err="1" smtClean="0">
                <a:latin typeface="Tahoma" pitchFamily="34" charset="0"/>
                <a:ea typeface="Tahoma" pitchFamily="34" charset="0"/>
                <a:cs typeface="Tahoma" pitchFamily="34" charset="0"/>
              </a:rPr>
              <a:t>nhất</a:t>
            </a:r>
            <a:r>
              <a:rPr lang="pt-BR" sz="1200" dirty="0" smtClean="0">
                <a:latin typeface="Tahoma" pitchFamily="34" charset="0"/>
                <a:ea typeface="Tahoma" pitchFamily="34" charset="0"/>
                <a:cs typeface="Tahoma" pitchFamily="34" charset="0"/>
              </a:rPr>
              <a:t> </a:t>
            </a:r>
            <a:r>
              <a:rPr lang="pt-BR" sz="1200" dirty="0" err="1" smtClean="0">
                <a:latin typeface="Tahoma" pitchFamily="34" charset="0"/>
                <a:ea typeface="Tahoma" pitchFamily="34" charset="0"/>
                <a:cs typeface="Tahoma" pitchFamily="34" charset="0"/>
              </a:rPr>
              <a:t>là</a:t>
            </a:r>
            <a:r>
              <a:rPr lang="pt-BR" sz="1200" dirty="0" smtClean="0">
                <a:latin typeface="Tahoma" pitchFamily="34" charset="0"/>
                <a:ea typeface="Tahoma" pitchFamily="34" charset="0"/>
                <a:cs typeface="Tahoma" pitchFamily="34" charset="0"/>
              </a:rPr>
              <a:t> </a:t>
            </a:r>
            <a:r>
              <a:rPr lang="pt-BR" sz="1200" dirty="0">
                <a:latin typeface="Tahoma" pitchFamily="34" charset="0"/>
                <a:ea typeface="Tahoma" pitchFamily="34" charset="0"/>
                <a:cs typeface="Tahoma" pitchFamily="34" charset="0"/>
              </a:rPr>
              <a:t>VNM.</a:t>
            </a:r>
            <a:endParaRPr lang="en-US" sz="1200" dirty="0">
              <a:latin typeface="Tahoma" pitchFamily="34" charset="0"/>
              <a:ea typeface="Tahoma" pitchFamily="34" charset="0"/>
              <a:cs typeface="Tahoma" pitchFamily="34" charset="0"/>
            </a:endParaRPr>
          </a:p>
        </p:txBody>
      </p:sp>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4401" y="1981199"/>
            <a:ext cx="4572000" cy="2438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08298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ahoma" pitchFamily="34" charset="0"/>
                <a:ea typeface="Tahoma" pitchFamily="34" charset="0"/>
                <a:cs typeface="Tahoma" pitchFamily="34" charset="0"/>
              </a:rPr>
              <a:t>TỔNG QUAN CHỈ SỐ THỊ TRƯỜNG</a:t>
            </a:r>
            <a:endParaRPr lang="en-US" sz="2000" dirty="0">
              <a:latin typeface="Tahoma" pitchFamily="34" charset="0"/>
              <a:ea typeface="Tahoma" pitchFamily="34" charset="0"/>
              <a:cs typeface="Tahoma" pitchFamily="34" charset="0"/>
            </a:endParaRPr>
          </a:p>
        </p:txBody>
      </p:sp>
      <p:sp>
        <p:nvSpPr>
          <p:cNvPr id="8" name="TextBox 7"/>
          <p:cNvSpPr txBox="1"/>
          <p:nvPr/>
        </p:nvSpPr>
        <p:spPr>
          <a:xfrm>
            <a:off x="4206240" y="656740"/>
            <a:ext cx="4876800" cy="307777"/>
          </a:xfrm>
          <a:prstGeom prst="rect">
            <a:avLst/>
          </a:prstGeom>
          <a:noFill/>
        </p:spPr>
        <p:txBody>
          <a:bodyPr wrap="square" rtlCol="0">
            <a:spAutoFit/>
          </a:bodyPr>
          <a:lstStyle/>
          <a:p>
            <a:r>
              <a:rPr lang="en-US" sz="1400" b="1" dirty="0" smtClean="0">
                <a:latin typeface="Tahoma" pitchFamily="34" charset="0"/>
                <a:ea typeface="Tahoma" pitchFamily="34" charset="0"/>
                <a:cs typeface="Tahoma" pitchFamily="34" charset="0"/>
              </a:rPr>
              <a:t>DỰ BÁO THỊ TRƯỜNG</a:t>
            </a:r>
          </a:p>
        </p:txBody>
      </p:sp>
      <p:graphicFrame>
        <p:nvGraphicFramePr>
          <p:cNvPr id="10" name="Table 9"/>
          <p:cNvGraphicFramePr>
            <a:graphicFrameLocks noGrp="1"/>
          </p:cNvGraphicFramePr>
          <p:nvPr>
            <p:extLst>
              <p:ext uri="{D42A27DB-BD31-4B8C-83A1-F6EECF244321}">
                <p14:modId xmlns:p14="http://schemas.microsoft.com/office/powerpoint/2010/main" val="3618608453"/>
              </p:ext>
            </p:extLst>
          </p:nvPr>
        </p:nvGraphicFramePr>
        <p:xfrm>
          <a:off x="4472940" y="1065632"/>
          <a:ext cx="4747260" cy="1884528"/>
        </p:xfrm>
        <a:graphic>
          <a:graphicData uri="http://schemas.openxmlformats.org/drawingml/2006/table">
            <a:tbl>
              <a:tblPr firstRow="1" bandRow="1">
                <a:tableStyleId>{5C22544A-7EE6-4342-B048-85BDC9FD1C3A}</a:tableStyleId>
              </a:tblPr>
              <a:tblGrid>
                <a:gridCol w="1152525"/>
                <a:gridCol w="1232535"/>
                <a:gridCol w="1295400"/>
                <a:gridCol w="1066800"/>
              </a:tblGrid>
              <a:tr h="314088">
                <a:tc>
                  <a:txBody>
                    <a:bodyPr/>
                    <a:lstStyle/>
                    <a:p>
                      <a:r>
                        <a:rPr lang="en-US" sz="800" dirty="0" err="1" smtClean="0">
                          <a:latin typeface="Tahoma" pitchFamily="34" charset="0"/>
                          <a:ea typeface="Tahoma" pitchFamily="34" charset="0"/>
                          <a:cs typeface="Tahoma" pitchFamily="34" charset="0"/>
                        </a:rPr>
                        <a:t>Khung</a:t>
                      </a:r>
                      <a:r>
                        <a:rPr lang="en-US" sz="800" dirty="0" smtClean="0">
                          <a:latin typeface="Tahoma" pitchFamily="34" charset="0"/>
                          <a:ea typeface="Tahoma" pitchFamily="34" charset="0"/>
                          <a:cs typeface="Tahoma" pitchFamily="34" charset="0"/>
                        </a:rPr>
                        <a:t> </a:t>
                      </a:r>
                      <a:r>
                        <a:rPr lang="en-US" sz="800" dirty="0" err="1" smtClean="0">
                          <a:latin typeface="Tahoma" pitchFamily="34" charset="0"/>
                          <a:ea typeface="Tahoma" pitchFamily="34" charset="0"/>
                          <a:cs typeface="Tahoma" pitchFamily="34" charset="0"/>
                        </a:rPr>
                        <a:t>thời</a:t>
                      </a:r>
                      <a:r>
                        <a:rPr lang="en-US" sz="800" baseline="0" dirty="0" smtClean="0">
                          <a:latin typeface="Tahoma" pitchFamily="34" charset="0"/>
                          <a:ea typeface="Tahoma" pitchFamily="34" charset="0"/>
                          <a:cs typeface="Tahoma" pitchFamily="34" charset="0"/>
                        </a:rPr>
                        <a:t> </a:t>
                      </a:r>
                      <a:r>
                        <a:rPr lang="en-US" sz="800" baseline="0" dirty="0" err="1" smtClean="0">
                          <a:latin typeface="Tahoma" pitchFamily="34" charset="0"/>
                          <a:ea typeface="Tahoma" pitchFamily="34" charset="0"/>
                          <a:cs typeface="Tahoma" pitchFamily="34" charset="0"/>
                        </a:rPr>
                        <a:t>gian</a:t>
                      </a:r>
                      <a:endParaRPr lang="en-US" sz="800" dirty="0">
                        <a:latin typeface="Tahoma" pitchFamily="34" charset="0"/>
                        <a:ea typeface="Tahoma" pitchFamily="34" charset="0"/>
                        <a:cs typeface="Tahoma" pitchFamily="34" charset="0"/>
                      </a:endParaRPr>
                    </a:p>
                  </a:txBody>
                  <a:tcPr/>
                </a:tc>
                <a:tc>
                  <a:txBody>
                    <a:bodyPr/>
                    <a:lstStyle/>
                    <a:p>
                      <a:r>
                        <a:rPr lang="en-US" sz="800" dirty="0" err="1" smtClean="0">
                          <a:latin typeface="Tahoma" pitchFamily="34" charset="0"/>
                          <a:ea typeface="Tahoma" pitchFamily="34" charset="0"/>
                          <a:cs typeface="Tahoma" pitchFamily="34" charset="0"/>
                        </a:rPr>
                        <a:t>Ngày</a:t>
                      </a:r>
                      <a:r>
                        <a:rPr lang="en-US" sz="800" dirty="0" smtClean="0">
                          <a:latin typeface="Tahoma" pitchFamily="34" charset="0"/>
                          <a:ea typeface="Tahoma" pitchFamily="34" charset="0"/>
                          <a:cs typeface="Tahoma" pitchFamily="34" charset="0"/>
                        </a:rPr>
                        <a:t> 4/12</a:t>
                      </a:r>
                      <a:endParaRPr lang="en-US" sz="800" dirty="0">
                        <a:latin typeface="Tahoma" pitchFamily="34" charset="0"/>
                        <a:ea typeface="Tahoma" pitchFamily="34" charset="0"/>
                        <a:cs typeface="Tahoma" pitchFamily="34" charset="0"/>
                      </a:endParaRPr>
                    </a:p>
                  </a:txBody>
                  <a:tcPr/>
                </a:tc>
                <a:tc>
                  <a:txBody>
                    <a:bodyPr/>
                    <a:lstStyle/>
                    <a:p>
                      <a:r>
                        <a:rPr lang="en-US" sz="800" dirty="0" err="1" smtClean="0">
                          <a:latin typeface="Tahoma" pitchFamily="34" charset="0"/>
                          <a:ea typeface="Tahoma" pitchFamily="34" charset="0"/>
                          <a:cs typeface="Tahoma" pitchFamily="34" charset="0"/>
                        </a:rPr>
                        <a:t>Tuần</a:t>
                      </a:r>
                      <a:r>
                        <a:rPr lang="en-US" sz="800" dirty="0" smtClean="0">
                          <a:latin typeface="Tahoma" pitchFamily="34" charset="0"/>
                          <a:ea typeface="Tahoma" pitchFamily="34" charset="0"/>
                          <a:cs typeface="Tahoma" pitchFamily="34" charset="0"/>
                        </a:rPr>
                        <a:t> (4/11- 8/12)</a:t>
                      </a:r>
                      <a:endParaRPr lang="en-US" sz="800" dirty="0">
                        <a:latin typeface="Tahoma" pitchFamily="34" charset="0"/>
                        <a:ea typeface="Tahoma" pitchFamily="34" charset="0"/>
                        <a:cs typeface="Tahoma" pitchFamily="34" charset="0"/>
                      </a:endParaRPr>
                    </a:p>
                  </a:txBody>
                  <a:tcPr/>
                </a:tc>
                <a:tc>
                  <a:txBody>
                    <a:bodyPr/>
                    <a:lstStyle/>
                    <a:p>
                      <a:r>
                        <a:rPr lang="en-US" sz="800" dirty="0" err="1" smtClean="0">
                          <a:latin typeface="Tahoma" pitchFamily="34" charset="0"/>
                          <a:ea typeface="Tahoma" pitchFamily="34" charset="0"/>
                          <a:cs typeface="Tahoma" pitchFamily="34" charset="0"/>
                        </a:rPr>
                        <a:t>Tháng</a:t>
                      </a:r>
                      <a:r>
                        <a:rPr lang="en-US" sz="800" dirty="0" smtClean="0">
                          <a:latin typeface="Tahoma" pitchFamily="34" charset="0"/>
                          <a:ea typeface="Tahoma" pitchFamily="34" charset="0"/>
                          <a:cs typeface="Tahoma" pitchFamily="34" charset="0"/>
                        </a:rPr>
                        <a:t> 12</a:t>
                      </a:r>
                      <a:endParaRPr lang="en-US" sz="800" dirty="0">
                        <a:latin typeface="Tahoma" pitchFamily="34" charset="0"/>
                        <a:ea typeface="Tahoma" pitchFamily="34" charset="0"/>
                        <a:cs typeface="Tahoma" pitchFamily="34" charset="0"/>
                      </a:endParaRPr>
                    </a:p>
                  </a:txBody>
                  <a:tcPr/>
                </a:tc>
              </a:tr>
              <a:tr h="314088">
                <a:tc>
                  <a:txBody>
                    <a:bodyPr/>
                    <a:lstStyle/>
                    <a:p>
                      <a:r>
                        <a:rPr lang="en-US" sz="800" b="1" dirty="0" smtClean="0">
                          <a:latin typeface="Tahoma" pitchFamily="34" charset="0"/>
                          <a:ea typeface="Tahoma" pitchFamily="34" charset="0"/>
                          <a:cs typeface="Tahoma" pitchFamily="34" charset="0"/>
                        </a:rPr>
                        <a:t>VNINDEX</a:t>
                      </a:r>
                      <a:endParaRPr lang="en-US" sz="800" b="1" dirty="0">
                        <a:latin typeface="Tahoma" pitchFamily="34" charset="0"/>
                        <a:ea typeface="Tahoma" pitchFamily="34" charset="0"/>
                        <a:cs typeface="Tahoma" pitchFamily="34" charset="0"/>
                      </a:endParaRPr>
                    </a:p>
                  </a:txBody>
                  <a:tcPr/>
                </a:tc>
                <a:tc>
                  <a:txBody>
                    <a:bodyPr/>
                    <a:lstStyle/>
                    <a:p>
                      <a:r>
                        <a:rPr lang="en-US" sz="800" baseline="0" dirty="0" smtClean="0">
                          <a:latin typeface="Tahoma" pitchFamily="34" charset="0"/>
                          <a:ea typeface="Tahoma" pitchFamily="34" charset="0"/>
                          <a:cs typeface="Tahoma" pitchFamily="34" charset="0"/>
                        </a:rPr>
                        <a:t>           958.00 </a:t>
                      </a:r>
                      <a:r>
                        <a:rPr lang="en-US" sz="800" baseline="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a:t>
                      </a:r>
                      <a:r>
                        <a:rPr lang="en-US" sz="800" baseline="0" dirty="0" smtClean="0">
                          <a:latin typeface="Tahoma" pitchFamily="34" charset="0"/>
                          <a:ea typeface="Tahoma" pitchFamily="34" charset="0"/>
                          <a:cs typeface="Tahoma" pitchFamily="34" charset="0"/>
                        </a:rPr>
                        <a:t>965.00 </a:t>
                      </a:r>
                      <a:r>
                        <a:rPr lang="en-US" sz="800" baseline="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baseline="0" dirty="0" smtClean="0">
                          <a:latin typeface="Tahoma" pitchFamily="34" charset="0"/>
                          <a:ea typeface="Tahoma" pitchFamily="34" charset="0"/>
                          <a:cs typeface="Tahoma" pitchFamily="34" charset="0"/>
                        </a:rPr>
                        <a:t>             980 </a:t>
                      </a:r>
                      <a:r>
                        <a:rPr lang="en-US" sz="800" baseline="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r>
              <a:tr h="314088">
                <a:tc>
                  <a:txBody>
                    <a:bodyPr/>
                    <a:lstStyle/>
                    <a:p>
                      <a:r>
                        <a:rPr lang="en-US" sz="800" b="1" smtClean="0">
                          <a:latin typeface="Tahoma" pitchFamily="34" charset="0"/>
                          <a:ea typeface="Tahoma" pitchFamily="34" charset="0"/>
                          <a:cs typeface="Tahoma" pitchFamily="34" charset="0"/>
                        </a:rPr>
                        <a:t>VN30</a:t>
                      </a:r>
                      <a:endParaRPr lang="en-US" sz="800" b="1">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950.00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955.00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960</a:t>
                      </a:r>
                      <a:r>
                        <a:rPr lang="en-US" sz="800" baseline="0" dirty="0" smtClean="0">
                          <a:latin typeface="Tahoma" pitchFamily="34" charset="0"/>
                          <a:ea typeface="Tahoma" pitchFamily="34" charset="0"/>
                          <a:cs typeface="Tahoma" pitchFamily="34" charset="0"/>
                        </a:rPr>
                        <a:t> </a:t>
                      </a:r>
                      <a:r>
                        <a:rPr lang="en-US" sz="800" dirty="0" err="1" smtClean="0">
                          <a:latin typeface="Tahoma" pitchFamily="34" charset="0"/>
                          <a:ea typeface="Tahoma" pitchFamily="34" charset="0"/>
                          <a:cs typeface="Tahoma" pitchFamily="34" charset="0"/>
                        </a:rPr>
                        <a:t>điểm</a:t>
                      </a:r>
                      <a:r>
                        <a:rPr lang="en-US" sz="800" dirty="0" smtClean="0">
                          <a:latin typeface="Tahoma" pitchFamily="34" charset="0"/>
                          <a:ea typeface="Tahoma" pitchFamily="34" charset="0"/>
                          <a:cs typeface="Tahoma" pitchFamily="34" charset="0"/>
                        </a:rPr>
                        <a:t> </a:t>
                      </a:r>
                      <a:endParaRPr lang="en-US" sz="800" dirty="0">
                        <a:latin typeface="Tahoma" pitchFamily="34" charset="0"/>
                        <a:ea typeface="Tahoma" pitchFamily="34" charset="0"/>
                        <a:cs typeface="Tahoma" pitchFamily="34" charset="0"/>
                      </a:endParaRPr>
                    </a:p>
                  </a:txBody>
                  <a:tcPr/>
                </a:tc>
              </a:tr>
              <a:tr h="314088">
                <a:tc>
                  <a:txBody>
                    <a:bodyPr/>
                    <a:lstStyle/>
                    <a:p>
                      <a:r>
                        <a:rPr lang="en-US" sz="800" b="1" dirty="0" smtClean="0">
                          <a:latin typeface="Tahoma" pitchFamily="34" charset="0"/>
                          <a:ea typeface="Tahoma" pitchFamily="34" charset="0"/>
                          <a:cs typeface="Tahoma" pitchFamily="34" charset="0"/>
                        </a:rPr>
                        <a:t>HNXINDEX</a:t>
                      </a:r>
                      <a:endParaRPr lang="en-US" sz="800" b="1"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116.00</a:t>
                      </a:r>
                      <a:r>
                        <a:rPr lang="en-US" sz="800" baseline="0" dirty="0" smtClean="0">
                          <a:latin typeface="Tahoma" pitchFamily="34" charset="0"/>
                          <a:ea typeface="Tahoma" pitchFamily="34" charset="0"/>
                          <a:cs typeface="Tahoma" pitchFamily="34" charset="0"/>
                        </a:rPr>
                        <a:t>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117.00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120</a:t>
                      </a:r>
                      <a:r>
                        <a:rPr lang="en-US" sz="800" baseline="0" dirty="0" smtClean="0">
                          <a:latin typeface="Tahoma" pitchFamily="34" charset="0"/>
                          <a:ea typeface="Tahoma" pitchFamily="34" charset="0"/>
                          <a:cs typeface="Tahoma" pitchFamily="34" charset="0"/>
                        </a:rPr>
                        <a:t>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r>
              <a:tr h="314088">
                <a:tc>
                  <a:txBody>
                    <a:bodyPr/>
                    <a:lstStyle/>
                    <a:p>
                      <a:r>
                        <a:rPr lang="en-US" sz="800" b="1" dirty="0" smtClean="0">
                          <a:latin typeface="Tahoma" pitchFamily="34" charset="0"/>
                          <a:ea typeface="Tahoma" pitchFamily="34" charset="0"/>
                          <a:cs typeface="Tahoma" pitchFamily="34" charset="0"/>
                        </a:rPr>
                        <a:t>HNX30</a:t>
                      </a:r>
                      <a:endParaRPr lang="en-US" sz="800" b="1"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222.00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223.00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225</a:t>
                      </a:r>
                      <a:r>
                        <a:rPr lang="en-US" sz="800" baseline="0" dirty="0" smtClean="0">
                          <a:latin typeface="Tahoma" pitchFamily="34" charset="0"/>
                          <a:ea typeface="Tahoma" pitchFamily="34" charset="0"/>
                          <a:cs typeface="Tahoma" pitchFamily="34" charset="0"/>
                        </a:rPr>
                        <a:t>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r>
              <a:tr h="314088">
                <a:tc>
                  <a:txBody>
                    <a:bodyPr/>
                    <a:lstStyle/>
                    <a:p>
                      <a:r>
                        <a:rPr lang="en-US" sz="800" b="1" dirty="0" smtClean="0">
                          <a:latin typeface="Tahoma" pitchFamily="34" charset="0"/>
                          <a:ea typeface="Tahoma" pitchFamily="34" charset="0"/>
                          <a:cs typeface="Tahoma" pitchFamily="34" charset="0"/>
                        </a:rPr>
                        <a:t>PVN ALLSHARE</a:t>
                      </a:r>
                      <a:endParaRPr lang="en-US" sz="800" b="1"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1,235</a:t>
                      </a:r>
                      <a:r>
                        <a:rPr lang="en-US" sz="800" baseline="0" dirty="0" smtClean="0">
                          <a:latin typeface="Tahoma" pitchFamily="34" charset="0"/>
                          <a:ea typeface="Tahoma" pitchFamily="34" charset="0"/>
                          <a:cs typeface="Tahoma" pitchFamily="34" charset="0"/>
                        </a:rPr>
                        <a:t>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1,240</a:t>
                      </a:r>
                      <a:r>
                        <a:rPr lang="en-US" sz="800" baseline="0" dirty="0" smtClean="0">
                          <a:latin typeface="Tahoma" pitchFamily="34" charset="0"/>
                          <a:ea typeface="Tahoma" pitchFamily="34" charset="0"/>
                          <a:cs typeface="Tahoma" pitchFamily="34" charset="0"/>
                        </a:rPr>
                        <a:t> </a:t>
                      </a:r>
                      <a:r>
                        <a:rPr lang="en-US" sz="800" baseline="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a:t>
                      </a:r>
                      <a:r>
                        <a:rPr lang="en-US" sz="800" baseline="0" dirty="0" smtClean="0">
                          <a:latin typeface="Tahoma" pitchFamily="34" charset="0"/>
                          <a:ea typeface="Tahoma" pitchFamily="34" charset="0"/>
                          <a:cs typeface="Tahoma" pitchFamily="34" charset="0"/>
                        </a:rPr>
                        <a:t>1,250</a:t>
                      </a:r>
                      <a:r>
                        <a:rPr lang="en-US" sz="800" dirty="0" smtClean="0">
                          <a:latin typeface="Tahoma" pitchFamily="34" charset="0"/>
                          <a:ea typeface="Tahoma" pitchFamily="34" charset="0"/>
                          <a:cs typeface="Tahoma" pitchFamily="34" charset="0"/>
                        </a:rPr>
                        <a:t>điểm </a:t>
                      </a:r>
                      <a:endParaRPr lang="en-US" sz="800" dirty="0">
                        <a:latin typeface="Tahoma" pitchFamily="34" charset="0"/>
                        <a:ea typeface="Tahoma" pitchFamily="34" charset="0"/>
                        <a:cs typeface="Tahoma" pitchFamily="34" charset="0"/>
                      </a:endParaRPr>
                    </a:p>
                  </a:txBody>
                  <a:tcPr/>
                </a:tc>
              </a:tr>
            </a:tbl>
          </a:graphicData>
        </a:graphic>
      </p:graphicFrame>
      <p:sp>
        <p:nvSpPr>
          <p:cNvPr id="11" name="TextBox 8"/>
          <p:cNvSpPr txBox="1"/>
          <p:nvPr/>
        </p:nvSpPr>
        <p:spPr>
          <a:xfrm>
            <a:off x="130302" y="972559"/>
            <a:ext cx="3742944" cy="261610"/>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buClr>
                <a:schemeClr val="accent4"/>
              </a:buClr>
              <a:defRPr/>
            </a:pPr>
            <a:r>
              <a:rPr lang="en-US" sz="1100" dirty="0">
                <a:solidFill>
                  <a:srgbClr val="00B050"/>
                </a:solidFill>
                <a:latin typeface="+mj-lt"/>
              </a:rPr>
              <a:t> </a:t>
            </a:r>
            <a:r>
              <a:rPr lang="en-US" sz="1100" dirty="0" smtClean="0">
                <a:solidFill>
                  <a:srgbClr val="00B050"/>
                </a:solidFill>
                <a:latin typeface="+mj-lt"/>
              </a:rPr>
              <a:t>  </a:t>
            </a:r>
            <a:r>
              <a:rPr lang="en-US" sz="1100" b="1" dirty="0" smtClean="0">
                <a:solidFill>
                  <a:srgbClr val="00B050"/>
                </a:solidFill>
                <a:latin typeface="Tahoma" pitchFamily="34" charset="0"/>
                <a:ea typeface="Tahoma" pitchFamily="34" charset="0"/>
                <a:cs typeface="Tahoma" pitchFamily="34" charset="0"/>
              </a:rPr>
              <a:t>VN-Index</a:t>
            </a:r>
            <a:r>
              <a:rPr lang="en-US" sz="1100" dirty="0" smtClean="0">
                <a:solidFill>
                  <a:srgbClr val="00B050"/>
                </a:solidFill>
                <a:latin typeface="Tahoma" pitchFamily="34" charset="0"/>
                <a:ea typeface="Tahoma" pitchFamily="34" charset="0"/>
                <a:cs typeface="Tahoma" pitchFamily="34" charset="0"/>
              </a:rPr>
              <a:t>: 960.33 </a:t>
            </a:r>
            <a:r>
              <a:rPr lang="en-US" sz="1100" dirty="0" err="1" smtClean="0">
                <a:solidFill>
                  <a:srgbClr val="00B050"/>
                </a:solidFill>
                <a:latin typeface="Tahoma" pitchFamily="34" charset="0"/>
                <a:ea typeface="Tahoma" pitchFamily="34" charset="0"/>
                <a:cs typeface="Tahoma" pitchFamily="34" charset="0"/>
              </a:rPr>
              <a:t>điểm</a:t>
            </a:r>
            <a:r>
              <a:rPr lang="en-US" sz="1100" dirty="0" smtClean="0">
                <a:solidFill>
                  <a:srgbClr val="00B050"/>
                </a:solidFill>
                <a:latin typeface="Tahoma" pitchFamily="34" charset="0"/>
                <a:ea typeface="Tahoma" pitchFamily="34" charset="0"/>
                <a:cs typeface="Tahoma" pitchFamily="34" charset="0"/>
              </a:rPr>
              <a:t> ( +10.40 </a:t>
            </a:r>
            <a:r>
              <a:rPr lang="en-US" sz="1100" dirty="0" err="1" smtClean="0">
                <a:solidFill>
                  <a:srgbClr val="00B050"/>
                </a:solidFill>
                <a:latin typeface="Tahoma" pitchFamily="34" charset="0"/>
                <a:ea typeface="Tahoma" pitchFamily="34" charset="0"/>
                <a:cs typeface="Tahoma" pitchFamily="34" charset="0"/>
              </a:rPr>
              <a:t>điểm</a:t>
            </a:r>
            <a:r>
              <a:rPr lang="en-US" sz="1100" dirty="0" smtClean="0">
                <a:solidFill>
                  <a:srgbClr val="00B050"/>
                </a:solidFill>
                <a:latin typeface="Tahoma" pitchFamily="34" charset="0"/>
                <a:ea typeface="Tahoma" pitchFamily="34" charset="0"/>
                <a:cs typeface="Tahoma" pitchFamily="34" charset="0"/>
              </a:rPr>
              <a:t> ; +1.09%)</a:t>
            </a:r>
          </a:p>
        </p:txBody>
      </p:sp>
      <p:sp>
        <p:nvSpPr>
          <p:cNvPr id="12" name="TextBox 8"/>
          <p:cNvSpPr txBox="1"/>
          <p:nvPr/>
        </p:nvSpPr>
        <p:spPr>
          <a:xfrm>
            <a:off x="0" y="2797150"/>
            <a:ext cx="4419600" cy="261610"/>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buClr>
                <a:schemeClr val="accent4"/>
              </a:buClr>
              <a:defRPr/>
            </a:pPr>
            <a:r>
              <a:rPr lang="en-US" sz="1100" dirty="0">
                <a:solidFill>
                  <a:srgbClr val="FF0000"/>
                </a:solidFill>
                <a:latin typeface="+mj-lt"/>
              </a:rPr>
              <a:t> </a:t>
            </a:r>
            <a:r>
              <a:rPr lang="en-US" sz="1100" dirty="0" smtClean="0">
                <a:solidFill>
                  <a:srgbClr val="FF0000"/>
                </a:solidFill>
                <a:latin typeface="+mj-lt"/>
              </a:rPr>
              <a:t>    </a:t>
            </a:r>
            <a:r>
              <a:rPr lang="en-US" sz="1100" b="1" dirty="0" smtClean="0">
                <a:solidFill>
                  <a:srgbClr val="00B050"/>
                </a:solidFill>
                <a:latin typeface="Tahoma" pitchFamily="34" charset="0"/>
                <a:ea typeface="Tahoma" pitchFamily="34" charset="0"/>
                <a:cs typeface="Tahoma" pitchFamily="34" charset="0"/>
              </a:rPr>
              <a:t>HNX-Index</a:t>
            </a:r>
            <a:r>
              <a:rPr lang="en-US" sz="1100" dirty="0" smtClean="0">
                <a:solidFill>
                  <a:srgbClr val="00B050"/>
                </a:solidFill>
                <a:latin typeface="Tahoma" pitchFamily="34" charset="0"/>
                <a:ea typeface="Tahoma" pitchFamily="34" charset="0"/>
                <a:cs typeface="Tahoma" pitchFamily="34" charset="0"/>
              </a:rPr>
              <a:t>: 115.49 </a:t>
            </a:r>
            <a:r>
              <a:rPr lang="en-US" sz="1100" dirty="0" err="1" smtClean="0">
                <a:solidFill>
                  <a:srgbClr val="00B050"/>
                </a:solidFill>
                <a:latin typeface="Tahoma" pitchFamily="34" charset="0"/>
                <a:ea typeface="Tahoma" pitchFamily="34" charset="0"/>
                <a:cs typeface="Tahoma" pitchFamily="34" charset="0"/>
              </a:rPr>
              <a:t>điểm</a:t>
            </a:r>
            <a:r>
              <a:rPr lang="en-US" sz="1100" dirty="0" smtClean="0">
                <a:solidFill>
                  <a:srgbClr val="00B050"/>
                </a:solidFill>
                <a:latin typeface="Tahoma" pitchFamily="34" charset="0"/>
                <a:ea typeface="Tahoma" pitchFamily="34" charset="0"/>
                <a:cs typeface="Tahoma" pitchFamily="34" charset="0"/>
              </a:rPr>
              <a:t> ( +0.77 </a:t>
            </a:r>
            <a:r>
              <a:rPr lang="en-US" sz="1100" dirty="0" err="1" smtClean="0">
                <a:solidFill>
                  <a:srgbClr val="00B050"/>
                </a:solidFill>
                <a:latin typeface="Tahoma" pitchFamily="34" charset="0"/>
                <a:ea typeface="Tahoma" pitchFamily="34" charset="0"/>
                <a:cs typeface="Tahoma" pitchFamily="34" charset="0"/>
              </a:rPr>
              <a:t>điểm</a:t>
            </a:r>
            <a:r>
              <a:rPr lang="en-US" sz="1100" dirty="0" smtClean="0">
                <a:solidFill>
                  <a:srgbClr val="00B050"/>
                </a:solidFill>
                <a:latin typeface="Tahoma" pitchFamily="34" charset="0"/>
                <a:ea typeface="Tahoma" pitchFamily="34" charset="0"/>
                <a:cs typeface="Tahoma" pitchFamily="34" charset="0"/>
              </a:rPr>
              <a:t> ; +0.67 %)                                          </a:t>
            </a:r>
          </a:p>
        </p:txBody>
      </p:sp>
      <p:sp>
        <p:nvSpPr>
          <p:cNvPr id="13" name="TextBox 12"/>
          <p:cNvSpPr txBox="1"/>
          <p:nvPr/>
        </p:nvSpPr>
        <p:spPr>
          <a:xfrm>
            <a:off x="143256" y="702483"/>
            <a:ext cx="4876800" cy="307777"/>
          </a:xfrm>
          <a:prstGeom prst="rect">
            <a:avLst/>
          </a:prstGeom>
          <a:noFill/>
          <a:ln>
            <a:noFill/>
          </a:ln>
        </p:spPr>
        <p:txBody>
          <a:bodyPr wrap="square" rtlCol="0">
            <a:spAutoFit/>
          </a:bodyPr>
          <a:lstStyle/>
          <a:p>
            <a:pPr algn="l"/>
            <a:r>
              <a:rPr lang="en-US" sz="1400" b="1" dirty="0" smtClean="0">
                <a:latin typeface="Tahoma" pitchFamily="34" charset="0"/>
                <a:ea typeface="Tahoma" pitchFamily="34" charset="0"/>
                <a:cs typeface="Tahoma" pitchFamily="34" charset="0"/>
              </a:rPr>
              <a:t>DIỄN BIẾN CHỈ SỐ THỊ TRƯỜNG</a:t>
            </a:r>
          </a:p>
        </p:txBody>
      </p:sp>
      <p:sp>
        <p:nvSpPr>
          <p:cNvPr id="15" name="TextBox 14"/>
          <p:cNvSpPr txBox="1"/>
          <p:nvPr/>
        </p:nvSpPr>
        <p:spPr>
          <a:xfrm>
            <a:off x="4183380" y="3310855"/>
            <a:ext cx="4876800" cy="307777"/>
          </a:xfrm>
          <a:prstGeom prst="rect">
            <a:avLst/>
          </a:prstGeom>
          <a:noFill/>
        </p:spPr>
        <p:txBody>
          <a:bodyPr wrap="square" rtlCol="0">
            <a:spAutoFit/>
          </a:bodyPr>
          <a:lstStyle/>
          <a:p>
            <a:r>
              <a:rPr lang="en-US" sz="1400" b="1" dirty="0" smtClean="0">
                <a:latin typeface="Tahoma" pitchFamily="34" charset="0"/>
                <a:ea typeface="Tahoma" pitchFamily="34" charset="0"/>
                <a:cs typeface="Tahoma" pitchFamily="34" charset="0"/>
              </a:rPr>
              <a:t>ĐIỂM TIN</a:t>
            </a:r>
          </a:p>
        </p:txBody>
      </p:sp>
      <p:sp>
        <p:nvSpPr>
          <p:cNvPr id="17" name="TextBox 8"/>
          <p:cNvSpPr txBox="1"/>
          <p:nvPr/>
        </p:nvSpPr>
        <p:spPr>
          <a:xfrm>
            <a:off x="173830" y="4714845"/>
            <a:ext cx="4474369" cy="261610"/>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buClr>
                <a:schemeClr val="accent4"/>
              </a:buClr>
              <a:defRPr/>
            </a:pPr>
            <a:r>
              <a:rPr lang="en-US" sz="1100" b="1" dirty="0" smtClean="0">
                <a:solidFill>
                  <a:srgbClr val="00B050"/>
                </a:solidFill>
                <a:latin typeface="Tahoma" pitchFamily="34" charset="0"/>
                <a:ea typeface="Tahoma" pitchFamily="34" charset="0"/>
                <a:cs typeface="Tahoma" pitchFamily="34" charset="0"/>
              </a:rPr>
              <a:t>PVN ALLSHARE Index: 1,231.38 </a:t>
            </a:r>
            <a:r>
              <a:rPr lang="en-US" sz="1100" dirty="0" err="1" smtClean="0">
                <a:solidFill>
                  <a:srgbClr val="00B050"/>
                </a:solidFill>
                <a:latin typeface="Tahoma" pitchFamily="34" charset="0"/>
                <a:ea typeface="Tahoma" pitchFamily="34" charset="0"/>
                <a:cs typeface="Tahoma" pitchFamily="34" charset="0"/>
              </a:rPr>
              <a:t>điểm</a:t>
            </a:r>
            <a:r>
              <a:rPr lang="en-US" sz="1100" dirty="0" smtClean="0">
                <a:solidFill>
                  <a:srgbClr val="00B050"/>
                </a:solidFill>
                <a:latin typeface="Tahoma" pitchFamily="34" charset="0"/>
                <a:ea typeface="Tahoma" pitchFamily="34" charset="0"/>
                <a:cs typeface="Tahoma" pitchFamily="34" charset="0"/>
              </a:rPr>
              <a:t> ( +25.19 </a:t>
            </a:r>
            <a:r>
              <a:rPr lang="en-US" sz="1100" dirty="0" err="1" smtClean="0">
                <a:solidFill>
                  <a:srgbClr val="00B050"/>
                </a:solidFill>
                <a:latin typeface="Tahoma" pitchFamily="34" charset="0"/>
                <a:ea typeface="Tahoma" pitchFamily="34" charset="0"/>
                <a:cs typeface="Tahoma" pitchFamily="34" charset="0"/>
              </a:rPr>
              <a:t>điểm</a:t>
            </a:r>
            <a:r>
              <a:rPr lang="en-US" sz="1100" dirty="0" smtClean="0">
                <a:solidFill>
                  <a:srgbClr val="00B050"/>
                </a:solidFill>
                <a:latin typeface="Tahoma" pitchFamily="34" charset="0"/>
                <a:ea typeface="Tahoma" pitchFamily="34" charset="0"/>
                <a:cs typeface="Tahoma" pitchFamily="34" charset="0"/>
              </a:rPr>
              <a:t>; +2.09%)</a:t>
            </a:r>
            <a:endParaRPr lang="en-US" sz="1100" b="1" dirty="0" smtClean="0">
              <a:solidFill>
                <a:srgbClr val="00B050"/>
              </a:solidFill>
              <a:latin typeface="Tahoma" pitchFamily="34" charset="0"/>
              <a:ea typeface="Tahoma" pitchFamily="34" charset="0"/>
              <a:cs typeface="Tahoma" pitchFamily="34" charset="0"/>
            </a:endParaRPr>
          </a:p>
        </p:txBody>
      </p:sp>
      <p:sp>
        <p:nvSpPr>
          <p:cNvPr id="3" name="TextBox 2"/>
          <p:cNvSpPr txBox="1"/>
          <p:nvPr/>
        </p:nvSpPr>
        <p:spPr>
          <a:xfrm>
            <a:off x="4410075" y="3618632"/>
            <a:ext cx="4876800" cy="2631490"/>
          </a:xfrm>
          <a:prstGeom prst="rect">
            <a:avLst/>
          </a:prstGeom>
          <a:noFill/>
        </p:spPr>
        <p:txBody>
          <a:bodyPr wrap="square" rtlCol="0">
            <a:spAutoFit/>
          </a:bodyPr>
          <a:lstStyle/>
          <a:p>
            <a:pPr algn="just"/>
            <a:r>
              <a:rPr lang="vi-VN" sz="1100" b="1" dirty="0">
                <a:latin typeface="Tahoma" pitchFamily="34" charset="0"/>
                <a:ea typeface="Tahoma" pitchFamily="34" charset="0"/>
                <a:cs typeface="Tahoma" pitchFamily="34" charset="0"/>
              </a:rPr>
              <a:t>PVOIL sẵn sàng kinh doanh đại trà xăng sinh học E5 trước 15 </a:t>
            </a:r>
            <a:r>
              <a:rPr lang="vi-VN" sz="1100" b="1" dirty="0" smtClean="0">
                <a:latin typeface="Tahoma" pitchFamily="34" charset="0"/>
                <a:ea typeface="Tahoma" pitchFamily="34" charset="0"/>
                <a:cs typeface="Tahoma" pitchFamily="34" charset="0"/>
              </a:rPr>
              <a:t>ngày</a:t>
            </a:r>
            <a:r>
              <a:rPr lang="en-US" sz="1100" b="1" dirty="0" smtClean="0">
                <a:latin typeface="Tahoma" pitchFamily="34" charset="0"/>
                <a:ea typeface="Tahoma" pitchFamily="34" charset="0"/>
                <a:cs typeface="Tahoma" pitchFamily="34" charset="0"/>
              </a:rPr>
              <a:t> - </a:t>
            </a:r>
            <a:r>
              <a:rPr lang="vi-VN" sz="1100" dirty="0">
                <a:latin typeface="Tahoma" pitchFamily="34" charset="0"/>
                <a:ea typeface="Tahoma" pitchFamily="34" charset="0"/>
                <a:cs typeface="Tahoma" pitchFamily="34" charset="0"/>
              </a:rPr>
              <a:t>Chiều ngày 29/11 tại TPHCM, ông Cao Hoài Dương – Thành viên Hội đồng thành viên, Tổng giám đốc Tổng công ty Dầu Việt Nam (PVOIL) cho biết thực hiện việc kinh doanh xăng E5 trên toàn hệ thống sớm hơn kế hoạch đề ra ít nhất 15 </a:t>
            </a:r>
            <a:r>
              <a:rPr lang="vi-VN" sz="1100" dirty="0" smtClean="0">
                <a:latin typeface="Tahoma" pitchFamily="34" charset="0"/>
                <a:ea typeface="Tahoma" pitchFamily="34" charset="0"/>
                <a:cs typeface="Tahoma" pitchFamily="34" charset="0"/>
              </a:rPr>
              <a:t>ngày.</a:t>
            </a:r>
            <a:r>
              <a:rPr lang="en-US" sz="1100" dirty="0" smtClean="0">
                <a:latin typeface="Tahoma" pitchFamily="34" charset="0"/>
                <a:ea typeface="Tahoma" pitchFamily="34" charset="0"/>
                <a:cs typeface="Tahoma" pitchFamily="34" charset="0"/>
              </a:rPr>
              <a:t> </a:t>
            </a:r>
            <a:r>
              <a:rPr lang="vi-VN" sz="1100" dirty="0" smtClean="0">
                <a:latin typeface="Tahoma" pitchFamily="34" charset="0"/>
                <a:ea typeface="Tahoma" pitchFamily="34" charset="0"/>
                <a:cs typeface="Tahoma" pitchFamily="34" charset="0"/>
              </a:rPr>
              <a:t>Như </a:t>
            </a:r>
            <a:r>
              <a:rPr lang="vi-VN" sz="1100" dirty="0">
                <a:latin typeface="Tahoma" pitchFamily="34" charset="0"/>
                <a:ea typeface="Tahoma" pitchFamily="34" charset="0"/>
                <a:cs typeface="Tahoma" pitchFamily="34" charset="0"/>
              </a:rPr>
              <a:t>vậy, xăng RON 92 chính thức khai tử tại các cửa hàng trên toàn hệ thống PVOIL cả nước và chỉ kinh doanh xăng E5 và xăng RON 95 từ ngày </a:t>
            </a:r>
            <a:r>
              <a:rPr lang="vi-VN" sz="1100" dirty="0" smtClean="0">
                <a:latin typeface="Tahoma" pitchFamily="34" charset="0"/>
                <a:ea typeface="Tahoma" pitchFamily="34" charset="0"/>
                <a:cs typeface="Tahoma" pitchFamily="34" charset="0"/>
              </a:rPr>
              <a:t>15/12.</a:t>
            </a:r>
            <a:r>
              <a:rPr lang="en-US" sz="1100" dirty="0" smtClean="0">
                <a:latin typeface="Tahoma" pitchFamily="34" charset="0"/>
                <a:ea typeface="Tahoma" pitchFamily="34" charset="0"/>
                <a:cs typeface="Tahoma" pitchFamily="34" charset="0"/>
              </a:rPr>
              <a:t> </a:t>
            </a:r>
            <a:r>
              <a:rPr lang="vi-VN" sz="1100" dirty="0" smtClean="0">
                <a:latin typeface="Tahoma" pitchFamily="34" charset="0"/>
                <a:ea typeface="Tahoma" pitchFamily="34" charset="0"/>
                <a:cs typeface="Tahoma" pitchFamily="34" charset="0"/>
              </a:rPr>
              <a:t>Trước </a:t>
            </a:r>
            <a:r>
              <a:rPr lang="vi-VN" sz="1100" dirty="0">
                <a:latin typeface="Tahoma" pitchFamily="34" charset="0"/>
                <a:ea typeface="Tahoma" pitchFamily="34" charset="0"/>
                <a:cs typeface="Tahoma" pitchFamily="34" charset="0"/>
              </a:rPr>
              <a:t>đó gần 10 năm (năm 2008), PVOIL là đơn vị tiên phong trong nước thực hiện nghiên cứu, sản xuất, đưa vào sử dụng thí điểm xăng sinh học E5 RON 92 và kinh doanh chính thức từ ngày 1/8/2010</a:t>
            </a:r>
            <a:r>
              <a:rPr lang="vi-VN" sz="1100" dirty="0" smtClean="0">
                <a:latin typeface="Tahoma" pitchFamily="34" charset="0"/>
                <a:ea typeface="Tahoma" pitchFamily="34" charset="0"/>
                <a:cs typeface="Tahoma" pitchFamily="34" charset="0"/>
              </a:rPr>
              <a:t>.</a:t>
            </a:r>
            <a:r>
              <a:rPr lang="en-US" sz="1100" dirty="0" smtClean="0">
                <a:latin typeface="Tahoma" pitchFamily="34" charset="0"/>
                <a:ea typeface="Tahoma" pitchFamily="34" charset="0"/>
                <a:cs typeface="Tahoma" pitchFamily="34" charset="0"/>
              </a:rPr>
              <a:t> </a:t>
            </a:r>
            <a:r>
              <a:rPr lang="vi-VN" sz="1100" dirty="0">
                <a:latin typeface="Tahoma" pitchFamily="34" charset="0"/>
                <a:ea typeface="Tahoma" pitchFamily="34" charset="0"/>
                <a:cs typeface="Tahoma" pitchFamily="34" charset="0"/>
              </a:rPr>
              <a:t>Từ ngày 1/12/2014, xăng sinh học E5 RON 92 được sử dụng rộng rãi tại 7 tỉnh, thành phố thông qua hệ thống phân phối của PVOIL. Đặc biệt, tại 3 tỉnh, thành phố là Đà Nẵng, Quảng Nam và Quảng Ngãi, với sự ủng hộ của UBND tỉnh và các sở ban ngành, xăng E5 RON 92 dần thay thế hoàn toàn xăng RON 92 từ tháng 12/2014. Từ đó đến nay, không có bất cứ khách hàng nào phàn nàn về chất lượng xăng E5.</a:t>
            </a:r>
          </a:p>
        </p:txBody>
      </p:sp>
      <p:sp>
        <p:nvSpPr>
          <p:cNvPr id="62" name="Freeform 61"/>
          <p:cNvSpPr/>
          <p:nvPr/>
        </p:nvSpPr>
        <p:spPr>
          <a:xfrm rot="18075537" flipH="1" flipV="1">
            <a:off x="8197020" y="2419536"/>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64" name="Freeform 63"/>
          <p:cNvSpPr/>
          <p:nvPr/>
        </p:nvSpPr>
        <p:spPr>
          <a:xfrm rot="18075537" flipH="1" flipV="1">
            <a:off x="8197021" y="2728781"/>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47" name="Freeform 46"/>
          <p:cNvSpPr/>
          <p:nvPr/>
        </p:nvSpPr>
        <p:spPr>
          <a:xfrm rot="18272457" flipH="1" flipV="1">
            <a:off x="8186581" y="2093186"/>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48" name="Freeform 47"/>
          <p:cNvSpPr/>
          <p:nvPr/>
        </p:nvSpPr>
        <p:spPr>
          <a:xfrm rot="18272457" flipH="1" flipV="1">
            <a:off x="8193083" y="1795684"/>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49" name="Freeform 48"/>
          <p:cNvSpPr/>
          <p:nvPr/>
        </p:nvSpPr>
        <p:spPr>
          <a:xfrm rot="18272457" flipH="1" flipV="1">
            <a:off x="8200957" y="1471519"/>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31" name="Freeform 30"/>
          <p:cNvSpPr/>
          <p:nvPr/>
        </p:nvSpPr>
        <p:spPr>
          <a:xfrm rot="3247043" flipH="1" flipV="1">
            <a:off x="5663056" y="1482848"/>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FF000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51" name="Freeform 50"/>
          <p:cNvSpPr/>
          <p:nvPr/>
        </p:nvSpPr>
        <p:spPr>
          <a:xfrm rot="18168679" flipH="1" flipV="1">
            <a:off x="5663994" y="2731707"/>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52" name="Freeform 51"/>
          <p:cNvSpPr/>
          <p:nvPr/>
        </p:nvSpPr>
        <p:spPr>
          <a:xfrm rot="18551930" flipH="1" flipV="1">
            <a:off x="6876232" y="1462079"/>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53" name="Freeform 52"/>
          <p:cNvSpPr/>
          <p:nvPr/>
        </p:nvSpPr>
        <p:spPr>
          <a:xfrm rot="18386392" flipH="1" flipV="1">
            <a:off x="6876233" y="1790640"/>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56" name="Freeform 55"/>
          <p:cNvSpPr/>
          <p:nvPr/>
        </p:nvSpPr>
        <p:spPr>
          <a:xfrm rot="18116462" flipH="1" flipV="1">
            <a:off x="6876234" y="2725857"/>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58" name="Freeform 57"/>
          <p:cNvSpPr/>
          <p:nvPr/>
        </p:nvSpPr>
        <p:spPr>
          <a:xfrm rot="18027289" flipH="1" flipV="1">
            <a:off x="6886208" y="2092158"/>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59" name="Freeform 58"/>
          <p:cNvSpPr/>
          <p:nvPr/>
        </p:nvSpPr>
        <p:spPr>
          <a:xfrm rot="18027289" flipH="1" flipV="1">
            <a:off x="6886205" y="2407021"/>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33" name="Freeform 32"/>
          <p:cNvSpPr/>
          <p:nvPr/>
        </p:nvSpPr>
        <p:spPr>
          <a:xfrm rot="3247043" flipH="1" flipV="1">
            <a:off x="5696533" y="1784501"/>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FF000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35" name="Freeform 34"/>
          <p:cNvSpPr/>
          <p:nvPr/>
        </p:nvSpPr>
        <p:spPr>
          <a:xfrm rot="18363181" flipH="1" flipV="1">
            <a:off x="5660282" y="2420968"/>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41" name="Freeform 40"/>
          <p:cNvSpPr/>
          <p:nvPr/>
        </p:nvSpPr>
        <p:spPr>
          <a:xfrm rot="18027289" flipH="1" flipV="1">
            <a:off x="5666926" y="2092156"/>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graphicFrame>
        <p:nvGraphicFramePr>
          <p:cNvPr id="42" name="Chart 41"/>
          <p:cNvGraphicFramePr>
            <a:graphicFrameLocks/>
          </p:cNvGraphicFramePr>
          <p:nvPr>
            <p:extLst>
              <p:ext uri="{D42A27DB-BD31-4B8C-83A1-F6EECF244321}">
                <p14:modId xmlns:p14="http://schemas.microsoft.com/office/powerpoint/2010/main" val="1892037929"/>
              </p:ext>
            </p:extLst>
          </p:nvPr>
        </p:nvGraphicFramePr>
        <p:xfrm>
          <a:off x="30098" y="1218884"/>
          <a:ext cx="4389501" cy="157826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3" name="Chart 42"/>
          <p:cNvGraphicFramePr>
            <a:graphicFrameLocks/>
          </p:cNvGraphicFramePr>
          <p:nvPr>
            <p:extLst>
              <p:ext uri="{D42A27DB-BD31-4B8C-83A1-F6EECF244321}">
                <p14:modId xmlns:p14="http://schemas.microsoft.com/office/powerpoint/2010/main" val="1411333780"/>
              </p:ext>
            </p:extLst>
          </p:nvPr>
        </p:nvGraphicFramePr>
        <p:xfrm>
          <a:off x="25879" y="2919264"/>
          <a:ext cx="4393721" cy="192638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6" name="Chart 45"/>
          <p:cNvGraphicFramePr>
            <a:graphicFrameLocks/>
          </p:cNvGraphicFramePr>
          <p:nvPr>
            <p:extLst>
              <p:ext uri="{D42A27DB-BD31-4B8C-83A1-F6EECF244321}">
                <p14:modId xmlns:p14="http://schemas.microsoft.com/office/powerpoint/2010/main" val="1345242673"/>
              </p:ext>
            </p:extLst>
          </p:nvPr>
        </p:nvGraphicFramePr>
        <p:xfrm>
          <a:off x="1438" y="4976454"/>
          <a:ext cx="4113362" cy="146244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71340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ahoma" pitchFamily="34" charset="0"/>
                <a:ea typeface="Tahoma" pitchFamily="34" charset="0"/>
                <a:cs typeface="Tahoma" pitchFamily="34" charset="0"/>
              </a:rPr>
              <a:t>DIỄN BIẾN GIAO DỊCH TTCK VIỆT NAM</a:t>
            </a:r>
            <a:endParaRPr lang="en-US" sz="2000" dirty="0">
              <a:latin typeface="Tahoma" pitchFamily="34" charset="0"/>
              <a:ea typeface="Tahoma" pitchFamily="34" charset="0"/>
              <a:cs typeface="Tahoma" pitchFamily="34" charset="0"/>
            </a:endParaRPr>
          </a:p>
        </p:txBody>
      </p:sp>
      <p:sp>
        <p:nvSpPr>
          <p:cNvPr id="5" name="TextBox 8"/>
          <p:cNvSpPr txBox="1"/>
          <p:nvPr/>
        </p:nvSpPr>
        <p:spPr>
          <a:xfrm>
            <a:off x="5410200" y="807693"/>
            <a:ext cx="4331044" cy="646331"/>
          </a:xfrm>
          <a:prstGeom prst="rect">
            <a:avLst/>
          </a:prstGeom>
          <a:noFill/>
        </p:spPr>
        <p:txBody>
          <a:bodyPr wrap="square">
            <a:spAutoFit/>
          </a:bodyPr>
          <a:lstStyle/>
          <a:p>
            <a:pPr algn="l">
              <a:spcAft>
                <a:spcPts val="600"/>
              </a:spcAft>
              <a:buClr>
                <a:schemeClr val="accent4"/>
              </a:buClr>
              <a:defRPr/>
            </a:pPr>
            <a:r>
              <a:rPr lang="en-US" sz="1600" b="1" dirty="0" smtClean="0">
                <a:latin typeface="Tahoma" pitchFamily="34" charset="0"/>
                <a:ea typeface="Tahoma" pitchFamily="34" charset="0"/>
                <a:cs typeface="Tahoma" pitchFamily="34" charset="0"/>
              </a:rPr>
              <a:t>Top </a:t>
            </a:r>
            <a:r>
              <a:rPr lang="en-US" sz="1600" b="1" dirty="0" err="1" smtClean="0">
                <a:latin typeface="Tahoma" pitchFamily="34" charset="0"/>
                <a:ea typeface="Tahoma" pitchFamily="34" charset="0"/>
                <a:cs typeface="Tahoma" pitchFamily="34" charset="0"/>
              </a:rPr>
              <a:t>cổ</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phiếu</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ảnh</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hưởng</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tới</a:t>
            </a:r>
            <a:r>
              <a:rPr lang="en-US" sz="1600" b="1" dirty="0" smtClean="0">
                <a:latin typeface="Tahoma" pitchFamily="34" charset="0"/>
                <a:ea typeface="Tahoma" pitchFamily="34" charset="0"/>
                <a:cs typeface="Tahoma" pitchFamily="34" charset="0"/>
              </a:rPr>
              <a:t> VN-Index</a:t>
            </a:r>
          </a:p>
          <a:p>
            <a:pPr algn="l">
              <a:spcAft>
                <a:spcPts val="600"/>
              </a:spcAft>
              <a:buClr>
                <a:schemeClr val="accent4"/>
              </a:buClr>
              <a:defRPr/>
            </a:pPr>
            <a:endParaRPr lang="vi-VN" sz="1500" dirty="0">
              <a:solidFill>
                <a:srgbClr val="878787"/>
              </a:solidFill>
              <a:latin typeface="+mn-lt"/>
            </a:endParaRPr>
          </a:p>
        </p:txBody>
      </p:sp>
      <p:sp>
        <p:nvSpPr>
          <p:cNvPr id="6" name="TextBox 8"/>
          <p:cNvSpPr txBox="1"/>
          <p:nvPr/>
        </p:nvSpPr>
        <p:spPr>
          <a:xfrm>
            <a:off x="5296088" y="3600893"/>
            <a:ext cx="4609912" cy="569387"/>
          </a:xfrm>
          <a:prstGeom prst="rect">
            <a:avLst/>
          </a:prstGeom>
          <a:noFill/>
        </p:spPr>
        <p:txBody>
          <a:bodyPr wrap="square">
            <a:spAutoFit/>
          </a:bodyPr>
          <a:lstStyle/>
          <a:p>
            <a:pPr>
              <a:spcAft>
                <a:spcPts val="600"/>
              </a:spcAft>
              <a:buClr>
                <a:schemeClr val="accent4"/>
              </a:buClr>
              <a:defRPr/>
            </a:pPr>
            <a:r>
              <a:rPr lang="en-US" sz="1500" b="1" dirty="0" err="1" smtClean="0">
                <a:latin typeface="Tahoma" pitchFamily="34" charset="0"/>
                <a:ea typeface="Tahoma" pitchFamily="34" charset="0"/>
                <a:cs typeface="Tahoma" pitchFamily="34" charset="0"/>
              </a:rPr>
              <a:t>Giao</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dịch</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khối</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ngoại</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Mua</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ròng</a:t>
            </a:r>
            <a:r>
              <a:rPr lang="en-US" sz="1500" b="1" dirty="0">
                <a:latin typeface="Tahoma" pitchFamily="34" charset="0"/>
                <a:ea typeface="Tahoma" pitchFamily="34" charset="0"/>
                <a:cs typeface="Tahoma" pitchFamily="34" charset="0"/>
              </a:rPr>
              <a:t> </a:t>
            </a:r>
            <a:r>
              <a:rPr lang="en-US" sz="1500" b="1" dirty="0" smtClean="0">
                <a:latin typeface="Tahoma" pitchFamily="34" charset="0"/>
                <a:ea typeface="Tahoma" pitchFamily="34" charset="0"/>
                <a:cs typeface="Tahoma" pitchFamily="34" charset="0"/>
              </a:rPr>
              <a:t>37 </a:t>
            </a:r>
            <a:r>
              <a:rPr lang="en-US" sz="1500" b="1" dirty="0" err="1" smtClean="0">
                <a:latin typeface="Tahoma" pitchFamily="34" charset="0"/>
                <a:ea typeface="Tahoma" pitchFamily="34" charset="0"/>
                <a:cs typeface="Tahoma" pitchFamily="34" charset="0"/>
              </a:rPr>
              <a:t>tỷ</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đồng</a:t>
            </a:r>
            <a:r>
              <a:rPr lang="en-US" sz="1600" b="1" dirty="0" smtClean="0"/>
              <a:t>	 </a:t>
            </a:r>
            <a:endParaRPr lang="vi-VN" sz="1600" dirty="0">
              <a:solidFill>
                <a:srgbClr val="878787"/>
              </a:solidFill>
              <a:latin typeface="+mn-lt"/>
            </a:endParaRPr>
          </a:p>
        </p:txBody>
      </p:sp>
      <p:sp>
        <p:nvSpPr>
          <p:cNvPr id="10" name="TextBox 8"/>
          <p:cNvSpPr txBox="1"/>
          <p:nvPr/>
        </p:nvSpPr>
        <p:spPr>
          <a:xfrm>
            <a:off x="-1" y="810397"/>
            <a:ext cx="5777023" cy="1000274"/>
          </a:xfrm>
          <a:prstGeom prst="rect">
            <a:avLst/>
          </a:prstGeom>
          <a:noFill/>
        </p:spPr>
        <p:txBody>
          <a:bodyPr wrap="square">
            <a:spAutoFit/>
          </a:bodyPr>
          <a:lstStyle/>
          <a:p>
            <a:pPr algn="l">
              <a:spcAft>
                <a:spcPts val="600"/>
              </a:spcAft>
              <a:buClr>
                <a:schemeClr val="accent4"/>
              </a:buClr>
              <a:defRPr/>
            </a:pPr>
            <a:r>
              <a:rPr lang="en-US" sz="1500" b="1" dirty="0" err="1">
                <a:latin typeface="Tahoma" pitchFamily="34" charset="0"/>
                <a:ea typeface="Tahoma" pitchFamily="34" charset="0"/>
                <a:cs typeface="Tahoma" pitchFamily="34" charset="0"/>
              </a:rPr>
              <a:t>Tỷ</a:t>
            </a:r>
            <a:r>
              <a:rPr lang="en-US" sz="1500" b="1" dirty="0">
                <a:latin typeface="Tahoma" pitchFamily="34" charset="0"/>
                <a:ea typeface="Tahoma" pitchFamily="34" charset="0"/>
                <a:cs typeface="Tahoma" pitchFamily="34" charset="0"/>
              </a:rPr>
              <a:t> </a:t>
            </a:r>
            <a:r>
              <a:rPr lang="en-US" sz="1500" b="1" dirty="0" err="1">
                <a:latin typeface="Tahoma" pitchFamily="34" charset="0"/>
                <a:ea typeface="Tahoma" pitchFamily="34" charset="0"/>
                <a:cs typeface="Tahoma" pitchFamily="34" charset="0"/>
              </a:rPr>
              <a:t>trọng</a:t>
            </a:r>
            <a:r>
              <a:rPr lang="en-US" sz="1500" b="1" dirty="0">
                <a:latin typeface="Tahoma" pitchFamily="34" charset="0"/>
                <a:ea typeface="Tahoma" pitchFamily="34" charset="0"/>
                <a:cs typeface="Tahoma" pitchFamily="34" charset="0"/>
              </a:rPr>
              <a:t> </a:t>
            </a:r>
            <a:r>
              <a:rPr lang="en-US" sz="1500" b="1" dirty="0" err="1">
                <a:latin typeface="Tahoma" pitchFamily="34" charset="0"/>
                <a:ea typeface="Tahoma" pitchFamily="34" charset="0"/>
                <a:cs typeface="Tahoma" pitchFamily="34" charset="0"/>
              </a:rPr>
              <a:t>nhóm</a:t>
            </a:r>
            <a:r>
              <a:rPr lang="en-US" sz="1500" b="1" dirty="0">
                <a:latin typeface="Tahoma" pitchFamily="34" charset="0"/>
                <a:ea typeface="Tahoma" pitchFamily="34" charset="0"/>
                <a:cs typeface="Tahoma" pitchFamily="34" charset="0"/>
              </a:rPr>
              <a:t> </a:t>
            </a:r>
            <a:r>
              <a:rPr lang="en-US" sz="1500" b="1" dirty="0" err="1">
                <a:latin typeface="Tahoma" pitchFamily="34" charset="0"/>
                <a:ea typeface="Tahoma" pitchFamily="34" charset="0"/>
                <a:cs typeface="Tahoma" pitchFamily="34" charset="0"/>
              </a:rPr>
              <a:t>ngành</a:t>
            </a:r>
            <a:r>
              <a:rPr lang="en-US" sz="1500" b="1" dirty="0">
                <a:latin typeface="Tahoma" pitchFamily="34" charset="0"/>
                <a:ea typeface="Tahoma" pitchFamily="34" charset="0"/>
                <a:cs typeface="Tahoma" pitchFamily="34" charset="0"/>
              </a:rPr>
              <a:t> </a:t>
            </a:r>
            <a:r>
              <a:rPr lang="en-US" sz="1500" b="1" dirty="0" err="1">
                <a:latin typeface="Tahoma" pitchFamily="34" charset="0"/>
                <a:ea typeface="Tahoma" pitchFamily="34" charset="0"/>
                <a:cs typeface="Tahoma" pitchFamily="34" charset="0"/>
              </a:rPr>
              <a:t>của</a:t>
            </a:r>
            <a:r>
              <a:rPr lang="en-US" sz="1500" b="1" dirty="0">
                <a:latin typeface="Tahoma" pitchFamily="34" charset="0"/>
                <a:ea typeface="Tahoma" pitchFamily="34" charset="0"/>
                <a:cs typeface="Tahoma" pitchFamily="34" charset="0"/>
              </a:rPr>
              <a:t> VN-Index </a:t>
            </a:r>
            <a:r>
              <a:rPr lang="en-US" sz="1500" b="1" dirty="0" err="1">
                <a:latin typeface="Tahoma" pitchFamily="34" charset="0"/>
                <a:ea typeface="Tahoma" pitchFamily="34" charset="0"/>
                <a:cs typeface="Tahoma" pitchFamily="34" charset="0"/>
              </a:rPr>
              <a:t>theo</a:t>
            </a:r>
            <a:r>
              <a:rPr lang="en-US" sz="1500" b="1" dirty="0">
                <a:latin typeface="Tahoma" pitchFamily="34" charset="0"/>
                <a:ea typeface="Tahoma" pitchFamily="34" charset="0"/>
                <a:cs typeface="Tahoma" pitchFamily="34" charset="0"/>
              </a:rPr>
              <a:t> </a:t>
            </a:r>
            <a:r>
              <a:rPr lang="en-US" sz="1500" b="1" dirty="0" err="1">
                <a:latin typeface="Tahoma" pitchFamily="34" charset="0"/>
                <a:ea typeface="Tahoma" pitchFamily="34" charset="0"/>
                <a:cs typeface="Tahoma" pitchFamily="34" charset="0"/>
              </a:rPr>
              <a:t>chuẩn</a:t>
            </a:r>
            <a:r>
              <a:rPr lang="en-US" sz="1500" b="1" dirty="0">
                <a:latin typeface="Tahoma" pitchFamily="34" charset="0"/>
                <a:ea typeface="Tahoma" pitchFamily="34" charset="0"/>
                <a:cs typeface="Tahoma" pitchFamily="34" charset="0"/>
              </a:rPr>
              <a:t> ICB</a:t>
            </a:r>
          </a:p>
          <a:p>
            <a:pPr algn="l">
              <a:spcAft>
                <a:spcPts val="600"/>
              </a:spcAft>
              <a:buClr>
                <a:schemeClr val="accent4"/>
              </a:buClr>
              <a:defRPr/>
            </a:pPr>
            <a:endParaRPr lang="en-US" b="1" dirty="0" smtClean="0">
              <a:latin typeface="+mj-lt"/>
            </a:endParaRPr>
          </a:p>
          <a:p>
            <a:pPr algn="l">
              <a:spcAft>
                <a:spcPts val="600"/>
              </a:spcAft>
              <a:buClr>
                <a:schemeClr val="accent4"/>
              </a:buClr>
              <a:defRPr/>
            </a:pPr>
            <a:endParaRPr lang="vi-VN" sz="1500" dirty="0">
              <a:solidFill>
                <a:srgbClr val="878787"/>
              </a:solidFill>
              <a:latin typeface="+mn-lt"/>
            </a:endParaRPr>
          </a:p>
        </p:txBody>
      </p:sp>
      <p:sp>
        <p:nvSpPr>
          <p:cNvPr id="11" name="TextBox 8"/>
          <p:cNvSpPr txBox="1"/>
          <p:nvPr/>
        </p:nvSpPr>
        <p:spPr>
          <a:xfrm>
            <a:off x="-381000" y="3607981"/>
            <a:ext cx="5524689" cy="338554"/>
          </a:xfrm>
          <a:prstGeom prst="rect">
            <a:avLst/>
          </a:prstGeom>
          <a:noFill/>
        </p:spPr>
        <p:txBody>
          <a:bodyPr wrap="square">
            <a:spAutoFit/>
          </a:bodyPr>
          <a:lstStyle/>
          <a:p>
            <a:pPr>
              <a:spcAft>
                <a:spcPts val="600"/>
              </a:spcAft>
              <a:buClr>
                <a:schemeClr val="accent4"/>
              </a:buClr>
              <a:defRPr/>
            </a:pPr>
            <a:r>
              <a:rPr lang="en-US" sz="1600" b="1" dirty="0" err="1" smtClean="0">
                <a:latin typeface="Tahoma" pitchFamily="34" charset="0"/>
                <a:ea typeface="Tahoma" pitchFamily="34" charset="0"/>
                <a:cs typeface="Tahoma" pitchFamily="34" charset="0"/>
              </a:rPr>
              <a:t>Tăng</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trưởng</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các</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nhóm</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ngành</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trong</a:t>
            </a:r>
            <a:r>
              <a:rPr lang="en-US" sz="1600" b="1" dirty="0" smtClean="0">
                <a:latin typeface="Tahoma" pitchFamily="34" charset="0"/>
                <a:ea typeface="Tahoma" pitchFamily="34" charset="0"/>
                <a:cs typeface="Tahoma" pitchFamily="34" charset="0"/>
              </a:rPr>
              <a:t> 1 </a:t>
            </a:r>
            <a:r>
              <a:rPr lang="en-US" sz="1600" b="1" dirty="0" err="1" smtClean="0">
                <a:latin typeface="Tahoma" pitchFamily="34" charset="0"/>
                <a:ea typeface="Tahoma" pitchFamily="34" charset="0"/>
                <a:cs typeface="Tahoma" pitchFamily="34" charset="0"/>
              </a:rPr>
              <a:t>tháng</a:t>
            </a:r>
            <a:endParaRPr lang="vi-VN" sz="1600" dirty="0">
              <a:solidFill>
                <a:srgbClr val="878787"/>
              </a:solidFill>
              <a:latin typeface="Tahoma" pitchFamily="34" charset="0"/>
              <a:ea typeface="Tahoma" pitchFamily="34" charset="0"/>
              <a:cs typeface="Tahoma" pitchFamily="34" charset="0"/>
            </a:endParaRPr>
          </a:p>
        </p:txBody>
      </p:sp>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65979" y="529133"/>
            <a:ext cx="118039"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3" name="Chart 12"/>
          <p:cNvGraphicFramePr>
            <a:graphicFrameLocks/>
          </p:cNvGraphicFramePr>
          <p:nvPr>
            <p:extLst>
              <p:ext uri="{D42A27DB-BD31-4B8C-83A1-F6EECF244321}">
                <p14:modId xmlns:p14="http://schemas.microsoft.com/office/powerpoint/2010/main" val="2195601929"/>
              </p:ext>
            </p:extLst>
          </p:nvPr>
        </p:nvGraphicFramePr>
        <p:xfrm>
          <a:off x="4800600" y="3885587"/>
          <a:ext cx="5105400" cy="251521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p:cNvGraphicFramePr>
            <a:graphicFrameLocks/>
          </p:cNvGraphicFramePr>
          <p:nvPr>
            <p:extLst>
              <p:ext uri="{D42A27DB-BD31-4B8C-83A1-F6EECF244321}">
                <p14:modId xmlns:p14="http://schemas.microsoft.com/office/powerpoint/2010/main" val="3171241798"/>
              </p:ext>
            </p:extLst>
          </p:nvPr>
        </p:nvGraphicFramePr>
        <p:xfrm>
          <a:off x="-1" y="1032589"/>
          <a:ext cx="5172075" cy="293846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Chart 15"/>
          <p:cNvGraphicFramePr>
            <a:graphicFrameLocks/>
          </p:cNvGraphicFramePr>
          <p:nvPr>
            <p:extLst>
              <p:ext uri="{D42A27DB-BD31-4B8C-83A1-F6EECF244321}">
                <p14:modId xmlns:p14="http://schemas.microsoft.com/office/powerpoint/2010/main" val="490331934"/>
              </p:ext>
            </p:extLst>
          </p:nvPr>
        </p:nvGraphicFramePr>
        <p:xfrm>
          <a:off x="0" y="3946535"/>
          <a:ext cx="4876800" cy="251521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9" name="Chart 18"/>
          <p:cNvGraphicFramePr>
            <a:graphicFrameLocks/>
          </p:cNvGraphicFramePr>
          <p:nvPr>
            <p:extLst>
              <p:ext uri="{D42A27DB-BD31-4B8C-83A1-F6EECF244321}">
                <p14:modId xmlns:p14="http://schemas.microsoft.com/office/powerpoint/2010/main" val="4182554633"/>
              </p:ext>
            </p:extLst>
          </p:nvPr>
        </p:nvGraphicFramePr>
        <p:xfrm>
          <a:off x="4953000" y="1126261"/>
          <a:ext cx="4929281" cy="253134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367243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ahoma" pitchFamily="34" charset="0"/>
                <a:ea typeface="Tahoma" pitchFamily="34" charset="0"/>
                <a:cs typeface="Tahoma" pitchFamily="34" charset="0"/>
              </a:rPr>
              <a:t>TỔNG QUAN THỊ TRƯỜNG THẾ GIỚI</a:t>
            </a:r>
            <a:endParaRPr lang="en-US" sz="2000" dirty="0">
              <a:latin typeface="Tahoma" pitchFamily="34" charset="0"/>
              <a:ea typeface="Tahoma" pitchFamily="34" charset="0"/>
              <a:cs typeface="Tahoma" pitchFamily="34" charset="0"/>
            </a:endParaRPr>
          </a:p>
        </p:txBody>
      </p:sp>
      <p:sp>
        <p:nvSpPr>
          <p:cNvPr id="16" name="TextBox 15"/>
          <p:cNvSpPr txBox="1"/>
          <p:nvPr/>
        </p:nvSpPr>
        <p:spPr>
          <a:xfrm>
            <a:off x="4723261" y="685816"/>
            <a:ext cx="4876800" cy="307777"/>
          </a:xfrm>
          <a:prstGeom prst="rect">
            <a:avLst/>
          </a:prstGeom>
          <a:noFill/>
        </p:spPr>
        <p:txBody>
          <a:bodyPr wrap="square" rtlCol="0">
            <a:spAutoFit/>
          </a:bodyPr>
          <a:lstStyle/>
          <a:p>
            <a:r>
              <a:rPr lang="en-US" sz="1400" b="1" dirty="0" smtClean="0">
                <a:latin typeface="Tahoma" pitchFamily="34" charset="0"/>
                <a:ea typeface="Tahoma" pitchFamily="34" charset="0"/>
                <a:cs typeface="Tahoma" pitchFamily="34" charset="0"/>
              </a:rPr>
              <a:t>CHỨNG KHOÁN THẾ GIỚI</a:t>
            </a:r>
          </a:p>
        </p:txBody>
      </p:sp>
      <p:sp>
        <p:nvSpPr>
          <p:cNvPr id="18" name="TextBox 17"/>
          <p:cNvSpPr txBox="1"/>
          <p:nvPr/>
        </p:nvSpPr>
        <p:spPr>
          <a:xfrm>
            <a:off x="-10320" y="686714"/>
            <a:ext cx="4876800" cy="307777"/>
          </a:xfrm>
          <a:prstGeom prst="rect">
            <a:avLst/>
          </a:prstGeom>
          <a:noFill/>
        </p:spPr>
        <p:txBody>
          <a:bodyPr wrap="square" rtlCol="0">
            <a:spAutoFit/>
          </a:bodyPr>
          <a:lstStyle/>
          <a:p>
            <a:r>
              <a:rPr lang="en-US" sz="1400" b="1" dirty="0" smtClean="0">
                <a:latin typeface="Tahoma" pitchFamily="34" charset="0"/>
                <a:ea typeface="Tahoma" pitchFamily="34" charset="0"/>
                <a:cs typeface="Tahoma" pitchFamily="34" charset="0"/>
              </a:rPr>
              <a:t>GIÁ HÀNG HÓA CƠ BẢN</a:t>
            </a:r>
          </a:p>
        </p:txBody>
      </p:sp>
      <p:graphicFrame>
        <p:nvGraphicFramePr>
          <p:cNvPr id="5" name="Table 4"/>
          <p:cNvGraphicFramePr>
            <a:graphicFrameLocks noGrp="1"/>
          </p:cNvGraphicFramePr>
          <p:nvPr>
            <p:extLst>
              <p:ext uri="{D42A27DB-BD31-4B8C-83A1-F6EECF244321}">
                <p14:modId xmlns:p14="http://schemas.microsoft.com/office/powerpoint/2010/main" val="2715292476"/>
              </p:ext>
            </p:extLst>
          </p:nvPr>
        </p:nvGraphicFramePr>
        <p:xfrm>
          <a:off x="232012" y="1084057"/>
          <a:ext cx="4492388" cy="4798583"/>
        </p:xfrm>
        <a:graphic>
          <a:graphicData uri="http://schemas.openxmlformats.org/drawingml/2006/table">
            <a:tbl>
              <a:tblPr firstRow="1" bandRow="1">
                <a:tableStyleId>{5C22544A-7EE6-4342-B048-85BDC9FD1C3A}</a:tableStyleId>
              </a:tblPr>
              <a:tblGrid>
                <a:gridCol w="1139588"/>
                <a:gridCol w="1066800"/>
                <a:gridCol w="2286000"/>
              </a:tblGrid>
              <a:tr h="530270">
                <a:tc>
                  <a:txBody>
                    <a:bodyPr/>
                    <a:lstStyle/>
                    <a:p>
                      <a:r>
                        <a:rPr lang="en-US" sz="900" dirty="0" err="1" smtClean="0">
                          <a:solidFill>
                            <a:schemeClr val="tx1"/>
                          </a:solidFill>
                          <a:latin typeface="Tahoma" pitchFamily="34" charset="0"/>
                          <a:ea typeface="Tahoma" pitchFamily="34" charset="0"/>
                          <a:cs typeface="Tahoma" pitchFamily="34" charset="0"/>
                        </a:rPr>
                        <a:t>Chỉ</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số</a:t>
                      </a:r>
                      <a:r>
                        <a:rPr lang="en-US" sz="900" baseline="0" dirty="0" smtClean="0">
                          <a:solidFill>
                            <a:schemeClr val="tx1"/>
                          </a:solidFill>
                          <a:latin typeface="Tahoma" pitchFamily="34" charset="0"/>
                          <a:ea typeface="Tahoma" pitchFamily="34" charset="0"/>
                          <a:cs typeface="Tahoma" pitchFamily="34" charset="0"/>
                        </a:rPr>
                        <a:t> </a:t>
                      </a:r>
                      <a:endParaRPr lang="en-US" sz="900" dirty="0">
                        <a:solidFill>
                          <a:schemeClr val="tx1"/>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5000"/>
                        <a:lumOff val="75000"/>
                      </a:schemeClr>
                    </a:solidFill>
                  </a:tcPr>
                </a:tc>
                <a:tc>
                  <a:txBody>
                    <a:bodyPr/>
                    <a:lstStyle/>
                    <a:p>
                      <a:r>
                        <a:rPr lang="en-US" sz="900" dirty="0" err="1" smtClean="0">
                          <a:solidFill>
                            <a:schemeClr val="tx1"/>
                          </a:solidFill>
                          <a:latin typeface="Tahoma" pitchFamily="34" charset="0"/>
                          <a:ea typeface="Tahoma" pitchFamily="34" charset="0"/>
                          <a:cs typeface="Tahoma" pitchFamily="34" charset="0"/>
                        </a:rPr>
                        <a:t>Biến</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động</a:t>
                      </a:r>
                      <a:r>
                        <a:rPr lang="en-US" sz="900" baseline="0" dirty="0" smtClean="0">
                          <a:solidFill>
                            <a:schemeClr val="tx1"/>
                          </a:solidFill>
                          <a:latin typeface="Tahoma" pitchFamily="34" charset="0"/>
                          <a:ea typeface="Tahoma" pitchFamily="34" charset="0"/>
                          <a:cs typeface="Tahoma" pitchFamily="34" charset="0"/>
                        </a:rPr>
                        <a:t> so </a:t>
                      </a:r>
                      <a:r>
                        <a:rPr lang="en-US" sz="900" baseline="0" dirty="0" err="1" smtClean="0">
                          <a:solidFill>
                            <a:schemeClr val="tx1"/>
                          </a:solidFill>
                          <a:latin typeface="Tahoma" pitchFamily="34" charset="0"/>
                          <a:ea typeface="Tahoma" pitchFamily="34" charset="0"/>
                          <a:cs typeface="Tahoma" pitchFamily="34" charset="0"/>
                        </a:rPr>
                        <a:t>với</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tháng</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trước</a:t>
                      </a:r>
                      <a:r>
                        <a:rPr lang="en-US" sz="900" baseline="0" dirty="0" smtClean="0">
                          <a:solidFill>
                            <a:schemeClr val="tx1"/>
                          </a:solidFill>
                          <a:latin typeface="Tahoma" pitchFamily="34" charset="0"/>
                          <a:ea typeface="Tahoma" pitchFamily="34" charset="0"/>
                          <a:cs typeface="Tahoma" pitchFamily="34" charset="0"/>
                        </a:rPr>
                        <a:t> (%)</a:t>
                      </a:r>
                      <a:endParaRPr lang="en-US" sz="900" dirty="0">
                        <a:solidFill>
                          <a:schemeClr val="tx1"/>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5000"/>
                        <a:lumOff val="75000"/>
                      </a:schemeClr>
                    </a:solidFill>
                  </a:tcPr>
                </a:tc>
                <a:tc>
                  <a:txBody>
                    <a:bodyPr/>
                    <a:lstStyle/>
                    <a:p>
                      <a:pPr algn="l"/>
                      <a:r>
                        <a:rPr lang="en-US" sz="900" dirty="0" err="1" smtClean="0">
                          <a:solidFill>
                            <a:schemeClr val="tx1"/>
                          </a:solidFill>
                          <a:latin typeface="Tahoma" pitchFamily="34" charset="0"/>
                          <a:ea typeface="Tahoma" pitchFamily="34" charset="0"/>
                          <a:cs typeface="Tahoma" pitchFamily="34" charset="0"/>
                        </a:rPr>
                        <a:t>Đồ</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thị</a:t>
                      </a:r>
                      <a:r>
                        <a:rPr lang="en-US" sz="900" baseline="0" dirty="0" smtClean="0">
                          <a:solidFill>
                            <a:schemeClr val="tx1"/>
                          </a:solidFill>
                          <a:latin typeface="Tahoma" pitchFamily="34" charset="0"/>
                          <a:ea typeface="Tahoma" pitchFamily="34" charset="0"/>
                          <a:cs typeface="Tahoma" pitchFamily="34" charset="0"/>
                        </a:rPr>
                        <a:t> 1 </a:t>
                      </a:r>
                      <a:r>
                        <a:rPr lang="en-US" sz="900" baseline="0" dirty="0" err="1" smtClean="0">
                          <a:solidFill>
                            <a:schemeClr val="tx1"/>
                          </a:solidFill>
                          <a:latin typeface="Tahoma" pitchFamily="34" charset="0"/>
                          <a:ea typeface="Tahoma" pitchFamily="34" charset="0"/>
                          <a:cs typeface="Tahoma" pitchFamily="34" charset="0"/>
                        </a:rPr>
                        <a:t>tháng</a:t>
                      </a:r>
                      <a:endParaRPr lang="en-US" sz="900" dirty="0">
                        <a:solidFill>
                          <a:schemeClr val="tx1"/>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5000"/>
                        <a:lumOff val="75000"/>
                      </a:schemeClr>
                    </a:solidFill>
                  </a:tcPr>
                </a:tc>
              </a:tr>
              <a:tr h="824073">
                <a:tc>
                  <a:txBody>
                    <a:bodyPr/>
                    <a:lstStyle/>
                    <a:p>
                      <a:endParaRPr lang="en-US" sz="1000" dirty="0" smtClean="0">
                        <a:latin typeface="Tahoma" pitchFamily="34" charset="0"/>
                        <a:ea typeface="Tahoma" pitchFamily="34" charset="0"/>
                        <a:cs typeface="Tahoma" pitchFamily="34" charset="0"/>
                      </a:endParaRPr>
                    </a:p>
                    <a:p>
                      <a:r>
                        <a:rPr lang="en-US" sz="1100" b="1" dirty="0" smtClean="0">
                          <a:latin typeface="Tahoma" pitchFamily="34" charset="0"/>
                          <a:ea typeface="Tahoma" pitchFamily="34" charset="0"/>
                          <a:cs typeface="Tahoma" pitchFamily="34" charset="0"/>
                        </a:rPr>
                        <a:t>Brent Oil</a:t>
                      </a:r>
                    </a:p>
                    <a:p>
                      <a:endParaRPr lang="en-US" sz="800" dirty="0" smtClean="0">
                        <a:latin typeface="Tahoma" pitchFamily="34" charset="0"/>
                        <a:ea typeface="Tahoma" pitchFamily="34" charset="0"/>
                        <a:cs typeface="Tahoma" pitchFamily="34" charset="0"/>
                      </a:endParaRPr>
                    </a:p>
                    <a:p>
                      <a:r>
                        <a:rPr lang="en-US" sz="900" dirty="0" smtClean="0">
                          <a:solidFill>
                            <a:srgbClr val="00B050"/>
                          </a:solidFill>
                          <a:latin typeface="Tahoma" pitchFamily="34" charset="0"/>
                          <a:ea typeface="Tahoma" pitchFamily="34" charset="0"/>
                          <a:cs typeface="Tahoma" pitchFamily="34" charset="0"/>
                        </a:rPr>
                        <a:t>62.87 USD/</a:t>
                      </a:r>
                      <a:r>
                        <a:rPr lang="en-US" sz="900" dirty="0" err="1" smtClean="0">
                          <a:solidFill>
                            <a:srgbClr val="00B050"/>
                          </a:solidFill>
                          <a:latin typeface="Tahoma" pitchFamily="34" charset="0"/>
                          <a:ea typeface="Tahoma" pitchFamily="34" charset="0"/>
                          <a:cs typeface="Tahoma" pitchFamily="34" charset="0"/>
                        </a:rPr>
                        <a:t>bbl</a:t>
                      </a:r>
                      <a:endParaRPr lang="en-US" sz="900" dirty="0" smtClean="0">
                        <a:solidFill>
                          <a:srgbClr val="00B050"/>
                        </a:solidFill>
                        <a:latin typeface="Tahoma" pitchFamily="34" charset="0"/>
                        <a:ea typeface="Tahoma" pitchFamily="34" charset="0"/>
                        <a:cs typeface="Tahoma" pitchFamily="34" charset="0"/>
                      </a:endParaRPr>
                    </a:p>
                    <a:p>
                      <a:endParaRPr lang="en-US" sz="800" dirty="0">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latin typeface="Tahoma" pitchFamily="34" charset="0"/>
                        <a:ea typeface="Tahoma" pitchFamily="34" charset="0"/>
                        <a:cs typeface="Tahoma" pitchFamily="34" charset="0"/>
                      </a:endParaRPr>
                    </a:p>
                    <a:p>
                      <a:pPr algn="ctr"/>
                      <a:r>
                        <a:rPr lang="en-US" sz="1000" dirty="0" smtClean="0">
                          <a:solidFill>
                            <a:srgbClr val="00B050"/>
                          </a:solidFill>
                          <a:latin typeface="Tahoma" pitchFamily="34" charset="0"/>
                          <a:ea typeface="Tahoma" pitchFamily="34" charset="0"/>
                          <a:cs typeface="Tahoma" pitchFamily="34" charset="0"/>
                        </a:rPr>
                        <a:t>+3.68</a:t>
                      </a:r>
                      <a:endParaRPr lang="en-US" sz="10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914400">
                <a:tc>
                  <a:txBody>
                    <a:bodyPr/>
                    <a:lstStyle/>
                    <a:p>
                      <a:endParaRPr lang="en-US" sz="800" dirty="0" smtClean="0">
                        <a:latin typeface="Tahoma" pitchFamily="34" charset="0"/>
                        <a:ea typeface="Tahoma" pitchFamily="34" charset="0"/>
                        <a:cs typeface="Tahoma" pitchFamily="34" charset="0"/>
                      </a:endParaRPr>
                    </a:p>
                    <a:p>
                      <a:pPr marL="0" algn="l" defTabSz="457200" rtl="0" eaLnBrk="1" latinLnBrk="0" hangingPunct="1"/>
                      <a:r>
                        <a:rPr lang="en-US" sz="1100" b="1" kern="1200" dirty="0" smtClean="0">
                          <a:solidFill>
                            <a:schemeClr val="dk1"/>
                          </a:solidFill>
                          <a:latin typeface="Tahoma" pitchFamily="34" charset="0"/>
                          <a:ea typeface="Tahoma" pitchFamily="34" charset="0"/>
                          <a:cs typeface="Tahoma" pitchFamily="34" charset="0"/>
                        </a:rPr>
                        <a:t>WTI Crude Oil</a:t>
                      </a:r>
                    </a:p>
                    <a:p>
                      <a:endParaRPr lang="en-US" sz="800" baseline="0" dirty="0" smtClean="0">
                        <a:latin typeface="Tahoma" pitchFamily="34" charset="0"/>
                        <a:ea typeface="Tahoma" pitchFamily="34" charset="0"/>
                        <a:cs typeface="Tahoma" pitchFamily="34" charset="0"/>
                      </a:endParaRPr>
                    </a:p>
                    <a:p>
                      <a:pPr marL="0" algn="l" defTabSz="457200" rtl="0" eaLnBrk="1" latinLnBrk="0" hangingPunct="1"/>
                      <a:r>
                        <a:rPr lang="en-US" sz="900" kern="1200" dirty="0" smtClean="0">
                          <a:solidFill>
                            <a:srgbClr val="00B050"/>
                          </a:solidFill>
                          <a:latin typeface="Tahoma" pitchFamily="34" charset="0"/>
                          <a:ea typeface="Tahoma" pitchFamily="34" charset="0"/>
                          <a:cs typeface="Tahoma" pitchFamily="34" charset="0"/>
                        </a:rPr>
                        <a:t>57.62 USD/</a:t>
                      </a:r>
                      <a:r>
                        <a:rPr lang="en-US" sz="900" kern="1200" dirty="0" err="1" smtClean="0">
                          <a:solidFill>
                            <a:srgbClr val="00B050"/>
                          </a:solidFill>
                          <a:latin typeface="Tahoma" pitchFamily="34" charset="0"/>
                          <a:ea typeface="Tahoma" pitchFamily="34" charset="0"/>
                          <a:cs typeface="Tahoma" pitchFamily="34" charset="0"/>
                        </a:rPr>
                        <a:t>bbl</a:t>
                      </a:r>
                      <a:endParaRPr lang="en-US" sz="900" kern="1200" dirty="0" smtClean="0">
                        <a:solidFill>
                          <a:srgbClr val="00B050"/>
                        </a:solidFill>
                        <a:latin typeface="Tahoma" pitchFamily="34" charset="0"/>
                        <a:ea typeface="Tahoma" pitchFamily="34" charset="0"/>
                        <a:cs typeface="Tahoma" pitchFamily="34" charset="0"/>
                      </a:endParaRPr>
                    </a:p>
                    <a:p>
                      <a:endParaRPr lang="en-US" sz="800" dirty="0" smtClean="0">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latin typeface="Tahoma" pitchFamily="34" charset="0"/>
                        <a:ea typeface="Tahoma" pitchFamily="34" charset="0"/>
                        <a:cs typeface="Tahoma" pitchFamily="34" charset="0"/>
                      </a:endParaRPr>
                    </a:p>
                    <a:p>
                      <a:pPr algn="ctr"/>
                      <a:r>
                        <a:rPr lang="en-US" sz="1000" dirty="0" smtClean="0">
                          <a:solidFill>
                            <a:srgbClr val="00B050"/>
                          </a:solidFill>
                          <a:latin typeface="Tahoma" pitchFamily="34" charset="0"/>
                          <a:ea typeface="Tahoma" pitchFamily="34" charset="0"/>
                          <a:cs typeface="Tahoma" pitchFamily="34" charset="0"/>
                        </a:rPr>
                        <a:t>+5.91</a:t>
                      </a:r>
                      <a:endParaRPr lang="en-US" sz="10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38200">
                <a:tc>
                  <a:txBody>
                    <a:bodyPr/>
                    <a:lstStyle/>
                    <a:p>
                      <a:endParaRPr lang="en-US" sz="800" dirty="0" smtClean="0">
                        <a:latin typeface="Tahoma" pitchFamily="34" charset="0"/>
                        <a:ea typeface="Tahoma" pitchFamily="34" charset="0"/>
                        <a:cs typeface="Tahoma" pitchFamily="34" charset="0"/>
                      </a:endParaRPr>
                    </a:p>
                    <a:p>
                      <a:r>
                        <a:rPr lang="en-US" sz="1100" b="1" dirty="0" smtClean="0">
                          <a:latin typeface="Tahoma" pitchFamily="34" charset="0"/>
                          <a:ea typeface="Tahoma" pitchFamily="34" charset="0"/>
                          <a:cs typeface="Tahoma" pitchFamily="34" charset="0"/>
                        </a:rPr>
                        <a:t>Gold</a:t>
                      </a:r>
                    </a:p>
                    <a:p>
                      <a:endParaRPr lang="en-US" sz="800" dirty="0" smtClean="0">
                        <a:latin typeface="Tahoma" pitchFamily="34" charset="0"/>
                        <a:ea typeface="Tahoma" pitchFamily="34" charset="0"/>
                        <a:cs typeface="Tahoma"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900" kern="1200" dirty="0" smtClean="0">
                          <a:solidFill>
                            <a:srgbClr val="00B050"/>
                          </a:solidFill>
                          <a:latin typeface="Tahoma" pitchFamily="34" charset="0"/>
                          <a:ea typeface="Tahoma" pitchFamily="34" charset="0"/>
                          <a:cs typeface="Tahoma" pitchFamily="34" charset="0"/>
                        </a:rPr>
                        <a:t>1,278.40 USD/</a:t>
                      </a:r>
                      <a:r>
                        <a:rPr lang="en-US" sz="900" kern="1200" dirty="0" err="1" smtClean="0">
                          <a:solidFill>
                            <a:srgbClr val="00B050"/>
                          </a:solidFill>
                          <a:latin typeface="Tahoma" pitchFamily="34" charset="0"/>
                          <a:ea typeface="Tahoma" pitchFamily="34" charset="0"/>
                          <a:cs typeface="Tahoma" pitchFamily="34" charset="0"/>
                        </a:rPr>
                        <a:t>oz</a:t>
                      </a:r>
                      <a:endParaRPr lang="en-US" sz="900" kern="1200" dirty="0" smtClean="0">
                        <a:solidFill>
                          <a:srgbClr val="00B050"/>
                        </a:solidFill>
                        <a:latin typeface="Tahoma" pitchFamily="34" charset="0"/>
                        <a:ea typeface="Tahoma" pitchFamily="34" charset="0"/>
                        <a:cs typeface="Tahoma" pitchFamily="34" charset="0"/>
                      </a:endParaRPr>
                    </a:p>
                    <a:p>
                      <a:pPr marL="0" algn="l" defTabSz="457200" rtl="0" eaLnBrk="1" latinLnBrk="0" hangingPunct="1"/>
                      <a:endParaRPr lang="en-US" sz="900" kern="1200" dirty="0">
                        <a:solidFill>
                          <a:schemeClr val="dk1"/>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latin typeface="Tahoma" pitchFamily="34" charset="0"/>
                        <a:ea typeface="Tahoma" pitchFamily="34" charset="0"/>
                        <a:cs typeface="Tahoma" pitchFamily="34" charset="0"/>
                      </a:endParaRPr>
                    </a:p>
                    <a:p>
                      <a:pPr algn="ctr"/>
                      <a:r>
                        <a:rPr lang="en-US" sz="1000" dirty="0" smtClean="0">
                          <a:solidFill>
                            <a:srgbClr val="00B050"/>
                          </a:solidFill>
                          <a:latin typeface="Tahoma" pitchFamily="34" charset="0"/>
                          <a:ea typeface="Tahoma" pitchFamily="34" charset="0"/>
                          <a:cs typeface="Tahoma" pitchFamily="34" charset="0"/>
                        </a:rPr>
                        <a:t>+0.13</a:t>
                      </a:r>
                      <a:endParaRPr lang="en-US" sz="10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38200">
                <a:tc>
                  <a:txBody>
                    <a:bodyPr/>
                    <a:lstStyle/>
                    <a:p>
                      <a:endParaRPr lang="en-US" sz="800" baseline="0" dirty="0" smtClean="0">
                        <a:latin typeface="Tahoma" pitchFamily="34" charset="0"/>
                        <a:ea typeface="Tahoma" pitchFamily="34" charset="0"/>
                        <a:cs typeface="Tahoma" pitchFamily="34" charset="0"/>
                      </a:endParaRPr>
                    </a:p>
                    <a:p>
                      <a:pPr marL="0" algn="l" defTabSz="457200" rtl="0" eaLnBrk="1" latinLnBrk="0" hangingPunct="1"/>
                      <a:r>
                        <a:rPr lang="en-US" sz="1100" b="1" kern="1200" dirty="0" smtClean="0">
                          <a:solidFill>
                            <a:schemeClr val="dk1"/>
                          </a:solidFill>
                          <a:latin typeface="Tahoma" pitchFamily="34" charset="0"/>
                          <a:ea typeface="Tahoma" pitchFamily="34" charset="0"/>
                          <a:cs typeface="Tahoma" pitchFamily="34" charset="0"/>
                        </a:rPr>
                        <a:t>Natural Rubber</a:t>
                      </a:r>
                    </a:p>
                    <a:p>
                      <a:endParaRPr lang="en-US" sz="800" baseline="0" dirty="0" smtClean="0">
                        <a:latin typeface="Tahoma" pitchFamily="34" charset="0"/>
                        <a:ea typeface="Tahoma" pitchFamily="34" charset="0"/>
                        <a:cs typeface="Tahoma" pitchFamily="34" charset="0"/>
                      </a:endParaRPr>
                    </a:p>
                    <a:p>
                      <a:pPr marL="0" algn="l" defTabSz="457200" rtl="0" eaLnBrk="1" latinLnBrk="0" hangingPunct="1"/>
                      <a:r>
                        <a:rPr lang="en-US" sz="900" kern="1200" dirty="0" smtClean="0">
                          <a:solidFill>
                            <a:srgbClr val="00B050"/>
                          </a:solidFill>
                          <a:latin typeface="Tahoma" pitchFamily="34" charset="0"/>
                          <a:ea typeface="Tahoma" pitchFamily="34" charset="0"/>
                          <a:cs typeface="Tahoma" pitchFamily="34" charset="0"/>
                        </a:rPr>
                        <a:t>203.50 JPY/kg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latin typeface="Tahoma" pitchFamily="34" charset="0"/>
                        <a:ea typeface="Tahoma" pitchFamily="34" charset="0"/>
                        <a:cs typeface="Tahoma" pitchFamily="34" charset="0"/>
                      </a:endParaRPr>
                    </a:p>
                    <a:p>
                      <a:pPr marL="0" algn="ctr" defTabSz="457200" rtl="0" eaLnBrk="1" latinLnBrk="0" hangingPunct="1"/>
                      <a:r>
                        <a:rPr lang="en-US" sz="1000" kern="1200" dirty="0" smtClean="0">
                          <a:solidFill>
                            <a:srgbClr val="00B050"/>
                          </a:solidFill>
                          <a:latin typeface="Tahoma" pitchFamily="34" charset="0"/>
                          <a:ea typeface="Tahoma" pitchFamily="34" charset="0"/>
                          <a:cs typeface="Tahoma" pitchFamily="34" charset="0"/>
                        </a:rPr>
                        <a:t>+2.01</a:t>
                      </a:r>
                      <a:endParaRPr lang="en-US" sz="1000" kern="12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38200">
                <a:tc>
                  <a:txBody>
                    <a:bodyPr/>
                    <a:lstStyle/>
                    <a:p>
                      <a:pPr marL="0" algn="l" defTabSz="457200" rtl="0" eaLnBrk="1" latinLnBrk="0" hangingPunct="1"/>
                      <a:endParaRPr lang="en-US" sz="1000" b="1" kern="1200" dirty="0" smtClean="0">
                        <a:solidFill>
                          <a:schemeClr val="dk1"/>
                        </a:solidFill>
                        <a:latin typeface="Tahoma" pitchFamily="34" charset="0"/>
                        <a:ea typeface="Tahoma" pitchFamily="34" charset="0"/>
                        <a:cs typeface="Tahoma" pitchFamily="34" charset="0"/>
                      </a:endParaRPr>
                    </a:p>
                    <a:p>
                      <a:pPr marL="0" algn="l" defTabSz="457200" rtl="0" eaLnBrk="1" latinLnBrk="0" hangingPunct="1"/>
                      <a:r>
                        <a:rPr lang="en-US" sz="1100" b="1" kern="1200" dirty="0" smtClean="0">
                          <a:solidFill>
                            <a:schemeClr val="dk1"/>
                          </a:solidFill>
                          <a:latin typeface="Tahoma" pitchFamily="34" charset="0"/>
                          <a:ea typeface="Tahoma" pitchFamily="34" charset="0"/>
                          <a:cs typeface="Tahoma" pitchFamily="34" charset="0"/>
                        </a:rPr>
                        <a:t>Sugar</a:t>
                      </a:r>
                    </a:p>
                    <a:p>
                      <a:pPr marL="0" algn="l" defTabSz="457200" rtl="0" eaLnBrk="1" latinLnBrk="0" hangingPunct="1"/>
                      <a:endParaRPr lang="en-US" sz="1000" b="1" kern="1200" dirty="0" smtClean="0">
                        <a:solidFill>
                          <a:schemeClr val="dk1"/>
                        </a:solidFill>
                        <a:latin typeface="Tahoma" pitchFamily="34" charset="0"/>
                        <a:ea typeface="Tahoma" pitchFamily="34" charset="0"/>
                        <a:cs typeface="Tahoma" pitchFamily="34" charset="0"/>
                      </a:endParaRPr>
                    </a:p>
                    <a:p>
                      <a:pPr marL="0" algn="l" defTabSz="457200" rtl="0" eaLnBrk="1" latinLnBrk="0" hangingPunct="1"/>
                      <a:r>
                        <a:rPr lang="en-US" sz="900" kern="1200" dirty="0" smtClean="0">
                          <a:solidFill>
                            <a:srgbClr val="00B050"/>
                          </a:solidFill>
                          <a:latin typeface="Tahoma" pitchFamily="34" charset="0"/>
                          <a:ea typeface="Tahoma" pitchFamily="34" charset="0"/>
                          <a:cs typeface="Tahoma" pitchFamily="34" charset="0"/>
                        </a:rPr>
                        <a:t>15.08 cents/</a:t>
                      </a:r>
                      <a:r>
                        <a:rPr lang="en-US" sz="900" kern="1200" dirty="0" err="1" smtClean="0">
                          <a:solidFill>
                            <a:srgbClr val="00B050"/>
                          </a:solidFill>
                          <a:latin typeface="Tahoma" pitchFamily="34" charset="0"/>
                          <a:ea typeface="Tahoma" pitchFamily="34" charset="0"/>
                          <a:cs typeface="Tahoma" pitchFamily="34" charset="0"/>
                        </a:rPr>
                        <a:t>lb</a:t>
                      </a:r>
                      <a:endParaRPr lang="en-US" sz="900" kern="12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latin typeface="Tahoma" pitchFamily="34" charset="0"/>
                        <a:ea typeface="Tahoma" pitchFamily="34" charset="0"/>
                        <a:cs typeface="Tahoma" pitchFamily="34" charset="0"/>
                      </a:endParaRPr>
                    </a:p>
                    <a:p>
                      <a:pPr algn="ctr"/>
                      <a:endParaRPr lang="en-US" sz="900" dirty="0" smtClean="0">
                        <a:latin typeface="Tahoma" pitchFamily="34" charset="0"/>
                        <a:ea typeface="Tahoma" pitchFamily="34" charset="0"/>
                        <a:cs typeface="Tahoma" pitchFamily="34" charset="0"/>
                      </a:endParaRPr>
                    </a:p>
                    <a:p>
                      <a:pPr marL="0" algn="ctr" defTabSz="457200" rtl="0" eaLnBrk="1" latinLnBrk="0" hangingPunct="1"/>
                      <a:r>
                        <a:rPr lang="en-US" sz="1000" kern="1200" dirty="0" smtClean="0">
                          <a:solidFill>
                            <a:srgbClr val="00B050"/>
                          </a:solidFill>
                          <a:latin typeface="Tahoma" pitchFamily="34" charset="0"/>
                          <a:ea typeface="Tahoma" pitchFamily="34" charset="0"/>
                          <a:cs typeface="Tahoma" pitchFamily="34" charset="0"/>
                        </a:rPr>
                        <a:t>+2.31</a:t>
                      </a:r>
                      <a:endParaRPr lang="en-US" sz="1000" kern="12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 name="Rectangle 2"/>
          <p:cNvSpPr/>
          <p:nvPr/>
        </p:nvSpPr>
        <p:spPr>
          <a:xfrm>
            <a:off x="-381000" y="6077803"/>
            <a:ext cx="3314700" cy="200055"/>
          </a:xfrm>
          <a:prstGeom prst="rect">
            <a:avLst/>
          </a:prstGeom>
        </p:spPr>
        <p:txBody>
          <a:bodyPr wrap="square">
            <a:spAutoFit/>
          </a:bodyPr>
          <a:lstStyle/>
          <a:p>
            <a:pPr>
              <a:spcAft>
                <a:spcPts val="600"/>
              </a:spcAft>
              <a:buClr>
                <a:schemeClr val="accent4"/>
              </a:buClr>
              <a:defRPr/>
            </a:pPr>
            <a:r>
              <a:rPr lang="en-US" sz="700" i="1" dirty="0" err="1">
                <a:latin typeface="Tahoma" pitchFamily="34" charset="0"/>
                <a:ea typeface="Tahoma" pitchFamily="34" charset="0"/>
                <a:cs typeface="Tahoma" pitchFamily="34" charset="0"/>
              </a:rPr>
              <a:t>Dữ</a:t>
            </a:r>
            <a:r>
              <a:rPr lang="en-US" sz="700" i="1" dirty="0">
                <a:latin typeface="Tahoma" pitchFamily="34" charset="0"/>
                <a:ea typeface="Tahoma" pitchFamily="34" charset="0"/>
                <a:cs typeface="Tahoma" pitchFamily="34" charset="0"/>
              </a:rPr>
              <a:t> </a:t>
            </a:r>
            <a:r>
              <a:rPr lang="en-US" sz="700" i="1" dirty="0" err="1">
                <a:latin typeface="Tahoma" pitchFamily="34" charset="0"/>
                <a:ea typeface="Tahoma" pitchFamily="34" charset="0"/>
                <a:cs typeface="Tahoma" pitchFamily="34" charset="0"/>
              </a:rPr>
              <a:t>liệu</a:t>
            </a:r>
            <a:r>
              <a:rPr lang="en-US" sz="700" i="1" dirty="0">
                <a:latin typeface="Tahoma" pitchFamily="34" charset="0"/>
                <a:ea typeface="Tahoma" pitchFamily="34" charset="0"/>
                <a:cs typeface="Tahoma" pitchFamily="34" charset="0"/>
              </a:rPr>
              <a:t> </a:t>
            </a:r>
            <a:r>
              <a:rPr lang="en-US" sz="700" i="1" dirty="0" err="1">
                <a:latin typeface="Tahoma" pitchFamily="34" charset="0"/>
                <a:ea typeface="Tahoma" pitchFamily="34" charset="0"/>
                <a:cs typeface="Tahoma" pitchFamily="34" charset="0"/>
              </a:rPr>
              <a:t>được</a:t>
            </a:r>
            <a:r>
              <a:rPr lang="en-US" sz="700" i="1" dirty="0">
                <a:latin typeface="Tahoma" pitchFamily="34" charset="0"/>
                <a:ea typeface="Tahoma" pitchFamily="34" charset="0"/>
                <a:cs typeface="Tahoma" pitchFamily="34" charset="0"/>
              </a:rPr>
              <a:t> </a:t>
            </a:r>
            <a:r>
              <a:rPr lang="en-US" sz="700" i="1" dirty="0" err="1">
                <a:latin typeface="Tahoma" pitchFamily="34" charset="0"/>
                <a:ea typeface="Tahoma" pitchFamily="34" charset="0"/>
                <a:cs typeface="Tahoma" pitchFamily="34" charset="0"/>
              </a:rPr>
              <a:t>cập</a:t>
            </a:r>
            <a:r>
              <a:rPr lang="en-US" sz="700" i="1" dirty="0">
                <a:latin typeface="Tahoma" pitchFamily="34" charset="0"/>
                <a:ea typeface="Tahoma" pitchFamily="34" charset="0"/>
                <a:cs typeface="Tahoma" pitchFamily="34" charset="0"/>
              </a:rPr>
              <a:t> </a:t>
            </a:r>
            <a:r>
              <a:rPr lang="en-US" sz="700" i="1" dirty="0" err="1">
                <a:latin typeface="Tahoma" pitchFamily="34" charset="0"/>
                <a:ea typeface="Tahoma" pitchFamily="34" charset="0"/>
                <a:cs typeface="Tahoma" pitchFamily="34" charset="0"/>
              </a:rPr>
              <a:t>nhật</a:t>
            </a:r>
            <a:r>
              <a:rPr lang="en-US" sz="700" i="1" dirty="0">
                <a:latin typeface="Tahoma" pitchFamily="34" charset="0"/>
                <a:ea typeface="Tahoma" pitchFamily="34" charset="0"/>
                <a:cs typeface="Tahoma" pitchFamily="34" charset="0"/>
              </a:rPr>
              <a:t> </a:t>
            </a:r>
            <a:r>
              <a:rPr lang="en-US" sz="700" i="1" dirty="0" err="1">
                <a:latin typeface="Tahoma" pitchFamily="34" charset="0"/>
                <a:ea typeface="Tahoma" pitchFamily="34" charset="0"/>
                <a:cs typeface="Tahoma" pitchFamily="34" charset="0"/>
              </a:rPr>
              <a:t>tại</a:t>
            </a:r>
            <a:r>
              <a:rPr lang="en-US" sz="700" i="1" dirty="0">
                <a:latin typeface="Tahoma" pitchFamily="34" charset="0"/>
                <a:ea typeface="Tahoma" pitchFamily="34" charset="0"/>
                <a:cs typeface="Tahoma" pitchFamily="34" charset="0"/>
              </a:rPr>
              <a:t> </a:t>
            </a:r>
            <a:r>
              <a:rPr lang="en-US" sz="700" i="1" dirty="0" err="1">
                <a:latin typeface="Tahoma" pitchFamily="34" charset="0"/>
                <a:ea typeface="Tahoma" pitchFamily="34" charset="0"/>
                <a:cs typeface="Tahoma" pitchFamily="34" charset="0"/>
              </a:rPr>
              <a:t>thời</a:t>
            </a:r>
            <a:r>
              <a:rPr lang="en-US" sz="700" i="1" dirty="0">
                <a:latin typeface="Tahoma" pitchFamily="34" charset="0"/>
                <a:ea typeface="Tahoma" pitchFamily="34" charset="0"/>
                <a:cs typeface="Tahoma" pitchFamily="34" charset="0"/>
              </a:rPr>
              <a:t> </a:t>
            </a:r>
            <a:r>
              <a:rPr lang="en-US" sz="700" i="1" dirty="0" err="1">
                <a:latin typeface="Tahoma" pitchFamily="34" charset="0"/>
                <a:ea typeface="Tahoma" pitchFamily="34" charset="0"/>
                <a:cs typeface="Tahoma" pitchFamily="34" charset="0"/>
              </a:rPr>
              <a:t>điểm</a:t>
            </a:r>
            <a:r>
              <a:rPr lang="en-US" sz="700" i="1" dirty="0">
                <a:latin typeface="Tahoma" pitchFamily="34" charset="0"/>
                <a:ea typeface="Tahoma" pitchFamily="34" charset="0"/>
                <a:cs typeface="Tahoma" pitchFamily="34" charset="0"/>
              </a:rPr>
              <a:t> 17h </a:t>
            </a:r>
            <a:r>
              <a:rPr lang="en-US" sz="700" i="1" dirty="0" err="1" smtClean="0">
                <a:latin typeface="Tahoma" pitchFamily="34" charset="0"/>
                <a:ea typeface="Tahoma" pitchFamily="34" charset="0"/>
                <a:cs typeface="Tahoma" pitchFamily="34" charset="0"/>
              </a:rPr>
              <a:t>ngày</a:t>
            </a:r>
            <a:r>
              <a:rPr lang="en-US" sz="700" i="1" dirty="0" smtClean="0">
                <a:latin typeface="Tahoma" pitchFamily="34" charset="0"/>
                <a:ea typeface="Tahoma" pitchFamily="34" charset="0"/>
                <a:cs typeface="Tahoma" pitchFamily="34" charset="0"/>
              </a:rPr>
              <a:t>  </a:t>
            </a:r>
            <a:r>
              <a:rPr lang="en-US" sz="700" i="1" dirty="0">
                <a:latin typeface="Tahoma" pitchFamily="34" charset="0"/>
                <a:ea typeface="Tahoma" pitchFamily="34" charset="0"/>
                <a:cs typeface="Tahoma" pitchFamily="34" charset="0"/>
              </a:rPr>
              <a:t>1</a:t>
            </a:r>
            <a:r>
              <a:rPr lang="en-US" sz="700" i="1" dirty="0" smtClean="0">
                <a:latin typeface="Tahoma" pitchFamily="34" charset="0"/>
                <a:ea typeface="Tahoma" pitchFamily="34" charset="0"/>
                <a:cs typeface="Tahoma" pitchFamily="34" charset="0"/>
              </a:rPr>
              <a:t>/ 12 / 2017</a:t>
            </a:r>
            <a:endParaRPr lang="en-US" sz="700" i="1" dirty="0">
              <a:solidFill>
                <a:srgbClr val="878787"/>
              </a:solidFill>
              <a:latin typeface="Tahoma" pitchFamily="34" charset="0"/>
              <a:ea typeface="Tahoma" pitchFamily="34" charset="0"/>
              <a:cs typeface="Tahoma"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1940194129"/>
              </p:ext>
            </p:extLst>
          </p:nvPr>
        </p:nvGraphicFramePr>
        <p:xfrm>
          <a:off x="5029200" y="1084057"/>
          <a:ext cx="4492388" cy="4798583"/>
        </p:xfrm>
        <a:graphic>
          <a:graphicData uri="http://schemas.openxmlformats.org/drawingml/2006/table">
            <a:tbl>
              <a:tblPr firstRow="1" bandRow="1">
                <a:tableStyleId>{5C22544A-7EE6-4342-B048-85BDC9FD1C3A}</a:tableStyleId>
              </a:tblPr>
              <a:tblGrid>
                <a:gridCol w="1139588"/>
                <a:gridCol w="1066800"/>
                <a:gridCol w="2286000"/>
              </a:tblGrid>
              <a:tr h="530270">
                <a:tc>
                  <a:txBody>
                    <a:bodyPr/>
                    <a:lstStyle/>
                    <a:p>
                      <a:r>
                        <a:rPr lang="en-US" sz="900" dirty="0" err="1" smtClean="0">
                          <a:solidFill>
                            <a:schemeClr val="tx1"/>
                          </a:solidFill>
                          <a:latin typeface="Tahoma" pitchFamily="34" charset="0"/>
                          <a:ea typeface="Tahoma" pitchFamily="34" charset="0"/>
                          <a:cs typeface="Tahoma" pitchFamily="34" charset="0"/>
                        </a:rPr>
                        <a:t>Chỉ</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số</a:t>
                      </a:r>
                      <a:r>
                        <a:rPr lang="en-US" sz="900" baseline="0" dirty="0" smtClean="0">
                          <a:solidFill>
                            <a:schemeClr val="tx1"/>
                          </a:solidFill>
                          <a:latin typeface="Tahoma" pitchFamily="34" charset="0"/>
                          <a:ea typeface="Tahoma" pitchFamily="34" charset="0"/>
                          <a:cs typeface="Tahoma" pitchFamily="34" charset="0"/>
                        </a:rPr>
                        <a:t> </a:t>
                      </a:r>
                      <a:endParaRPr lang="en-US" sz="900" dirty="0">
                        <a:solidFill>
                          <a:schemeClr val="tx1"/>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5000"/>
                        <a:lumOff val="75000"/>
                      </a:schemeClr>
                    </a:solidFill>
                  </a:tcPr>
                </a:tc>
                <a:tc>
                  <a:txBody>
                    <a:bodyPr/>
                    <a:lstStyle/>
                    <a:p>
                      <a:r>
                        <a:rPr lang="en-US" sz="900" dirty="0" err="1" smtClean="0">
                          <a:solidFill>
                            <a:schemeClr val="tx1"/>
                          </a:solidFill>
                          <a:latin typeface="Tahoma" pitchFamily="34" charset="0"/>
                          <a:ea typeface="Tahoma" pitchFamily="34" charset="0"/>
                          <a:cs typeface="Tahoma" pitchFamily="34" charset="0"/>
                        </a:rPr>
                        <a:t>Biến</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động</a:t>
                      </a:r>
                      <a:r>
                        <a:rPr lang="en-US" sz="900" baseline="0" dirty="0" smtClean="0">
                          <a:solidFill>
                            <a:schemeClr val="tx1"/>
                          </a:solidFill>
                          <a:latin typeface="Tahoma" pitchFamily="34" charset="0"/>
                          <a:ea typeface="Tahoma" pitchFamily="34" charset="0"/>
                          <a:cs typeface="Tahoma" pitchFamily="34" charset="0"/>
                        </a:rPr>
                        <a:t> so </a:t>
                      </a:r>
                      <a:r>
                        <a:rPr lang="en-US" sz="900" baseline="0" dirty="0" err="1" smtClean="0">
                          <a:solidFill>
                            <a:schemeClr val="tx1"/>
                          </a:solidFill>
                          <a:latin typeface="Tahoma" pitchFamily="34" charset="0"/>
                          <a:ea typeface="Tahoma" pitchFamily="34" charset="0"/>
                          <a:cs typeface="Tahoma" pitchFamily="34" charset="0"/>
                        </a:rPr>
                        <a:t>với</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tháng</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trước</a:t>
                      </a:r>
                      <a:r>
                        <a:rPr lang="en-US" sz="900" baseline="0" dirty="0" smtClean="0">
                          <a:solidFill>
                            <a:schemeClr val="tx1"/>
                          </a:solidFill>
                          <a:latin typeface="Tahoma" pitchFamily="34" charset="0"/>
                          <a:ea typeface="Tahoma" pitchFamily="34" charset="0"/>
                          <a:cs typeface="Tahoma" pitchFamily="34" charset="0"/>
                        </a:rPr>
                        <a:t> (%)</a:t>
                      </a:r>
                      <a:endParaRPr lang="en-US" sz="900" dirty="0">
                        <a:solidFill>
                          <a:schemeClr val="tx1"/>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5000"/>
                        <a:lumOff val="75000"/>
                      </a:schemeClr>
                    </a:solidFill>
                  </a:tcPr>
                </a:tc>
                <a:tc>
                  <a:txBody>
                    <a:bodyPr/>
                    <a:lstStyle/>
                    <a:p>
                      <a:r>
                        <a:rPr lang="en-US" sz="900" dirty="0" err="1" smtClean="0">
                          <a:solidFill>
                            <a:schemeClr val="tx1"/>
                          </a:solidFill>
                          <a:latin typeface="Tahoma" pitchFamily="34" charset="0"/>
                          <a:ea typeface="Tahoma" pitchFamily="34" charset="0"/>
                          <a:cs typeface="Tahoma" pitchFamily="34" charset="0"/>
                        </a:rPr>
                        <a:t>Đồ</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thị</a:t>
                      </a:r>
                      <a:r>
                        <a:rPr lang="en-US" sz="900" baseline="0" dirty="0" smtClean="0">
                          <a:solidFill>
                            <a:schemeClr val="tx1"/>
                          </a:solidFill>
                          <a:latin typeface="Tahoma" pitchFamily="34" charset="0"/>
                          <a:ea typeface="Tahoma" pitchFamily="34" charset="0"/>
                          <a:cs typeface="Tahoma" pitchFamily="34" charset="0"/>
                        </a:rPr>
                        <a:t> 1 </a:t>
                      </a:r>
                      <a:r>
                        <a:rPr lang="en-US" sz="900" baseline="0" dirty="0" err="1" smtClean="0">
                          <a:solidFill>
                            <a:schemeClr val="tx1"/>
                          </a:solidFill>
                          <a:latin typeface="Tahoma" pitchFamily="34" charset="0"/>
                          <a:ea typeface="Tahoma" pitchFamily="34" charset="0"/>
                          <a:cs typeface="Tahoma" pitchFamily="34" charset="0"/>
                        </a:rPr>
                        <a:t>tháng</a:t>
                      </a:r>
                      <a:endParaRPr lang="en-US" sz="900" dirty="0">
                        <a:solidFill>
                          <a:schemeClr val="tx1"/>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5000"/>
                        <a:lumOff val="75000"/>
                      </a:schemeClr>
                    </a:solidFill>
                  </a:tcPr>
                </a:tc>
              </a:tr>
              <a:tr h="824073">
                <a:tc>
                  <a:txBody>
                    <a:bodyPr/>
                    <a:lstStyle/>
                    <a:p>
                      <a:endParaRPr lang="en-US" sz="800" dirty="0" smtClean="0">
                        <a:solidFill>
                          <a:schemeClr val="tx1">
                            <a:lumMod val="95000"/>
                            <a:lumOff val="5000"/>
                          </a:schemeClr>
                        </a:solidFill>
                        <a:latin typeface="Tahoma" pitchFamily="34" charset="0"/>
                        <a:ea typeface="Tahoma" pitchFamily="34" charset="0"/>
                        <a:cs typeface="Tahoma" pitchFamily="34" charset="0"/>
                      </a:endParaRPr>
                    </a:p>
                    <a:p>
                      <a:pPr marL="0" algn="l" defTabSz="457200" rtl="0" eaLnBrk="1" latinLnBrk="0" hangingPunct="1"/>
                      <a:r>
                        <a:rPr lang="en-US" sz="1100" b="1" kern="1200" dirty="0" smtClean="0">
                          <a:solidFill>
                            <a:schemeClr val="dk1"/>
                          </a:solidFill>
                          <a:latin typeface="Tahoma" pitchFamily="34" charset="0"/>
                          <a:ea typeface="Tahoma" pitchFamily="34" charset="0"/>
                          <a:cs typeface="Tahoma" pitchFamily="34" charset="0"/>
                        </a:rPr>
                        <a:t>Dow Jones</a:t>
                      </a:r>
                    </a:p>
                    <a:p>
                      <a:endParaRPr lang="en-US" sz="800" dirty="0" smtClean="0">
                        <a:solidFill>
                          <a:schemeClr val="tx1">
                            <a:lumMod val="95000"/>
                            <a:lumOff val="5000"/>
                          </a:schemeClr>
                        </a:solidFill>
                        <a:latin typeface="Tahoma" pitchFamily="34" charset="0"/>
                        <a:ea typeface="Tahoma" pitchFamily="34" charset="0"/>
                        <a:cs typeface="Tahoma" pitchFamily="34" charset="0"/>
                      </a:endParaRPr>
                    </a:p>
                    <a:p>
                      <a:pPr marL="0" algn="l" defTabSz="457200" rtl="0" eaLnBrk="1" latinLnBrk="0" hangingPunct="1"/>
                      <a:r>
                        <a:rPr lang="en-US" sz="900" kern="1200" dirty="0" smtClean="0">
                          <a:solidFill>
                            <a:srgbClr val="00B050"/>
                          </a:solidFill>
                          <a:latin typeface="Tahoma" pitchFamily="34" charset="0"/>
                          <a:ea typeface="Tahoma" pitchFamily="34" charset="0"/>
                          <a:cs typeface="Tahoma" pitchFamily="34" charset="0"/>
                        </a:rPr>
                        <a:t>24,273  </a:t>
                      </a:r>
                      <a:r>
                        <a:rPr lang="en-US" sz="900" kern="1200" dirty="0" err="1" smtClean="0">
                          <a:solidFill>
                            <a:srgbClr val="00B050"/>
                          </a:solidFill>
                          <a:latin typeface="Tahoma" pitchFamily="34" charset="0"/>
                          <a:ea typeface="Tahoma" pitchFamily="34" charset="0"/>
                          <a:cs typeface="Tahoma" pitchFamily="34" charset="0"/>
                        </a:rPr>
                        <a:t>điểm</a:t>
                      </a:r>
                      <a:endParaRPr lang="en-US" sz="900" kern="1200" dirty="0" smtClean="0">
                        <a:solidFill>
                          <a:srgbClr val="00B050"/>
                        </a:solidFill>
                        <a:latin typeface="Tahoma" pitchFamily="34" charset="0"/>
                        <a:ea typeface="Tahoma" pitchFamily="34" charset="0"/>
                        <a:cs typeface="Tahoma" pitchFamily="34" charset="0"/>
                      </a:endParaRPr>
                    </a:p>
                    <a:p>
                      <a:endParaRPr lang="en-US" sz="8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solidFill>
                          <a:schemeClr val="tx1">
                            <a:lumMod val="95000"/>
                            <a:lumOff val="5000"/>
                          </a:schemeClr>
                        </a:solidFill>
                        <a:latin typeface="Tahoma" pitchFamily="34" charset="0"/>
                        <a:ea typeface="Tahoma" pitchFamily="34" charset="0"/>
                        <a:cs typeface="Tahoma" pitchFamily="34" charset="0"/>
                      </a:endParaRPr>
                    </a:p>
                    <a:p>
                      <a:pPr marL="0" algn="ctr" defTabSz="457200" rtl="0" eaLnBrk="1" latinLnBrk="0" hangingPunct="1"/>
                      <a:r>
                        <a:rPr lang="en-US" sz="1000" kern="1200" dirty="0" smtClean="0">
                          <a:solidFill>
                            <a:srgbClr val="00B050"/>
                          </a:solidFill>
                          <a:latin typeface="Tahoma" pitchFamily="34" charset="0"/>
                          <a:ea typeface="Tahoma" pitchFamily="34" charset="0"/>
                          <a:cs typeface="Tahoma" pitchFamily="34" charset="0"/>
                        </a:rPr>
                        <a:t>+3.83</a:t>
                      </a:r>
                      <a:endParaRPr lang="en-US" sz="1000" kern="12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914400">
                <a:tc>
                  <a:txBody>
                    <a:bodyPr/>
                    <a:lstStyle/>
                    <a:p>
                      <a:endParaRPr lang="en-US" sz="800" dirty="0" smtClean="0">
                        <a:solidFill>
                          <a:schemeClr val="tx1">
                            <a:lumMod val="95000"/>
                            <a:lumOff val="5000"/>
                          </a:schemeClr>
                        </a:solidFill>
                        <a:latin typeface="Tahoma" pitchFamily="34" charset="0"/>
                        <a:ea typeface="Tahoma" pitchFamily="34" charset="0"/>
                        <a:cs typeface="Tahoma" pitchFamily="34" charset="0"/>
                      </a:endParaRPr>
                    </a:p>
                    <a:p>
                      <a:pPr marL="0" algn="l" defTabSz="457200" rtl="0" eaLnBrk="1" latinLnBrk="0" hangingPunct="1"/>
                      <a:r>
                        <a:rPr lang="en-US" sz="1100" b="1" kern="1200" dirty="0" smtClean="0">
                          <a:solidFill>
                            <a:schemeClr val="dk1"/>
                          </a:solidFill>
                          <a:latin typeface="Tahoma" pitchFamily="34" charset="0"/>
                          <a:ea typeface="Tahoma" pitchFamily="34" charset="0"/>
                          <a:cs typeface="Tahoma" pitchFamily="34" charset="0"/>
                        </a:rPr>
                        <a:t>S&amp;P 500 Index</a:t>
                      </a:r>
                    </a:p>
                    <a:p>
                      <a:endParaRPr lang="en-US" sz="800" baseline="0" dirty="0" smtClean="0">
                        <a:solidFill>
                          <a:schemeClr val="tx1">
                            <a:lumMod val="95000"/>
                            <a:lumOff val="5000"/>
                          </a:schemeClr>
                        </a:solidFill>
                        <a:latin typeface="Tahoma" pitchFamily="34" charset="0"/>
                        <a:ea typeface="Tahoma" pitchFamily="34" charset="0"/>
                        <a:cs typeface="Tahoma" pitchFamily="34" charset="0"/>
                      </a:endParaRPr>
                    </a:p>
                    <a:p>
                      <a:pPr marL="0" algn="l" defTabSz="457200" rtl="0" eaLnBrk="1" latinLnBrk="0" hangingPunct="1"/>
                      <a:r>
                        <a:rPr lang="en-US" sz="900" kern="1200" dirty="0" smtClean="0">
                          <a:solidFill>
                            <a:srgbClr val="00B050"/>
                          </a:solidFill>
                          <a:latin typeface="Tahoma" pitchFamily="34" charset="0"/>
                          <a:ea typeface="Tahoma" pitchFamily="34" charset="0"/>
                          <a:cs typeface="Tahoma" pitchFamily="34" charset="0"/>
                        </a:rPr>
                        <a:t>2,643</a:t>
                      </a:r>
                      <a:r>
                        <a:rPr lang="en-US" sz="900" kern="1200" baseline="0" dirty="0" smtClean="0">
                          <a:solidFill>
                            <a:srgbClr val="00B050"/>
                          </a:solidFill>
                          <a:latin typeface="Tahoma" pitchFamily="34" charset="0"/>
                          <a:ea typeface="Tahoma" pitchFamily="34" charset="0"/>
                          <a:cs typeface="Tahoma" pitchFamily="34" charset="0"/>
                        </a:rPr>
                        <a:t> </a:t>
                      </a:r>
                      <a:r>
                        <a:rPr lang="en-US" sz="900" kern="1200" dirty="0" err="1" smtClean="0">
                          <a:solidFill>
                            <a:srgbClr val="00B050"/>
                          </a:solidFill>
                          <a:latin typeface="Tahoma" pitchFamily="34" charset="0"/>
                          <a:ea typeface="Tahoma" pitchFamily="34" charset="0"/>
                          <a:cs typeface="Tahoma" pitchFamily="34" charset="0"/>
                        </a:rPr>
                        <a:t>điểm</a:t>
                      </a:r>
                      <a:endParaRPr lang="en-US" sz="900" kern="1200" dirty="0" smtClean="0">
                        <a:solidFill>
                          <a:srgbClr val="00B050"/>
                        </a:solidFill>
                        <a:latin typeface="Tahoma" pitchFamily="34" charset="0"/>
                        <a:ea typeface="Tahoma" pitchFamily="34" charset="0"/>
                        <a:cs typeface="Tahoma" pitchFamily="34" charset="0"/>
                      </a:endParaRPr>
                    </a:p>
                    <a:p>
                      <a:endParaRPr lang="en-US" sz="800" dirty="0" smtClean="0">
                        <a:solidFill>
                          <a:schemeClr val="tx1">
                            <a:lumMod val="95000"/>
                            <a:lumOff val="5000"/>
                          </a:schemeClr>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solidFill>
                          <a:schemeClr val="tx1">
                            <a:lumMod val="95000"/>
                            <a:lumOff val="5000"/>
                          </a:schemeClr>
                        </a:solidFill>
                        <a:latin typeface="Tahoma" pitchFamily="34" charset="0"/>
                        <a:ea typeface="Tahoma" pitchFamily="34" charset="0"/>
                        <a:cs typeface="Tahoma" pitchFamily="34" charset="0"/>
                      </a:endParaRPr>
                    </a:p>
                    <a:p>
                      <a:pPr marL="0" algn="ctr" defTabSz="457200" rtl="0" eaLnBrk="1" latinLnBrk="0" hangingPunct="1"/>
                      <a:r>
                        <a:rPr lang="en-US" sz="1000" kern="1200" dirty="0" smtClean="0">
                          <a:solidFill>
                            <a:srgbClr val="00B050"/>
                          </a:solidFill>
                          <a:latin typeface="Tahoma" pitchFamily="34" charset="0"/>
                          <a:ea typeface="Tahoma" pitchFamily="34" charset="0"/>
                          <a:cs typeface="Tahoma" pitchFamily="34" charset="0"/>
                        </a:rPr>
                        <a:t>+2.81</a:t>
                      </a:r>
                      <a:endParaRPr lang="en-US" sz="1000" kern="12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38200">
                <a:tc>
                  <a:txBody>
                    <a:bodyPr/>
                    <a:lstStyle/>
                    <a:p>
                      <a:endParaRPr lang="en-US" sz="800" b="1" dirty="0" smtClean="0">
                        <a:latin typeface="Tahoma" pitchFamily="34" charset="0"/>
                        <a:ea typeface="Tahoma" pitchFamily="34" charset="0"/>
                        <a:cs typeface="Tahoma" pitchFamily="34" charset="0"/>
                      </a:endParaRPr>
                    </a:p>
                    <a:p>
                      <a:pPr marL="0" algn="l" defTabSz="457200" rtl="0" eaLnBrk="1" latinLnBrk="0" hangingPunct="1"/>
                      <a:r>
                        <a:rPr lang="en-US" sz="1100" b="1" kern="1200" dirty="0" smtClean="0">
                          <a:solidFill>
                            <a:schemeClr val="dk1"/>
                          </a:solidFill>
                          <a:latin typeface="Tahoma" pitchFamily="34" charset="0"/>
                          <a:ea typeface="Tahoma" pitchFamily="34" charset="0"/>
                          <a:cs typeface="Tahoma" pitchFamily="34" charset="0"/>
                        </a:rPr>
                        <a:t>FTSE 100 Index</a:t>
                      </a:r>
                    </a:p>
                    <a:p>
                      <a:endParaRPr lang="en-US" sz="800" dirty="0" smtClean="0">
                        <a:latin typeface="Tahoma" pitchFamily="34" charset="0"/>
                        <a:ea typeface="Tahoma" pitchFamily="34" charset="0"/>
                        <a:cs typeface="Tahoma"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800" dirty="0" smtClean="0">
                          <a:solidFill>
                            <a:srgbClr val="FF0000"/>
                          </a:solidFill>
                          <a:latin typeface="Tahoma" pitchFamily="34" charset="0"/>
                          <a:ea typeface="Tahoma" pitchFamily="34" charset="0"/>
                          <a:cs typeface="Tahoma" pitchFamily="34" charset="0"/>
                        </a:rPr>
                        <a:t> </a:t>
                      </a:r>
                      <a:r>
                        <a:rPr lang="en-US" sz="900" kern="1200" dirty="0" smtClean="0">
                          <a:solidFill>
                            <a:srgbClr val="FF0000"/>
                          </a:solidFill>
                          <a:latin typeface="Tahoma" pitchFamily="34" charset="0"/>
                          <a:ea typeface="Tahoma" pitchFamily="34" charset="0"/>
                          <a:cs typeface="Tahoma" pitchFamily="34" charset="0"/>
                        </a:rPr>
                        <a:t>7,320 </a:t>
                      </a:r>
                      <a:r>
                        <a:rPr lang="en-US" sz="900" kern="1200" dirty="0" err="1" smtClean="0">
                          <a:solidFill>
                            <a:srgbClr val="FF0000"/>
                          </a:solidFill>
                          <a:latin typeface="Tahoma" pitchFamily="34" charset="0"/>
                          <a:ea typeface="Tahoma" pitchFamily="34" charset="0"/>
                          <a:cs typeface="Tahoma" pitchFamily="34" charset="0"/>
                        </a:rPr>
                        <a:t>điểm</a:t>
                      </a:r>
                      <a:endParaRPr lang="en-US" sz="900" kern="1200" dirty="0" smtClean="0">
                        <a:solidFill>
                          <a:srgbClr val="FF000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latin typeface="Tahoma" pitchFamily="34" charset="0"/>
                        <a:ea typeface="Tahoma" pitchFamily="34" charset="0"/>
                        <a:cs typeface="Tahoma" pitchFamily="34" charset="0"/>
                      </a:endParaRPr>
                    </a:p>
                    <a:p>
                      <a:pPr marL="0" algn="ctr" defTabSz="457200" rtl="0" eaLnBrk="1" latinLnBrk="0" hangingPunct="1"/>
                      <a:r>
                        <a:rPr lang="en-US" sz="1000" kern="1200" dirty="0" smtClean="0">
                          <a:solidFill>
                            <a:srgbClr val="FF0000"/>
                          </a:solidFill>
                          <a:latin typeface="Tahoma" pitchFamily="34" charset="0"/>
                          <a:ea typeface="Tahoma" pitchFamily="34" charset="0"/>
                          <a:cs typeface="Tahoma" pitchFamily="34" charset="0"/>
                        </a:rPr>
                        <a:t>-2.22</a:t>
                      </a:r>
                      <a:endParaRPr lang="en-US" sz="1000" kern="1200" dirty="0">
                        <a:solidFill>
                          <a:srgbClr val="FF000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38200">
                <a:tc>
                  <a:txBody>
                    <a:bodyPr/>
                    <a:lstStyle/>
                    <a:p>
                      <a:endParaRPr lang="en-US" sz="800" dirty="0" smtClean="0">
                        <a:latin typeface="Tahoma" pitchFamily="34" charset="0"/>
                        <a:ea typeface="Tahoma" pitchFamily="34" charset="0"/>
                        <a:cs typeface="Tahoma" pitchFamily="34" charset="0"/>
                      </a:endParaRPr>
                    </a:p>
                    <a:p>
                      <a:pPr marL="0" algn="l" defTabSz="457200" rtl="0" eaLnBrk="1" latinLnBrk="0" hangingPunct="1"/>
                      <a:r>
                        <a:rPr lang="en-US" sz="1100" b="1" kern="1200" dirty="0" smtClean="0">
                          <a:solidFill>
                            <a:schemeClr val="dk1"/>
                          </a:solidFill>
                          <a:latin typeface="Tahoma" pitchFamily="34" charset="0"/>
                          <a:ea typeface="Tahoma" pitchFamily="34" charset="0"/>
                          <a:cs typeface="Tahoma" pitchFamily="34" charset="0"/>
                        </a:rPr>
                        <a:t>Nikkei 225</a:t>
                      </a:r>
                    </a:p>
                    <a:p>
                      <a:endParaRPr lang="en-US" sz="800" baseline="0" dirty="0" smtClean="0">
                        <a:latin typeface="Tahoma" pitchFamily="34" charset="0"/>
                        <a:ea typeface="Tahoma" pitchFamily="34" charset="0"/>
                        <a:cs typeface="Tahoma" pitchFamily="34" charset="0"/>
                      </a:endParaRPr>
                    </a:p>
                    <a:p>
                      <a:r>
                        <a:rPr lang="en-US" sz="800" baseline="0" dirty="0" smtClean="0">
                          <a:latin typeface="Tahoma" pitchFamily="34" charset="0"/>
                          <a:ea typeface="Tahoma" pitchFamily="34" charset="0"/>
                          <a:cs typeface="Tahoma" pitchFamily="34" charset="0"/>
                        </a:rPr>
                        <a:t> </a:t>
                      </a:r>
                      <a:r>
                        <a:rPr lang="en-US" sz="900" kern="1200" baseline="0" dirty="0" smtClean="0">
                          <a:solidFill>
                            <a:srgbClr val="00B050"/>
                          </a:solidFill>
                          <a:latin typeface="Tahoma" pitchFamily="34" charset="0"/>
                          <a:ea typeface="Tahoma" pitchFamily="34" charset="0"/>
                          <a:cs typeface="Tahoma" pitchFamily="34" charset="0"/>
                        </a:rPr>
                        <a:t>22,870</a:t>
                      </a:r>
                      <a:r>
                        <a:rPr lang="en-US" sz="900" kern="1200" dirty="0" smtClean="0">
                          <a:solidFill>
                            <a:srgbClr val="00B050"/>
                          </a:solidFill>
                          <a:latin typeface="Tahoma" pitchFamily="34" charset="0"/>
                          <a:ea typeface="Tahoma" pitchFamily="34" charset="0"/>
                          <a:cs typeface="Tahoma" pitchFamily="34" charset="0"/>
                        </a:rPr>
                        <a:t> </a:t>
                      </a:r>
                      <a:r>
                        <a:rPr lang="en-US" sz="900" kern="1200" dirty="0" err="1" smtClean="0">
                          <a:solidFill>
                            <a:srgbClr val="00B050"/>
                          </a:solidFill>
                          <a:latin typeface="Tahoma" pitchFamily="34" charset="0"/>
                          <a:ea typeface="Tahoma" pitchFamily="34" charset="0"/>
                          <a:cs typeface="Tahoma" pitchFamily="34" charset="0"/>
                        </a:rPr>
                        <a:t>điểm</a:t>
                      </a:r>
                      <a:endParaRPr lang="en-US" sz="900" kern="12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latin typeface="Tahoma" pitchFamily="34" charset="0"/>
                        <a:ea typeface="Tahoma" pitchFamily="34" charset="0"/>
                        <a:cs typeface="Tahoma" pitchFamily="34" charset="0"/>
                      </a:endParaRPr>
                    </a:p>
                    <a:p>
                      <a:pPr algn="ctr"/>
                      <a:r>
                        <a:rPr lang="en-US" sz="1000" kern="1200" dirty="0" smtClean="0">
                          <a:solidFill>
                            <a:srgbClr val="00B050"/>
                          </a:solidFill>
                          <a:latin typeface="Tahoma" pitchFamily="34" charset="0"/>
                          <a:ea typeface="Tahoma" pitchFamily="34" charset="0"/>
                          <a:cs typeface="Tahoma" pitchFamily="34" charset="0"/>
                        </a:rPr>
                        <a:t>+1.33</a:t>
                      </a:r>
                      <a:endParaRPr lang="en-US" sz="1000" kern="12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38200">
                <a:tc>
                  <a:txBody>
                    <a:bodyPr/>
                    <a:lstStyle/>
                    <a:p>
                      <a:pPr marL="0" algn="l" defTabSz="457200" rtl="0" eaLnBrk="1" latinLnBrk="0" hangingPunct="1"/>
                      <a:endParaRPr lang="en-US" sz="1000" b="1" kern="1200" dirty="0" smtClean="0">
                        <a:solidFill>
                          <a:schemeClr val="dk1"/>
                        </a:solidFill>
                        <a:latin typeface="Tahoma" pitchFamily="34" charset="0"/>
                        <a:ea typeface="Tahoma" pitchFamily="34" charset="0"/>
                        <a:cs typeface="Tahoma" pitchFamily="34" charset="0"/>
                      </a:endParaRPr>
                    </a:p>
                    <a:p>
                      <a:pPr marL="0" algn="l" defTabSz="457200" rtl="0" eaLnBrk="1" latinLnBrk="0" hangingPunct="1"/>
                      <a:r>
                        <a:rPr lang="en-US" sz="1100" b="1" kern="1200" dirty="0" smtClean="0">
                          <a:solidFill>
                            <a:schemeClr val="dk1"/>
                          </a:solidFill>
                          <a:latin typeface="Tahoma" pitchFamily="34" charset="0"/>
                          <a:ea typeface="Tahoma" pitchFamily="34" charset="0"/>
                          <a:cs typeface="Tahoma" pitchFamily="34" charset="0"/>
                        </a:rPr>
                        <a:t>MSCI Asia Pacific</a:t>
                      </a:r>
                    </a:p>
                    <a:p>
                      <a:endParaRPr lang="en-US" sz="800" baseline="0" dirty="0" smtClean="0">
                        <a:latin typeface="Tahoma" pitchFamily="34" charset="0"/>
                        <a:ea typeface="Tahoma" pitchFamily="34" charset="0"/>
                        <a:cs typeface="Tahoma" pitchFamily="34" charset="0"/>
                      </a:endParaRPr>
                    </a:p>
                    <a:p>
                      <a:r>
                        <a:rPr lang="en-US" sz="900" kern="1200" dirty="0" smtClean="0">
                          <a:solidFill>
                            <a:srgbClr val="00B050"/>
                          </a:solidFill>
                          <a:latin typeface="Tahoma" pitchFamily="34" charset="0"/>
                          <a:ea typeface="Tahoma" pitchFamily="34" charset="0"/>
                          <a:cs typeface="Tahoma" pitchFamily="34" charset="0"/>
                        </a:rPr>
                        <a:t>170.41 </a:t>
                      </a:r>
                      <a:r>
                        <a:rPr lang="en-US" sz="900" kern="1200" dirty="0" err="1" smtClean="0">
                          <a:solidFill>
                            <a:srgbClr val="00B050"/>
                          </a:solidFill>
                          <a:latin typeface="Tahoma" pitchFamily="34" charset="0"/>
                          <a:ea typeface="Tahoma" pitchFamily="34" charset="0"/>
                          <a:cs typeface="Tahoma" pitchFamily="34" charset="0"/>
                        </a:rPr>
                        <a:t>điểm</a:t>
                      </a:r>
                      <a:endParaRPr lang="en-US" sz="900" kern="12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latin typeface="Tahoma" pitchFamily="34" charset="0"/>
                        <a:ea typeface="Tahoma" pitchFamily="34" charset="0"/>
                        <a:cs typeface="Tahoma" pitchFamily="34" charset="0"/>
                      </a:endParaRPr>
                    </a:p>
                    <a:p>
                      <a:pPr algn="ctr"/>
                      <a:r>
                        <a:rPr lang="en-US" sz="1000" kern="1200" dirty="0" smtClean="0">
                          <a:solidFill>
                            <a:srgbClr val="00B050"/>
                          </a:solidFill>
                          <a:latin typeface="Tahoma" pitchFamily="34" charset="0"/>
                          <a:ea typeface="Tahoma" pitchFamily="34" charset="0"/>
                          <a:cs typeface="Tahoma" pitchFamily="34" charset="0"/>
                        </a:rPr>
                        <a:t>+0.47</a:t>
                      </a:r>
                      <a:endParaRPr lang="en-US" sz="1000" kern="12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13" y="1619528"/>
            <a:ext cx="2275535" cy="82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13" y="2448027"/>
            <a:ext cx="2275535" cy="929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9013" y="3377175"/>
            <a:ext cx="2275535" cy="820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39013" y="4217361"/>
            <a:ext cx="2275535" cy="827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39013" y="5044792"/>
            <a:ext cx="2275535" cy="8467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28080" y="2448026"/>
            <a:ext cx="2295181" cy="929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28080" y="1617127"/>
            <a:ext cx="2295181" cy="830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28080" y="3377173"/>
            <a:ext cx="2295181" cy="820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 name="Picture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28080" y="5044792"/>
            <a:ext cx="2295181" cy="8467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5" name="Picture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28080" y="4217360"/>
            <a:ext cx="2295181" cy="827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25617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ahoma" pitchFamily="34" charset="0"/>
                <a:ea typeface="Tahoma" pitchFamily="34" charset="0"/>
                <a:cs typeface="Tahoma" pitchFamily="34" charset="0"/>
              </a:rPr>
              <a:t>TỔNG QUAN THỊ TRƯỜNG THẾ GIỚI</a:t>
            </a:r>
            <a:endParaRPr lang="en-US" sz="2000" dirty="0">
              <a:latin typeface="Tahoma" pitchFamily="34" charset="0"/>
              <a:ea typeface="Tahoma" pitchFamily="34" charset="0"/>
              <a:cs typeface="Tahoma" pitchFamily="34" charset="0"/>
            </a:endParaRPr>
          </a:p>
        </p:txBody>
      </p:sp>
      <p:sp>
        <p:nvSpPr>
          <p:cNvPr id="18" name="TextBox 17"/>
          <p:cNvSpPr txBox="1"/>
          <p:nvPr/>
        </p:nvSpPr>
        <p:spPr>
          <a:xfrm>
            <a:off x="2428080" y="840602"/>
            <a:ext cx="4876800" cy="338554"/>
          </a:xfrm>
          <a:prstGeom prst="rect">
            <a:avLst/>
          </a:prstGeom>
          <a:noFill/>
        </p:spPr>
        <p:txBody>
          <a:bodyPr wrap="square" rtlCol="0">
            <a:spAutoFit/>
          </a:bodyPr>
          <a:lstStyle/>
          <a:p>
            <a:r>
              <a:rPr lang="en-US" sz="1600" b="1" dirty="0" smtClean="0">
                <a:latin typeface="Tahoma" pitchFamily="34" charset="0"/>
                <a:ea typeface="Tahoma" pitchFamily="34" charset="0"/>
                <a:cs typeface="Tahoma" pitchFamily="34" charset="0"/>
              </a:rPr>
              <a:t>THÔNG TIN</a:t>
            </a:r>
          </a:p>
        </p:txBody>
      </p:sp>
      <p:sp>
        <p:nvSpPr>
          <p:cNvPr id="4" name="TextBox 3"/>
          <p:cNvSpPr txBox="1"/>
          <p:nvPr/>
        </p:nvSpPr>
        <p:spPr>
          <a:xfrm>
            <a:off x="228600" y="1207731"/>
            <a:ext cx="9329738" cy="3231654"/>
          </a:xfrm>
          <a:prstGeom prst="rect">
            <a:avLst/>
          </a:prstGeom>
          <a:noFill/>
        </p:spPr>
        <p:txBody>
          <a:bodyPr wrap="square" rtlCol="0">
            <a:spAutoFit/>
          </a:bodyPr>
          <a:lstStyle/>
          <a:p>
            <a:pPr algn="just"/>
            <a:r>
              <a:rPr lang="en-US" sz="1200" b="1" dirty="0" err="1" smtClean="0">
                <a:latin typeface="Tahoma" pitchFamily="34" charset="0"/>
                <a:ea typeface="Tahoma" pitchFamily="34" charset="0"/>
                <a:cs typeface="Tahoma" pitchFamily="34" charset="0"/>
              </a:rPr>
              <a:t>Thông</a:t>
            </a:r>
            <a:r>
              <a:rPr lang="en-US" sz="1200" b="1" dirty="0" smtClean="0">
                <a:latin typeface="Tahoma" pitchFamily="34" charset="0"/>
                <a:ea typeface="Tahoma" pitchFamily="34" charset="0"/>
                <a:cs typeface="Tahoma" pitchFamily="34" charset="0"/>
              </a:rPr>
              <a:t> tin </a:t>
            </a:r>
            <a:r>
              <a:rPr lang="en-US" sz="1200" b="1" dirty="0" err="1" smtClean="0">
                <a:latin typeface="Tahoma" pitchFamily="34" charset="0"/>
                <a:ea typeface="Tahoma" pitchFamily="34" charset="0"/>
                <a:cs typeface="Tahoma" pitchFamily="34" charset="0"/>
              </a:rPr>
              <a:t>về</a:t>
            </a:r>
            <a:r>
              <a:rPr lang="en-US" sz="1200" b="1" dirty="0" smtClean="0">
                <a:latin typeface="Tahoma" pitchFamily="34" charset="0"/>
                <a:ea typeface="Tahoma" pitchFamily="34" charset="0"/>
                <a:cs typeface="Tahoma" pitchFamily="34" charset="0"/>
              </a:rPr>
              <a:t> </a:t>
            </a:r>
            <a:r>
              <a:rPr lang="en-US" sz="1200" b="1" dirty="0" err="1" smtClean="0">
                <a:latin typeface="Tahoma" pitchFamily="34" charset="0"/>
                <a:ea typeface="Tahoma" pitchFamily="34" charset="0"/>
                <a:cs typeface="Tahoma" pitchFamily="34" charset="0"/>
              </a:rPr>
              <a:t>giá</a:t>
            </a:r>
            <a:r>
              <a:rPr lang="en-US" sz="1200" b="1" dirty="0" smtClean="0">
                <a:latin typeface="Tahoma" pitchFamily="34" charset="0"/>
                <a:ea typeface="Tahoma" pitchFamily="34" charset="0"/>
                <a:cs typeface="Tahoma" pitchFamily="34" charset="0"/>
              </a:rPr>
              <a:t> </a:t>
            </a:r>
            <a:r>
              <a:rPr lang="en-US" sz="1200" b="1" dirty="0" err="1" smtClean="0">
                <a:latin typeface="Tahoma" pitchFamily="34" charset="0"/>
                <a:ea typeface="Tahoma" pitchFamily="34" charset="0"/>
                <a:cs typeface="Tahoma" pitchFamily="34" charset="0"/>
              </a:rPr>
              <a:t>vàng</a:t>
            </a:r>
            <a:r>
              <a:rPr lang="en-US" sz="1200" b="1" dirty="0" smtClean="0">
                <a:latin typeface="Tahoma" pitchFamily="34" charset="0"/>
                <a:ea typeface="Tahoma" pitchFamily="34" charset="0"/>
                <a:cs typeface="Tahoma" pitchFamily="34" charset="0"/>
              </a:rPr>
              <a:t>: </a:t>
            </a:r>
            <a:r>
              <a:rPr lang="vi-VN" sz="1200" dirty="0">
                <a:latin typeface="Tahoma" pitchFamily="34" charset="0"/>
                <a:ea typeface="Tahoma" pitchFamily="34" charset="0"/>
                <a:cs typeface="Tahoma" pitchFamily="34" charset="0"/>
              </a:rPr>
              <a:t>Giá vàng tăng ở châu Á </a:t>
            </a:r>
          </a:p>
          <a:p>
            <a:pPr algn="just"/>
            <a:endParaRPr lang="vi-VN" sz="1200" dirty="0">
              <a:latin typeface="Tahoma" pitchFamily="34" charset="0"/>
              <a:ea typeface="Tahoma" pitchFamily="34" charset="0"/>
              <a:cs typeface="Tahoma" pitchFamily="34" charset="0"/>
            </a:endParaRPr>
          </a:p>
          <a:p>
            <a:pPr algn="just"/>
            <a:r>
              <a:rPr lang="vi-VN" sz="1200" dirty="0">
                <a:latin typeface="Tahoma" pitchFamily="34" charset="0"/>
                <a:ea typeface="Tahoma" pitchFamily="34" charset="0"/>
                <a:cs typeface="Tahoma" pitchFamily="34" charset="0"/>
              </a:rPr>
              <a:t>Giá vàng đã tăng cao hơn khi Thượng viện Hoa Kỳ đã đưa ra đề xuất cắt giảm thuế. Hợp đồng vàng giao tháng 12 trên sàn Comex của New York Mercantile Exchange tăng 0.20% lên 1,275.69 USD một ounce. Các thành viên đảng Cộng hòa trong Thượng viện đã trì hoãn bỏ phiếu về hóa đơn thuế của họ khi phải chỉnh sửa kế hoạch chỉ vài giờ trước cuộc bỏ phiếu cuối cùng theo kế hoạch. Dự luật này sẽ được làm lại và bỏ phiếu vào 11 giờ sáng thứ Sáu,  lãnh tụ đa số ở Thượng viện Mitch McConnell </a:t>
            </a:r>
            <a:r>
              <a:rPr lang="vi-VN" sz="1200" dirty="0" smtClean="0">
                <a:latin typeface="Tahoma" pitchFamily="34" charset="0"/>
                <a:ea typeface="Tahoma" pitchFamily="34" charset="0"/>
                <a:cs typeface="Tahoma" pitchFamily="34" charset="0"/>
              </a:rPr>
              <a:t>nói.</a:t>
            </a:r>
            <a:endParaRPr lang="vi-VN" sz="1200" dirty="0">
              <a:latin typeface="Tahoma" pitchFamily="34" charset="0"/>
              <a:ea typeface="Tahoma" pitchFamily="34" charset="0"/>
              <a:cs typeface="Tahoma" pitchFamily="34" charset="0"/>
            </a:endParaRPr>
          </a:p>
          <a:p>
            <a:pPr algn="just"/>
            <a:endParaRPr lang="vi-VN" sz="1200" dirty="0">
              <a:latin typeface="Tahoma" pitchFamily="34" charset="0"/>
              <a:ea typeface="Tahoma" pitchFamily="34" charset="0"/>
              <a:cs typeface="Tahoma" pitchFamily="34" charset="0"/>
            </a:endParaRPr>
          </a:p>
          <a:p>
            <a:pPr algn="just"/>
            <a:r>
              <a:rPr lang="en-US" sz="1200" b="1" dirty="0" err="1" smtClean="0">
                <a:latin typeface="Tahoma" pitchFamily="34" charset="0"/>
                <a:ea typeface="Tahoma" pitchFamily="34" charset="0"/>
                <a:cs typeface="Tahoma" pitchFamily="34" charset="0"/>
              </a:rPr>
              <a:t>Thông</a:t>
            </a:r>
            <a:r>
              <a:rPr lang="en-US" sz="1200" b="1" dirty="0" smtClean="0">
                <a:latin typeface="Tahoma" pitchFamily="34" charset="0"/>
                <a:ea typeface="Tahoma" pitchFamily="34" charset="0"/>
                <a:cs typeface="Tahoma" pitchFamily="34" charset="0"/>
              </a:rPr>
              <a:t> tin </a:t>
            </a:r>
            <a:r>
              <a:rPr lang="en-US" sz="1200" b="1" dirty="0" err="1" smtClean="0">
                <a:latin typeface="Tahoma" pitchFamily="34" charset="0"/>
                <a:ea typeface="Tahoma" pitchFamily="34" charset="0"/>
                <a:cs typeface="Tahoma" pitchFamily="34" charset="0"/>
              </a:rPr>
              <a:t>về</a:t>
            </a:r>
            <a:r>
              <a:rPr lang="en-US" sz="1200" b="1" dirty="0" smtClean="0">
                <a:latin typeface="Tahoma" pitchFamily="34" charset="0"/>
                <a:ea typeface="Tahoma" pitchFamily="34" charset="0"/>
                <a:cs typeface="Tahoma" pitchFamily="34" charset="0"/>
              </a:rPr>
              <a:t> </a:t>
            </a:r>
            <a:r>
              <a:rPr lang="en-US" sz="1200" b="1" dirty="0" err="1" smtClean="0">
                <a:latin typeface="Tahoma" pitchFamily="34" charset="0"/>
                <a:ea typeface="Tahoma" pitchFamily="34" charset="0"/>
                <a:cs typeface="Tahoma" pitchFamily="34" charset="0"/>
              </a:rPr>
              <a:t>giá</a:t>
            </a:r>
            <a:r>
              <a:rPr lang="en-US" sz="1200" b="1" dirty="0" smtClean="0">
                <a:latin typeface="Tahoma" pitchFamily="34" charset="0"/>
                <a:ea typeface="Tahoma" pitchFamily="34" charset="0"/>
                <a:cs typeface="Tahoma" pitchFamily="34" charset="0"/>
              </a:rPr>
              <a:t> </a:t>
            </a:r>
            <a:r>
              <a:rPr lang="en-US" sz="1200" b="1" dirty="0" err="1" smtClean="0">
                <a:latin typeface="Tahoma" pitchFamily="34" charset="0"/>
                <a:ea typeface="Tahoma" pitchFamily="34" charset="0"/>
                <a:cs typeface="Tahoma" pitchFamily="34" charset="0"/>
              </a:rPr>
              <a:t>dầu</a:t>
            </a:r>
            <a:r>
              <a:rPr lang="en-US" sz="1200" dirty="0" smtClean="0">
                <a:latin typeface="Tahoma" pitchFamily="34" charset="0"/>
                <a:ea typeface="Tahoma" pitchFamily="34" charset="0"/>
                <a:cs typeface="Tahoma" pitchFamily="34" charset="0"/>
              </a:rPr>
              <a:t>:</a:t>
            </a:r>
            <a:r>
              <a:rPr lang="vi-VN" sz="1200" dirty="0" smtClean="0">
                <a:latin typeface="Tahoma" pitchFamily="34" charset="0"/>
                <a:ea typeface="Tahoma" pitchFamily="34" charset="0"/>
                <a:cs typeface="Tahoma" pitchFamily="34" charset="0"/>
              </a:rPr>
              <a:t> </a:t>
            </a:r>
            <a:r>
              <a:rPr lang="en-US" sz="1200" dirty="0" smtClean="0">
                <a:latin typeface="Tahoma" pitchFamily="34" charset="0"/>
                <a:ea typeface="Tahoma" pitchFamily="34" charset="0"/>
                <a:cs typeface="Tahoma" pitchFamily="34" charset="0"/>
              </a:rPr>
              <a:t>  </a:t>
            </a:r>
            <a:r>
              <a:rPr lang="vi-VN" sz="1200" dirty="0">
                <a:latin typeface="Tahoma" pitchFamily="34" charset="0"/>
                <a:ea typeface="Tahoma" pitchFamily="34" charset="0"/>
                <a:cs typeface="Tahoma" pitchFamily="34" charset="0"/>
              </a:rPr>
              <a:t>Giá dầu ổn định sau khi OPEC cắt giảm sản lượng</a:t>
            </a:r>
          </a:p>
          <a:p>
            <a:pPr algn="just"/>
            <a:endParaRPr lang="vi-VN" sz="1200" dirty="0">
              <a:latin typeface="Tahoma" pitchFamily="34" charset="0"/>
              <a:ea typeface="Tahoma" pitchFamily="34" charset="0"/>
              <a:cs typeface="Tahoma" pitchFamily="34" charset="0"/>
            </a:endParaRPr>
          </a:p>
          <a:p>
            <a:pPr algn="just"/>
            <a:r>
              <a:rPr lang="vi-VN" sz="1200" dirty="0">
                <a:latin typeface="Tahoma" pitchFamily="34" charset="0"/>
                <a:ea typeface="Tahoma" pitchFamily="34" charset="0"/>
                <a:cs typeface="Tahoma" pitchFamily="34" charset="0"/>
              </a:rPr>
              <a:t>Dầu của Mỹ giữ vững trong ngày thứ Sáu sau khi OPEC và các nhà sản xuất lớn khác đồng ý mở rộng sản xuất trong một động thái dự kiến nhằm chấm dứt sự sụt giảm liên tục trong nguồn cung toàn cầu. Tổ chức các nhà xuất khẩu dầu mỏ (OPEC) và các nhà sản xuất không thuộc OPEC dẫn đầu bởi Nga hôm thứ Năm đồng ý duy trì kế hoạch cắt giảm sản lượng cho đến cuối năm 2018, đồng thời cũng báo hiệu khả năng sớm chấm dứt thỏa thuận nếu thị trường nóng lên. Dầu thô kỳ hạn của Mỹ giảm 2 cent xuống 57.38 USD vào lúc 01 giờ 20 GMT. Hôm thứ Năm, giá tăng 10 cent hoặc 0.2 phần trăm lên 57.40 USD một thùng. Hợp đồng này đã tăng khoảng 5.6 phần trăm trong tháng mười một, tháng thứ ba ghi nhận việc tăng giá. Dầu Brent giao tháng 2 tăng 6 cent lên 62.69 USD. Phiên giao dịch trước, hợp đồng Brent đang hoạt động mạnh nhất và tăng 46 cent hoặc 0.7%. Brent </a:t>
            </a:r>
            <a:r>
              <a:rPr lang="en-US" sz="1200" dirty="0" err="1" smtClean="0">
                <a:latin typeface="Tahoma" pitchFamily="34" charset="0"/>
                <a:ea typeface="Tahoma" pitchFamily="34" charset="0"/>
                <a:cs typeface="Tahoma" pitchFamily="34" charset="0"/>
              </a:rPr>
              <a:t>đã</a:t>
            </a:r>
            <a:r>
              <a:rPr lang="en-US" sz="1200" dirty="0" smtClean="0">
                <a:latin typeface="Tahoma" pitchFamily="34" charset="0"/>
                <a:ea typeface="Tahoma" pitchFamily="34" charset="0"/>
                <a:cs typeface="Tahoma" pitchFamily="34" charset="0"/>
              </a:rPr>
              <a:t> </a:t>
            </a:r>
            <a:r>
              <a:rPr lang="vi-VN" sz="1200" dirty="0" smtClean="0">
                <a:latin typeface="Tahoma" pitchFamily="34" charset="0"/>
                <a:ea typeface="Tahoma" pitchFamily="34" charset="0"/>
                <a:cs typeface="Tahoma" pitchFamily="34" charset="0"/>
              </a:rPr>
              <a:t>tăng </a:t>
            </a:r>
            <a:r>
              <a:rPr lang="vi-VN" sz="1200" dirty="0">
                <a:latin typeface="Tahoma" pitchFamily="34" charset="0"/>
                <a:ea typeface="Tahoma" pitchFamily="34" charset="0"/>
                <a:cs typeface="Tahoma" pitchFamily="34" charset="0"/>
              </a:rPr>
              <a:t>tháng thứ ba liên tiếp trong tháng mười, đạt khoảng </a:t>
            </a:r>
            <a:r>
              <a:rPr lang="vi-VN" sz="1200" dirty="0" smtClean="0">
                <a:latin typeface="Tahoma" pitchFamily="34" charset="0"/>
                <a:ea typeface="Tahoma" pitchFamily="34" charset="0"/>
                <a:cs typeface="Tahoma" pitchFamily="34" charset="0"/>
              </a:rPr>
              <a:t>3.6</a:t>
            </a:r>
            <a:r>
              <a:rPr lang="en-US" sz="1200" dirty="0" smtClean="0">
                <a:latin typeface="Tahoma" pitchFamily="34" charset="0"/>
                <a:ea typeface="Tahoma" pitchFamily="34" charset="0"/>
                <a:cs typeface="Tahoma" pitchFamily="34" charset="0"/>
              </a:rPr>
              <a:t>%.</a:t>
            </a:r>
            <a:endParaRPr lang="vi-VN" sz="1200" dirty="0">
              <a:latin typeface="Tahoma" pitchFamily="34" charset="0"/>
              <a:ea typeface="Tahoma" pitchFamily="34" charset="0"/>
              <a:cs typeface="Tahoma" pitchFamily="34" charset="0"/>
            </a:endParaRPr>
          </a:p>
        </p:txBody>
      </p:sp>
      <p:sp>
        <p:nvSpPr>
          <p:cNvPr id="5" name="TextBox 4"/>
          <p:cNvSpPr txBox="1"/>
          <p:nvPr/>
        </p:nvSpPr>
        <p:spPr>
          <a:xfrm>
            <a:off x="309562" y="4323164"/>
            <a:ext cx="4485480" cy="246221"/>
          </a:xfrm>
          <a:prstGeom prst="rect">
            <a:avLst/>
          </a:prstGeom>
          <a:noFill/>
        </p:spPr>
        <p:txBody>
          <a:bodyPr wrap="square" rtlCol="0">
            <a:spAutoFit/>
          </a:bodyPr>
          <a:lstStyle/>
          <a:p>
            <a:r>
              <a:rPr lang="en-US" sz="1000" b="1" dirty="0" err="1" smtClean="0">
                <a:latin typeface="Tahoma" pitchFamily="34" charset="0"/>
                <a:ea typeface="Tahoma" pitchFamily="34" charset="0"/>
                <a:cs typeface="Tahoma" pitchFamily="34" charset="0"/>
              </a:rPr>
              <a:t>Số</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lượng</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giàn</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khoan</a:t>
            </a:r>
            <a:r>
              <a:rPr lang="en-US" sz="1000" b="1" dirty="0" smtClean="0">
                <a:latin typeface="Tahoma" pitchFamily="34" charset="0"/>
                <a:ea typeface="Tahoma" pitchFamily="34" charset="0"/>
                <a:cs typeface="Tahoma" pitchFamily="34" charset="0"/>
              </a:rPr>
              <a:t> ở </a:t>
            </a:r>
            <a:r>
              <a:rPr lang="en-US" sz="1000" b="1" dirty="0" err="1" smtClean="0">
                <a:latin typeface="Tahoma" pitchFamily="34" charset="0"/>
                <a:ea typeface="Tahoma" pitchFamily="34" charset="0"/>
                <a:cs typeface="Tahoma" pitchFamily="34" charset="0"/>
              </a:rPr>
              <a:t>Hoa</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Kỳ</a:t>
            </a:r>
            <a:endParaRPr lang="en-US" sz="1000" b="1" dirty="0">
              <a:latin typeface="Tahoma" pitchFamily="34" charset="0"/>
              <a:ea typeface="Tahoma" pitchFamily="34" charset="0"/>
              <a:cs typeface="Tahoma" pitchFamily="34" charset="0"/>
            </a:endParaRPr>
          </a:p>
        </p:txBody>
      </p:sp>
      <p:sp>
        <p:nvSpPr>
          <p:cNvPr id="6" name="TextBox 5"/>
          <p:cNvSpPr txBox="1"/>
          <p:nvPr/>
        </p:nvSpPr>
        <p:spPr>
          <a:xfrm>
            <a:off x="5867400" y="4346857"/>
            <a:ext cx="3771900" cy="246221"/>
          </a:xfrm>
          <a:prstGeom prst="rect">
            <a:avLst/>
          </a:prstGeom>
          <a:noFill/>
        </p:spPr>
        <p:txBody>
          <a:bodyPr wrap="square" rtlCol="0">
            <a:spAutoFit/>
          </a:bodyPr>
          <a:lstStyle/>
          <a:p>
            <a:r>
              <a:rPr lang="en-US" sz="1000" b="1" dirty="0" err="1" smtClean="0">
                <a:latin typeface="Tahoma" pitchFamily="34" charset="0"/>
                <a:ea typeface="Tahoma" pitchFamily="34" charset="0"/>
                <a:cs typeface="Tahoma" pitchFamily="34" charset="0"/>
              </a:rPr>
              <a:t>Tồn</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kho</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dầu</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Hoa</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Kỳ</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Triệu</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thùng</a:t>
            </a:r>
            <a:r>
              <a:rPr lang="en-US" sz="1000" b="1" dirty="0" smtClean="0">
                <a:latin typeface="Tahoma" pitchFamily="34" charset="0"/>
                <a:ea typeface="Tahoma" pitchFamily="34" charset="0"/>
                <a:cs typeface="Tahoma" pitchFamily="34" charset="0"/>
              </a:rPr>
              <a:t>)</a:t>
            </a:r>
          </a:p>
        </p:txBody>
      </p:sp>
      <p:graphicFrame>
        <p:nvGraphicFramePr>
          <p:cNvPr id="10" name="Chart 9"/>
          <p:cNvGraphicFramePr>
            <a:graphicFrameLocks/>
          </p:cNvGraphicFramePr>
          <p:nvPr>
            <p:extLst>
              <p:ext uri="{D42A27DB-BD31-4B8C-83A1-F6EECF244321}">
                <p14:modId xmlns:p14="http://schemas.microsoft.com/office/powerpoint/2010/main" val="3305793750"/>
              </p:ext>
            </p:extLst>
          </p:nvPr>
        </p:nvGraphicFramePr>
        <p:xfrm>
          <a:off x="0" y="4593078"/>
          <a:ext cx="4953000" cy="18077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a:graphicFrameLocks/>
          </p:cNvGraphicFramePr>
          <p:nvPr>
            <p:extLst>
              <p:ext uri="{D42A27DB-BD31-4B8C-83A1-F6EECF244321}">
                <p14:modId xmlns:p14="http://schemas.microsoft.com/office/powerpoint/2010/main" val="1801205499"/>
              </p:ext>
            </p:extLst>
          </p:nvPr>
        </p:nvGraphicFramePr>
        <p:xfrm>
          <a:off x="5181600" y="4593078"/>
          <a:ext cx="4724400" cy="18077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611029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ahoma" pitchFamily="34" charset="0"/>
                <a:ea typeface="Tahoma" pitchFamily="34" charset="0"/>
                <a:cs typeface="Tahoma" pitchFamily="34" charset="0"/>
              </a:rPr>
              <a:t>KHUYẾN CÁO CẤU TRÚC DANH MỤC</a:t>
            </a:r>
            <a:endParaRPr lang="en-US" sz="2000" dirty="0">
              <a:latin typeface="Tahoma" pitchFamily="34" charset="0"/>
              <a:ea typeface="Tahoma" pitchFamily="34" charset="0"/>
              <a:cs typeface="Tahoma"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794978"/>
              </p:ext>
            </p:extLst>
          </p:nvPr>
        </p:nvGraphicFramePr>
        <p:xfrm>
          <a:off x="304800" y="990600"/>
          <a:ext cx="9220200" cy="4777740"/>
        </p:xfrm>
        <a:graphic>
          <a:graphicData uri="http://schemas.openxmlformats.org/drawingml/2006/table">
            <a:tbl>
              <a:tblPr firstRow="1" bandRow="1">
                <a:tableStyleId>{5C22544A-7EE6-4342-B048-85BDC9FD1C3A}</a:tableStyleId>
              </a:tblPr>
              <a:tblGrid>
                <a:gridCol w="838200"/>
                <a:gridCol w="1066800"/>
                <a:gridCol w="1143000"/>
                <a:gridCol w="1219200"/>
                <a:gridCol w="1219200"/>
                <a:gridCol w="3733800"/>
              </a:tblGrid>
              <a:tr h="552450">
                <a:tc>
                  <a:txBody>
                    <a:bodyPr/>
                    <a:lstStyle/>
                    <a:p>
                      <a:endParaRPr lang="en-US" sz="1400" dirty="0">
                        <a:latin typeface="Tahoma" pitchFamily="34" charset="0"/>
                        <a:ea typeface="Tahoma" pitchFamily="34" charset="0"/>
                        <a:cs typeface="Tahoma" pitchFamily="34" charset="0"/>
                      </a:endParaRPr>
                    </a:p>
                  </a:txBody>
                  <a:tcPr>
                    <a:solidFill>
                      <a:schemeClr val="accent6">
                        <a:lumMod val="75000"/>
                      </a:schemeClr>
                    </a:solidFill>
                  </a:tcPr>
                </a:tc>
                <a:tc>
                  <a:txBody>
                    <a:bodyPr/>
                    <a:lstStyle/>
                    <a:p>
                      <a:endParaRPr lang="en-US" sz="1400" dirty="0">
                        <a:latin typeface="Tahoma" pitchFamily="34" charset="0"/>
                        <a:ea typeface="Tahoma" pitchFamily="34" charset="0"/>
                        <a:cs typeface="Tahoma" pitchFamily="34" charset="0"/>
                      </a:endParaRPr>
                    </a:p>
                  </a:txBody>
                  <a:tcPr>
                    <a:solidFill>
                      <a:schemeClr val="accent6">
                        <a:lumMod val="75000"/>
                      </a:schemeClr>
                    </a:solidFill>
                  </a:tcPr>
                </a:tc>
                <a:tc>
                  <a:txBody>
                    <a:bodyPr/>
                    <a:lstStyle/>
                    <a:p>
                      <a:r>
                        <a:rPr lang="en-US" sz="1400" dirty="0" err="1" smtClean="0">
                          <a:latin typeface="Tahoma" pitchFamily="34" charset="0"/>
                          <a:ea typeface="Tahoma" pitchFamily="34" charset="0"/>
                          <a:cs typeface="Tahoma" pitchFamily="34" charset="0"/>
                        </a:rPr>
                        <a:t>Tăng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Tỷ</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Trọng</a:t>
                      </a:r>
                      <a:endParaRPr lang="en-US" sz="1400" dirty="0">
                        <a:latin typeface="Tahoma" pitchFamily="34" charset="0"/>
                        <a:ea typeface="Tahoma" pitchFamily="34" charset="0"/>
                        <a:cs typeface="Tahoma" pitchFamily="34" charset="0"/>
                      </a:endParaRPr>
                    </a:p>
                  </a:txBody>
                  <a:tcPr>
                    <a:solidFill>
                      <a:schemeClr val="accent6">
                        <a:lumMod val="75000"/>
                      </a:schemeClr>
                    </a:solidFill>
                  </a:tcPr>
                </a:tc>
                <a:tc>
                  <a:txBody>
                    <a:bodyPr/>
                    <a:lstStyle/>
                    <a:p>
                      <a:r>
                        <a:rPr lang="en-US" sz="1400" dirty="0" err="1" smtClean="0">
                          <a:latin typeface="Tahoma" pitchFamily="34" charset="0"/>
                          <a:ea typeface="Tahoma" pitchFamily="34" charset="0"/>
                          <a:cs typeface="Tahoma" pitchFamily="34" charset="0"/>
                        </a:rPr>
                        <a:t>Duy</a:t>
                      </a:r>
                      <a:r>
                        <a:rPr lang="en-US" sz="1400" dirty="0" smtClean="0">
                          <a:latin typeface="Tahoma" pitchFamily="34" charset="0"/>
                          <a:ea typeface="Tahoma" pitchFamily="34" charset="0"/>
                          <a:cs typeface="Tahoma" pitchFamily="34" charset="0"/>
                        </a:rPr>
                        <a:t> </a:t>
                      </a:r>
                      <a:r>
                        <a:rPr lang="en-US" sz="1400" dirty="0" err="1" smtClean="0">
                          <a:latin typeface="Tahoma" pitchFamily="34" charset="0"/>
                          <a:ea typeface="Tahoma" pitchFamily="34" charset="0"/>
                          <a:cs typeface="Tahoma" pitchFamily="34" charset="0"/>
                        </a:rPr>
                        <a:t>trì</a:t>
                      </a:r>
                      <a:endParaRPr lang="en-US" sz="1400" dirty="0">
                        <a:latin typeface="Tahoma" pitchFamily="34" charset="0"/>
                        <a:ea typeface="Tahoma" pitchFamily="34" charset="0"/>
                        <a:cs typeface="Tahoma" pitchFamily="34" charset="0"/>
                      </a:endParaRPr>
                    </a:p>
                  </a:txBody>
                  <a:tcPr>
                    <a:solidFill>
                      <a:schemeClr val="accent6">
                        <a:lumMod val="75000"/>
                      </a:schemeClr>
                    </a:solidFill>
                  </a:tcPr>
                </a:tc>
                <a:tc>
                  <a:txBody>
                    <a:bodyPr/>
                    <a:lstStyle/>
                    <a:p>
                      <a:r>
                        <a:rPr lang="en-US" sz="1400" dirty="0" err="1" smtClean="0">
                          <a:latin typeface="Tahoma" pitchFamily="34" charset="0"/>
                          <a:ea typeface="Tahoma" pitchFamily="34" charset="0"/>
                          <a:cs typeface="Tahoma" pitchFamily="34" charset="0"/>
                        </a:rPr>
                        <a:t>Giảm</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Tỷ</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Trọng</a:t>
                      </a:r>
                      <a:endParaRPr lang="en-US" sz="1400" dirty="0">
                        <a:latin typeface="Tahoma" pitchFamily="34" charset="0"/>
                        <a:ea typeface="Tahoma" pitchFamily="34" charset="0"/>
                        <a:cs typeface="Tahoma" pitchFamily="34" charset="0"/>
                      </a:endParaRPr>
                    </a:p>
                  </a:txBody>
                  <a:tcPr>
                    <a:solidFill>
                      <a:schemeClr val="accent6">
                        <a:lumMod val="75000"/>
                      </a:schemeClr>
                    </a:solidFill>
                  </a:tcPr>
                </a:tc>
                <a:tc>
                  <a:txBody>
                    <a:bodyPr/>
                    <a:lstStyle/>
                    <a:p>
                      <a:r>
                        <a:rPr lang="en-US" sz="1400" dirty="0" err="1" smtClean="0">
                          <a:latin typeface="Tahoma" pitchFamily="34" charset="0"/>
                          <a:ea typeface="Tahoma" pitchFamily="34" charset="0"/>
                          <a:cs typeface="Tahoma" pitchFamily="34" charset="0"/>
                        </a:rPr>
                        <a:t>Ghi</a:t>
                      </a:r>
                      <a:r>
                        <a:rPr lang="en-US" sz="1400" dirty="0" smtClean="0">
                          <a:latin typeface="Tahoma" pitchFamily="34" charset="0"/>
                          <a:ea typeface="Tahoma" pitchFamily="34" charset="0"/>
                          <a:cs typeface="Tahoma" pitchFamily="34" charset="0"/>
                        </a:rPr>
                        <a:t> </a:t>
                      </a:r>
                      <a:r>
                        <a:rPr lang="en-US" sz="1400" dirty="0" err="1" smtClean="0">
                          <a:latin typeface="Tahoma" pitchFamily="34" charset="0"/>
                          <a:ea typeface="Tahoma" pitchFamily="34" charset="0"/>
                          <a:cs typeface="Tahoma" pitchFamily="34" charset="0"/>
                        </a:rPr>
                        <a:t>Chú</a:t>
                      </a:r>
                      <a:endParaRPr lang="en-US" sz="1400" dirty="0">
                        <a:latin typeface="Tahoma" pitchFamily="34" charset="0"/>
                        <a:ea typeface="Tahoma" pitchFamily="34" charset="0"/>
                        <a:cs typeface="Tahoma" pitchFamily="34" charset="0"/>
                      </a:endParaRPr>
                    </a:p>
                  </a:txBody>
                  <a:tcPr>
                    <a:solidFill>
                      <a:schemeClr val="accent6">
                        <a:lumMod val="75000"/>
                      </a:schemeClr>
                    </a:solidFill>
                  </a:tcPr>
                </a:tc>
              </a:tr>
              <a:tr h="552450">
                <a:tc rowSpan="3">
                  <a:txBody>
                    <a:bodyPr/>
                    <a:lstStyle/>
                    <a:p>
                      <a:r>
                        <a:rPr lang="en-US" sz="1400" dirty="0" err="1" smtClean="0">
                          <a:latin typeface="Tahoma" pitchFamily="34" charset="0"/>
                          <a:ea typeface="Tahoma" pitchFamily="34" charset="0"/>
                          <a:cs typeface="Tahoma" pitchFamily="34" charset="0"/>
                        </a:rPr>
                        <a:t>Phân</a:t>
                      </a:r>
                      <a:r>
                        <a:rPr lang="en-US" sz="1400" dirty="0" smtClean="0">
                          <a:latin typeface="Tahoma" pitchFamily="34" charset="0"/>
                          <a:ea typeface="Tahoma" pitchFamily="34" charset="0"/>
                          <a:cs typeface="Tahoma" pitchFamily="34" charset="0"/>
                        </a:rPr>
                        <a:t> </a:t>
                      </a:r>
                      <a:r>
                        <a:rPr lang="en-US" sz="1400" dirty="0" err="1" smtClean="0">
                          <a:latin typeface="Tahoma" pitchFamily="34" charset="0"/>
                          <a:ea typeface="Tahoma" pitchFamily="34" charset="0"/>
                          <a:cs typeface="Tahoma" pitchFamily="34" charset="0"/>
                        </a:rPr>
                        <a:t>lớp</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vốn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hóa</a:t>
                      </a:r>
                      <a:endParaRPr lang="en-US" sz="14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c>
                  <a:txBody>
                    <a:bodyPr/>
                    <a:lstStyle/>
                    <a:p>
                      <a:r>
                        <a:rPr lang="en-US" sz="1400" dirty="0" smtClean="0">
                          <a:latin typeface="Tahoma" pitchFamily="34" charset="0"/>
                          <a:ea typeface="Tahoma" pitchFamily="34" charset="0"/>
                          <a:cs typeface="Tahoma" pitchFamily="34" charset="0"/>
                        </a:rPr>
                        <a:t>Small Cap</a:t>
                      </a:r>
                      <a:endParaRPr lang="en-US" sz="14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c>
                  <a:txBody>
                    <a:bodyPr/>
                    <a:lstStyle/>
                    <a:p>
                      <a:r>
                        <a:rPr lang="en-US" sz="1400" dirty="0" err="1" smtClean="0">
                          <a:latin typeface="Tahoma" pitchFamily="34" charset="0"/>
                          <a:ea typeface="Tahoma" pitchFamily="34" charset="0"/>
                          <a:cs typeface="Tahoma" pitchFamily="34" charset="0"/>
                        </a:rPr>
                        <a:t>Dòng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tiền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ổn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định</a:t>
                      </a:r>
                      <a:endParaRPr lang="en-US" sz="14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r>
              <a:tr h="552450">
                <a:tc v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Tahoma" pitchFamily="34" charset="0"/>
                          <a:ea typeface="Tahoma" pitchFamily="34" charset="0"/>
                          <a:cs typeface="Tahoma" pitchFamily="34" charset="0"/>
                        </a:rPr>
                        <a:t>Mid Cap</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latin typeface="Tahoma" pitchFamily="34" charset="0"/>
                          <a:ea typeface="Tahoma" pitchFamily="34" charset="0"/>
                          <a:cs typeface="Tahoma" pitchFamily="34" charset="0"/>
                        </a:rPr>
                        <a:t>Dòng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tiền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ổn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định</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450">
                <a:tc v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Tahoma" pitchFamily="34" charset="0"/>
                          <a:ea typeface="Tahoma" pitchFamily="34" charset="0"/>
                          <a:cs typeface="Tahoma" pitchFamily="34" charset="0"/>
                        </a:rPr>
                        <a:t>Blue chip</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latin typeface="Tahoma" pitchFamily="34" charset="0"/>
                          <a:ea typeface="Tahoma" pitchFamily="34" charset="0"/>
                          <a:cs typeface="Tahoma" pitchFamily="34" charset="0"/>
                        </a:rPr>
                        <a:t>Dòng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tiền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ổn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định</a:t>
                      </a:r>
                      <a:endParaRPr lang="en-US" sz="1400" dirty="0" smtClean="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450">
                <a:tc rowSpan="4">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latin typeface="Tahoma" pitchFamily="34" charset="0"/>
                          <a:ea typeface="Tahoma" pitchFamily="34" charset="0"/>
                          <a:cs typeface="Tahoma" pitchFamily="34" charset="0"/>
                        </a:rPr>
                        <a:t>Nhóm</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ngành</a:t>
                      </a:r>
                      <a:endParaRPr lang="en-US" sz="1400" dirty="0" smtClean="0">
                        <a:latin typeface="Tahoma" pitchFamily="34" charset="0"/>
                        <a:ea typeface="Tahoma" pitchFamily="34" charset="0"/>
                        <a:cs typeface="Tahoma" pitchFamily="34" charset="0"/>
                      </a:endParaRPr>
                    </a:p>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noFill/>
                  </a:tcPr>
                </a:tc>
                <a:tc>
                  <a:txBody>
                    <a:bodyPr/>
                    <a:lstStyle/>
                    <a:p>
                      <a:r>
                        <a:rPr lang="en-US" sz="1400" dirty="0" err="1" smtClean="0">
                          <a:latin typeface="Tahoma" pitchFamily="34" charset="0"/>
                          <a:ea typeface="Tahoma" pitchFamily="34" charset="0"/>
                          <a:cs typeface="Tahoma" pitchFamily="34" charset="0"/>
                        </a:rPr>
                        <a:t>Dầu</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khí</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latin typeface="Tahoma" pitchFamily="34" charset="0"/>
                          <a:ea typeface="Tahoma" pitchFamily="34" charset="0"/>
                          <a:cs typeface="Tahoma" pitchFamily="34" charset="0"/>
                        </a:rPr>
                        <a:t>Nhóm</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cổ</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phiếu</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đang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tăng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tốt</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450">
                <a:tc v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latin typeface="Tahoma" pitchFamily="34" charset="0"/>
                          <a:ea typeface="Tahoma" pitchFamily="34" charset="0"/>
                          <a:cs typeface="Tahoma" pitchFamily="34" charset="0"/>
                        </a:rPr>
                        <a:t>Bất</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động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sản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Xây</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dựng</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b="1"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aseline="0" dirty="0" err="1" smtClean="0">
                          <a:latin typeface="Tahoma" pitchFamily="34" charset="0"/>
                          <a:ea typeface="Tahoma" pitchFamily="34" charset="0"/>
                          <a:cs typeface="Tahoma" pitchFamily="34" charset="0"/>
                        </a:rPr>
                        <a:t>Ổn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định</a:t>
                      </a:r>
                      <a:endParaRPr lang="en-US" sz="1400" baseline="0" dirty="0" smtClean="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450">
                <a:tc v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latin typeface="Tahoma" pitchFamily="34" charset="0"/>
                          <a:ea typeface="Tahoma" pitchFamily="34" charset="0"/>
                          <a:cs typeface="Tahoma" pitchFamily="34" charset="0"/>
                        </a:rPr>
                        <a:t>Thép</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aseline="0" dirty="0" err="1" smtClean="0">
                          <a:latin typeface="Tahoma" pitchFamily="34" charset="0"/>
                          <a:ea typeface="Tahoma" pitchFamily="34" charset="0"/>
                          <a:cs typeface="Tahoma" pitchFamily="34" charset="0"/>
                        </a:rPr>
                        <a:t>Tăng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tốt</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450">
                <a:tc vMerge="1">
                  <a:txBody>
                    <a:bodyPr/>
                    <a:lstStyle/>
                    <a:p>
                      <a:endParaRPr lang="en-US" sz="1600" dirty="0"/>
                    </a:p>
                  </a:txBody>
                  <a:tcPr>
                    <a:lnT w="12700" cap="flat" cmpd="sng" algn="ctr">
                      <a:solidFill>
                        <a:schemeClr val="tx1"/>
                      </a:solidFill>
                      <a:prstDash val="solid"/>
                      <a:round/>
                      <a:headEnd type="none" w="med" len="med"/>
                      <a:tailEnd type="none" w="med" len="med"/>
                    </a:lnT>
                    <a:noFill/>
                  </a:tcPr>
                </a:tc>
                <a:tc>
                  <a:txBody>
                    <a:bodyPr/>
                    <a:lstStyle/>
                    <a:p>
                      <a:r>
                        <a:rPr lang="en-US" sz="1400" dirty="0" err="1" smtClean="0">
                          <a:latin typeface="Tahoma" pitchFamily="34" charset="0"/>
                          <a:ea typeface="Tahoma" pitchFamily="34" charset="0"/>
                          <a:cs typeface="Tahoma" pitchFamily="34" charset="0"/>
                        </a:rPr>
                        <a:t>Ngân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hàng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và</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bảo</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hiểm</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rgbClr val="FFFFFF"/>
                          </a:solidFill>
                          <a:latin typeface="Tahoma" pitchFamily="34" charset="0"/>
                          <a:ea typeface="Tahoma" pitchFamily="34" charset="0"/>
                          <a:cs typeface="Tahoma" pitchFamily="34" charset="0"/>
                          <a:sym typeface="Webdings" panose="05030102010509060703" pitchFamily="18" charset="2"/>
                        </a:rPr>
                        <a:t></a:t>
                      </a:r>
                      <a:endParaRPr lang="en-US" sz="1400" dirty="0" smtClean="0">
                        <a:solidFill>
                          <a:srgbClr val="FFFFFF"/>
                        </a:solidFill>
                        <a:latin typeface="Tahoma" pitchFamily="34" charset="0"/>
                        <a:ea typeface="Tahoma" pitchFamily="34" charset="0"/>
                        <a:cs typeface="Tahoma" pitchFamily="34" charset="0"/>
                      </a:endParaRPr>
                    </a:p>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latin typeface="Tahoma" pitchFamily="34" charset="0"/>
                          <a:ea typeface="Tahoma" pitchFamily="34" charset="0"/>
                          <a:cs typeface="Tahoma" pitchFamily="34" charset="0"/>
                        </a:rPr>
                        <a:t>Ổn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định</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25" name="Group 24"/>
          <p:cNvGrpSpPr/>
          <p:nvPr/>
        </p:nvGrpSpPr>
        <p:grpSpPr>
          <a:xfrm>
            <a:off x="2371388" y="3144867"/>
            <a:ext cx="697627" cy="707886"/>
            <a:chOff x="7193351" y="2751366"/>
            <a:chExt cx="697627" cy="707886"/>
          </a:xfrm>
        </p:grpSpPr>
        <p:sp>
          <p:nvSpPr>
            <p:cNvPr id="26" name="Oval 43"/>
            <p:cNvSpPr/>
            <p:nvPr/>
          </p:nvSpPr>
          <p:spPr>
            <a:xfrm>
              <a:off x="7324742" y="2900280"/>
              <a:ext cx="408572" cy="408572"/>
            </a:xfrm>
            <a:prstGeom prst="ellipse">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44"/>
            <p:cNvSpPr txBox="1"/>
            <p:nvPr/>
          </p:nvSpPr>
          <p:spPr>
            <a:xfrm>
              <a:off x="7193351" y="2751366"/>
              <a:ext cx="697627" cy="707886"/>
            </a:xfrm>
            <a:prstGeom prst="rect">
              <a:avLst/>
            </a:prstGeom>
            <a:noFill/>
          </p:spPr>
          <p:txBody>
            <a:bodyPr wrap="none" rtlCol="0" anchor="ctr">
              <a:spAutoFit/>
            </a:bodyPr>
            <a:lstStyle/>
            <a:p>
              <a:pPr algn="ctr"/>
              <a:r>
                <a:rPr lang="en-US" sz="4000" dirty="0" smtClean="0">
                  <a:solidFill>
                    <a:srgbClr val="FFFFFF"/>
                  </a:solidFill>
                  <a:sym typeface="Webdings" panose="05030102010509060703" pitchFamily="18" charset="2"/>
                </a:rPr>
                <a:t></a:t>
              </a:r>
              <a:endParaRPr lang="en-US" sz="4000" dirty="0">
                <a:solidFill>
                  <a:srgbClr val="FFFFFF"/>
                </a:solidFill>
              </a:endParaRPr>
            </a:p>
          </p:txBody>
        </p:sp>
      </p:grpSp>
      <p:grpSp>
        <p:nvGrpSpPr>
          <p:cNvPr id="28" name="Group 27"/>
          <p:cNvGrpSpPr/>
          <p:nvPr/>
        </p:nvGrpSpPr>
        <p:grpSpPr>
          <a:xfrm>
            <a:off x="3426021" y="3745919"/>
            <a:ext cx="697627" cy="707886"/>
            <a:chOff x="5951354" y="2751366"/>
            <a:chExt cx="697627" cy="707886"/>
          </a:xfrm>
        </p:grpSpPr>
        <p:sp>
          <p:nvSpPr>
            <p:cNvPr id="29" name="Oval 43"/>
            <p:cNvSpPr/>
            <p:nvPr/>
          </p:nvSpPr>
          <p:spPr>
            <a:xfrm>
              <a:off x="6082745" y="2891719"/>
              <a:ext cx="408572" cy="408572"/>
            </a:xfrm>
            <a:prstGeom prst="ellipse">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44"/>
            <p:cNvSpPr txBox="1"/>
            <p:nvPr/>
          </p:nvSpPr>
          <p:spPr>
            <a:xfrm>
              <a:off x="5951354" y="2751366"/>
              <a:ext cx="697627" cy="707886"/>
            </a:xfrm>
            <a:prstGeom prst="rect">
              <a:avLst/>
            </a:prstGeom>
            <a:noFill/>
          </p:spPr>
          <p:txBody>
            <a:bodyPr wrap="none" rtlCol="0" anchor="ctr">
              <a:spAutoFit/>
            </a:bodyPr>
            <a:lstStyle/>
            <a:p>
              <a:pPr algn="ctr"/>
              <a:r>
                <a:rPr lang="en-US" sz="4000" dirty="0" smtClean="0">
                  <a:solidFill>
                    <a:srgbClr val="FFFFFF"/>
                  </a:solidFill>
                  <a:sym typeface="Webdings" panose="05030102010509060703" pitchFamily="18" charset="2"/>
                </a:rPr>
                <a:t></a:t>
              </a:r>
              <a:endParaRPr lang="en-US" sz="4000" dirty="0">
                <a:solidFill>
                  <a:srgbClr val="FFFFFF"/>
                </a:solidFill>
              </a:endParaRPr>
            </a:p>
          </p:txBody>
        </p:sp>
      </p:grpSp>
      <p:grpSp>
        <p:nvGrpSpPr>
          <p:cNvPr id="34" name="Group 33"/>
          <p:cNvGrpSpPr/>
          <p:nvPr/>
        </p:nvGrpSpPr>
        <p:grpSpPr>
          <a:xfrm>
            <a:off x="3426021" y="2567081"/>
            <a:ext cx="697627" cy="707886"/>
            <a:chOff x="4568990" y="2808537"/>
            <a:chExt cx="697627" cy="707886"/>
          </a:xfrm>
        </p:grpSpPr>
        <p:sp>
          <p:nvSpPr>
            <p:cNvPr id="35" name="Oval 43"/>
            <p:cNvSpPr/>
            <p:nvPr/>
          </p:nvSpPr>
          <p:spPr>
            <a:xfrm>
              <a:off x="4713518" y="2958194"/>
              <a:ext cx="408572" cy="408572"/>
            </a:xfrm>
            <a:prstGeom prst="ellipse">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44"/>
            <p:cNvSpPr txBox="1"/>
            <p:nvPr/>
          </p:nvSpPr>
          <p:spPr>
            <a:xfrm>
              <a:off x="4568990" y="2808537"/>
              <a:ext cx="697627" cy="707886"/>
            </a:xfrm>
            <a:prstGeom prst="rect">
              <a:avLst/>
            </a:prstGeom>
            <a:noFill/>
          </p:spPr>
          <p:txBody>
            <a:bodyPr wrap="none" rtlCol="0" anchor="ctr">
              <a:spAutoFit/>
            </a:bodyPr>
            <a:lstStyle/>
            <a:p>
              <a:pPr algn="ctr"/>
              <a:r>
                <a:rPr lang="en-US" sz="4000" dirty="0" smtClean="0">
                  <a:solidFill>
                    <a:srgbClr val="FFFFFF"/>
                  </a:solidFill>
                  <a:sym typeface="Webdings" panose="05030102010509060703" pitchFamily="18" charset="2"/>
                </a:rPr>
                <a:t></a:t>
              </a:r>
              <a:endParaRPr lang="en-US" sz="4000" dirty="0">
                <a:solidFill>
                  <a:srgbClr val="FFFFFF"/>
                </a:solidFill>
              </a:endParaRPr>
            </a:p>
          </p:txBody>
        </p:sp>
      </p:grpSp>
      <p:grpSp>
        <p:nvGrpSpPr>
          <p:cNvPr id="32" name="Group 2"/>
          <p:cNvGrpSpPr/>
          <p:nvPr/>
        </p:nvGrpSpPr>
        <p:grpSpPr>
          <a:xfrm>
            <a:off x="2358735" y="4407574"/>
            <a:ext cx="697627" cy="707886"/>
            <a:chOff x="3050642" y="1756346"/>
            <a:chExt cx="697627" cy="707886"/>
          </a:xfrm>
        </p:grpSpPr>
        <p:sp>
          <p:nvSpPr>
            <p:cNvPr id="33" name="Oval 32"/>
            <p:cNvSpPr/>
            <p:nvPr/>
          </p:nvSpPr>
          <p:spPr>
            <a:xfrm>
              <a:off x="3177371" y="1906003"/>
              <a:ext cx="408572" cy="408572"/>
            </a:xfrm>
            <a:prstGeom prst="ellipse">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050642" y="1756346"/>
              <a:ext cx="697627" cy="707886"/>
            </a:xfrm>
            <a:prstGeom prst="rect">
              <a:avLst/>
            </a:prstGeom>
            <a:noFill/>
          </p:spPr>
          <p:txBody>
            <a:bodyPr wrap="none" rtlCol="0" anchor="ctr">
              <a:spAutoFit/>
            </a:bodyPr>
            <a:lstStyle/>
            <a:p>
              <a:pPr algn="ctr"/>
              <a:r>
                <a:rPr lang="en-US" sz="4000" dirty="0" smtClean="0">
                  <a:solidFill>
                    <a:srgbClr val="FFFFFF"/>
                  </a:solidFill>
                  <a:sym typeface="Webdings" panose="05030102010509060703" pitchFamily="18" charset="2"/>
                </a:rPr>
                <a:t></a:t>
              </a:r>
              <a:endParaRPr lang="en-US" sz="4000" dirty="0">
                <a:solidFill>
                  <a:srgbClr val="FFFFFF"/>
                </a:solidFill>
              </a:endParaRPr>
            </a:p>
          </p:txBody>
        </p:sp>
      </p:grpSp>
      <p:grpSp>
        <p:nvGrpSpPr>
          <p:cNvPr id="31" name="Group 30"/>
          <p:cNvGrpSpPr/>
          <p:nvPr/>
        </p:nvGrpSpPr>
        <p:grpSpPr>
          <a:xfrm>
            <a:off x="3491003" y="1450623"/>
            <a:ext cx="697627" cy="707886"/>
            <a:chOff x="4815858" y="2689264"/>
            <a:chExt cx="697627" cy="707886"/>
          </a:xfrm>
        </p:grpSpPr>
        <p:sp>
          <p:nvSpPr>
            <p:cNvPr id="41" name="Oval 43"/>
            <p:cNvSpPr/>
            <p:nvPr/>
          </p:nvSpPr>
          <p:spPr>
            <a:xfrm>
              <a:off x="4893083" y="2841240"/>
              <a:ext cx="408572" cy="408572"/>
            </a:xfrm>
            <a:prstGeom prst="ellipse">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4"/>
            <p:cNvSpPr txBox="1"/>
            <p:nvPr/>
          </p:nvSpPr>
          <p:spPr>
            <a:xfrm>
              <a:off x="4815858" y="2689264"/>
              <a:ext cx="697627" cy="707886"/>
            </a:xfrm>
            <a:prstGeom prst="rect">
              <a:avLst/>
            </a:prstGeom>
            <a:noFill/>
          </p:spPr>
          <p:txBody>
            <a:bodyPr wrap="none" rtlCol="0" anchor="ctr">
              <a:spAutoFit/>
            </a:bodyPr>
            <a:lstStyle/>
            <a:p>
              <a:pPr algn="ctr"/>
              <a:r>
                <a:rPr lang="en-US" sz="4000" dirty="0" smtClean="0">
                  <a:solidFill>
                    <a:srgbClr val="FFFFFF"/>
                  </a:solidFill>
                  <a:sym typeface="Webdings" panose="05030102010509060703" pitchFamily="18" charset="2"/>
                </a:rPr>
                <a:t></a:t>
              </a:r>
              <a:endParaRPr lang="en-US" sz="4000" dirty="0">
                <a:solidFill>
                  <a:srgbClr val="FFFFFF"/>
                </a:solidFill>
              </a:endParaRPr>
            </a:p>
          </p:txBody>
        </p:sp>
      </p:grpSp>
      <p:grpSp>
        <p:nvGrpSpPr>
          <p:cNvPr id="43" name="Group 42"/>
          <p:cNvGrpSpPr/>
          <p:nvPr/>
        </p:nvGrpSpPr>
        <p:grpSpPr>
          <a:xfrm>
            <a:off x="2371389" y="5060963"/>
            <a:ext cx="697627" cy="707886"/>
            <a:chOff x="7230070" y="2703021"/>
            <a:chExt cx="697627" cy="707886"/>
          </a:xfrm>
        </p:grpSpPr>
        <p:sp>
          <p:nvSpPr>
            <p:cNvPr id="44" name="Oval 43"/>
            <p:cNvSpPr/>
            <p:nvPr/>
          </p:nvSpPr>
          <p:spPr>
            <a:xfrm>
              <a:off x="7361944" y="2852678"/>
              <a:ext cx="408572" cy="408572"/>
            </a:xfrm>
            <a:prstGeom prst="ellipse">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230070" y="2703021"/>
              <a:ext cx="697627" cy="707886"/>
            </a:xfrm>
            <a:prstGeom prst="rect">
              <a:avLst/>
            </a:prstGeom>
            <a:noFill/>
          </p:spPr>
          <p:txBody>
            <a:bodyPr wrap="none" rtlCol="0" anchor="ctr">
              <a:spAutoFit/>
            </a:bodyPr>
            <a:lstStyle/>
            <a:p>
              <a:pPr algn="ctr"/>
              <a:r>
                <a:rPr lang="en-US" sz="4000" dirty="0" smtClean="0">
                  <a:solidFill>
                    <a:srgbClr val="FFFFFF"/>
                  </a:solidFill>
                  <a:sym typeface="Webdings" panose="05030102010509060703" pitchFamily="18" charset="2"/>
                </a:rPr>
                <a:t></a:t>
              </a:r>
              <a:endParaRPr lang="en-US" sz="4000" dirty="0">
                <a:solidFill>
                  <a:srgbClr val="FFFFFF"/>
                </a:solidFill>
              </a:endParaRPr>
            </a:p>
          </p:txBody>
        </p:sp>
      </p:grpSp>
      <p:grpSp>
        <p:nvGrpSpPr>
          <p:cNvPr id="46" name="Group 45"/>
          <p:cNvGrpSpPr/>
          <p:nvPr/>
        </p:nvGrpSpPr>
        <p:grpSpPr>
          <a:xfrm>
            <a:off x="3426021" y="2025003"/>
            <a:ext cx="697627" cy="707886"/>
            <a:chOff x="5743227" y="2765198"/>
            <a:chExt cx="697627" cy="707886"/>
          </a:xfrm>
        </p:grpSpPr>
        <p:sp>
          <p:nvSpPr>
            <p:cNvPr id="47" name="Oval 43"/>
            <p:cNvSpPr/>
            <p:nvPr/>
          </p:nvSpPr>
          <p:spPr>
            <a:xfrm>
              <a:off x="5887754" y="2898704"/>
              <a:ext cx="408572" cy="408572"/>
            </a:xfrm>
            <a:prstGeom prst="ellipse">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4"/>
            <p:cNvSpPr txBox="1"/>
            <p:nvPr/>
          </p:nvSpPr>
          <p:spPr>
            <a:xfrm>
              <a:off x="5743227" y="2765198"/>
              <a:ext cx="697627" cy="707886"/>
            </a:xfrm>
            <a:prstGeom prst="rect">
              <a:avLst/>
            </a:prstGeom>
            <a:noFill/>
          </p:spPr>
          <p:txBody>
            <a:bodyPr wrap="none" rtlCol="0" anchor="ctr">
              <a:spAutoFit/>
            </a:bodyPr>
            <a:lstStyle/>
            <a:p>
              <a:pPr algn="ctr"/>
              <a:r>
                <a:rPr lang="en-US" sz="4000" dirty="0" smtClean="0">
                  <a:solidFill>
                    <a:srgbClr val="FFFFFF"/>
                  </a:solidFill>
                  <a:sym typeface="Webdings" panose="05030102010509060703" pitchFamily="18" charset="2"/>
                </a:rPr>
                <a:t></a:t>
              </a:r>
              <a:endParaRPr lang="en-US" sz="4000" dirty="0">
                <a:solidFill>
                  <a:srgbClr val="FFFFFF"/>
                </a:solidFill>
              </a:endParaRPr>
            </a:p>
          </p:txBody>
        </p:sp>
      </p:grpSp>
    </p:spTree>
    <p:extLst>
      <p:ext uri="{BB962C8B-B14F-4D97-AF65-F5344CB8AC3E}">
        <p14:creationId xmlns:p14="http://schemas.microsoft.com/office/powerpoint/2010/main" val="4183176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latin typeface="Tahoma" pitchFamily="34" charset="0"/>
                <a:ea typeface="Tahoma" pitchFamily="34" charset="0"/>
                <a:cs typeface="Tahoma" pitchFamily="34" charset="0"/>
              </a:rPr>
              <a:t>KHUYẾN CÁO CẤU TRÚC DANH MỤC</a:t>
            </a:r>
            <a:endParaRPr lang="en-US" sz="2000" dirty="0">
              <a:latin typeface="Tahoma" pitchFamily="34" charset="0"/>
              <a:ea typeface="Tahoma" pitchFamily="34" charset="0"/>
              <a:cs typeface="Tahoma" pitchFamily="34" charset="0"/>
            </a:endParaRPr>
          </a:p>
        </p:txBody>
      </p:sp>
      <p:sp>
        <p:nvSpPr>
          <p:cNvPr id="3" name="TextBox 2"/>
          <p:cNvSpPr txBox="1"/>
          <p:nvPr/>
        </p:nvSpPr>
        <p:spPr>
          <a:xfrm>
            <a:off x="2209800" y="914400"/>
            <a:ext cx="5791200" cy="369332"/>
          </a:xfrm>
          <a:prstGeom prst="rect">
            <a:avLst/>
          </a:prstGeom>
          <a:noFill/>
        </p:spPr>
        <p:txBody>
          <a:bodyPr wrap="square" rtlCol="0">
            <a:spAutoFit/>
          </a:bodyPr>
          <a:lstStyle/>
          <a:p>
            <a:r>
              <a:rPr lang="en-US" b="1" dirty="0" smtClean="0">
                <a:latin typeface="Tahoma" pitchFamily="34" charset="0"/>
                <a:ea typeface="Tahoma" pitchFamily="34" charset="0"/>
                <a:cs typeface="Tahoma" pitchFamily="34" charset="0"/>
              </a:rPr>
              <a:t>DANH MỤC CÁC CỔ PHIẾU DẦU KHÍ</a:t>
            </a:r>
          </a:p>
        </p:txBody>
      </p:sp>
      <p:graphicFrame>
        <p:nvGraphicFramePr>
          <p:cNvPr id="4" name="Table 3"/>
          <p:cNvGraphicFramePr>
            <a:graphicFrameLocks noGrp="1"/>
          </p:cNvGraphicFramePr>
          <p:nvPr>
            <p:extLst>
              <p:ext uri="{D42A27DB-BD31-4B8C-83A1-F6EECF244321}">
                <p14:modId xmlns:p14="http://schemas.microsoft.com/office/powerpoint/2010/main" val="2985390370"/>
              </p:ext>
            </p:extLst>
          </p:nvPr>
        </p:nvGraphicFramePr>
        <p:xfrm>
          <a:off x="228600" y="1283732"/>
          <a:ext cx="9372599" cy="4617720"/>
        </p:xfrm>
        <a:graphic>
          <a:graphicData uri="http://schemas.openxmlformats.org/drawingml/2006/table">
            <a:tbl>
              <a:tblPr firstRow="1" bandRow="1">
                <a:tableStyleId>{5C22544A-7EE6-4342-B048-85BDC9FD1C3A}</a:tableStyleId>
              </a:tblPr>
              <a:tblGrid>
                <a:gridCol w="914400"/>
                <a:gridCol w="1066800"/>
                <a:gridCol w="7391399"/>
              </a:tblGrid>
              <a:tr h="457200">
                <a:tc>
                  <a:txBody>
                    <a:bodyPr/>
                    <a:lstStyle/>
                    <a:p>
                      <a:r>
                        <a:rPr lang="en-US" sz="1200" dirty="0" err="1" smtClean="0">
                          <a:latin typeface="Tahoma" pitchFamily="34" charset="0"/>
                          <a:ea typeface="Tahoma" pitchFamily="34" charset="0"/>
                          <a:cs typeface="Tahoma" pitchFamily="34" charset="0"/>
                        </a:rPr>
                        <a:t>Cổ</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phiếu</a:t>
                      </a:r>
                      <a:endParaRPr lang="en-US" sz="1200" dirty="0">
                        <a:latin typeface="Tahoma" pitchFamily="34" charset="0"/>
                        <a:ea typeface="Tahoma" pitchFamily="34" charset="0"/>
                        <a:cs typeface="Tahoma" pitchFamily="34" charset="0"/>
                      </a:endParaRPr>
                    </a:p>
                  </a:txBody>
                  <a:tcPr>
                    <a:solidFill>
                      <a:schemeClr val="accent6">
                        <a:lumMod val="75000"/>
                      </a:schemeClr>
                    </a:solidFill>
                  </a:tcPr>
                </a:tc>
                <a:tc>
                  <a:txBody>
                    <a:bodyPr/>
                    <a:lstStyle/>
                    <a:p>
                      <a:r>
                        <a:rPr lang="en-US" sz="1200" dirty="0" err="1" smtClean="0">
                          <a:latin typeface="Tahoma" pitchFamily="34" charset="0"/>
                          <a:ea typeface="Tahoma" pitchFamily="34" charset="0"/>
                          <a:cs typeface="Tahoma" pitchFamily="34" charset="0"/>
                        </a:rPr>
                        <a:t>Giá</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hiện</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tại</a:t>
                      </a:r>
                      <a:endParaRPr lang="en-US" sz="1200" dirty="0">
                        <a:latin typeface="Tahoma" pitchFamily="34" charset="0"/>
                        <a:ea typeface="Tahoma" pitchFamily="34" charset="0"/>
                        <a:cs typeface="Tahoma" pitchFamily="34" charset="0"/>
                      </a:endParaRPr>
                    </a:p>
                  </a:txBody>
                  <a:tcPr>
                    <a:solidFill>
                      <a:schemeClr val="accent6">
                        <a:lumMod val="75000"/>
                      </a:schemeClr>
                    </a:solidFill>
                  </a:tcPr>
                </a:tc>
                <a:tc>
                  <a:txBody>
                    <a:bodyPr/>
                    <a:lstStyle/>
                    <a:p>
                      <a:r>
                        <a:rPr lang="en-US" sz="1200" dirty="0" err="1" smtClean="0">
                          <a:latin typeface="Tahoma" pitchFamily="34" charset="0"/>
                          <a:ea typeface="Tahoma" pitchFamily="34" charset="0"/>
                          <a:cs typeface="Tahoma" pitchFamily="34" charset="0"/>
                        </a:rPr>
                        <a:t>Chiến</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lược</a:t>
                      </a:r>
                      <a:endParaRPr lang="en-US" sz="1200" dirty="0">
                        <a:latin typeface="Tahoma" pitchFamily="34" charset="0"/>
                        <a:ea typeface="Tahoma" pitchFamily="34" charset="0"/>
                        <a:cs typeface="Tahoma" pitchFamily="34" charset="0"/>
                      </a:endParaRPr>
                    </a:p>
                  </a:txBody>
                  <a:tcPr>
                    <a:solidFill>
                      <a:schemeClr val="accent6">
                        <a:lumMod val="75000"/>
                      </a:schemeClr>
                    </a:solidFill>
                  </a:tcPr>
                </a:tc>
              </a:tr>
              <a:tr h="411480">
                <a:tc>
                  <a:txBody>
                    <a:bodyPr/>
                    <a:lstStyle/>
                    <a:p>
                      <a:r>
                        <a:rPr lang="en-US" sz="1200" dirty="0" smtClean="0">
                          <a:latin typeface="Tahoma" pitchFamily="34" charset="0"/>
                          <a:ea typeface="Tahoma" pitchFamily="34" charset="0"/>
                          <a:cs typeface="Tahoma" pitchFamily="34" charset="0"/>
                        </a:rPr>
                        <a:t>GAS</a:t>
                      </a:r>
                      <a:endParaRPr lang="en-US" sz="12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c>
                  <a:txBody>
                    <a:bodyPr/>
                    <a:lstStyle/>
                    <a:p>
                      <a:pPr algn="r"/>
                      <a:r>
                        <a:rPr lang="en-US" sz="1200" dirty="0" smtClean="0">
                          <a:latin typeface="Tahoma" pitchFamily="34" charset="0"/>
                          <a:ea typeface="Tahoma" pitchFamily="34" charset="0"/>
                          <a:cs typeface="Tahoma" pitchFamily="34" charset="0"/>
                        </a:rPr>
                        <a:t>81.8</a:t>
                      </a:r>
                      <a:endParaRPr lang="en-US" sz="12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c>
                  <a:txBody>
                    <a:bodyPr/>
                    <a:lstStyle/>
                    <a:p>
                      <a:r>
                        <a:rPr lang="en-US" sz="1200" b="1" dirty="0" err="1" smtClean="0">
                          <a:solidFill>
                            <a:srgbClr val="FFC000"/>
                          </a:solidFill>
                          <a:latin typeface="Tahoma" pitchFamily="34" charset="0"/>
                          <a:ea typeface="Tahoma" pitchFamily="34" charset="0"/>
                          <a:cs typeface="Tahoma" pitchFamily="34" charset="0"/>
                        </a:rPr>
                        <a:t>Nắm</a:t>
                      </a:r>
                      <a:r>
                        <a:rPr lang="en-US" sz="1200" b="1" baseline="0" dirty="0" smtClean="0">
                          <a:solidFill>
                            <a:srgbClr val="FFC000"/>
                          </a:solidFill>
                          <a:latin typeface="Tahoma" pitchFamily="34" charset="0"/>
                          <a:ea typeface="Tahoma" pitchFamily="34" charset="0"/>
                          <a:cs typeface="Tahoma" pitchFamily="34" charset="0"/>
                        </a:rPr>
                        <a:t> </a:t>
                      </a:r>
                      <a:r>
                        <a:rPr lang="en-US" sz="1200" b="1" baseline="0" dirty="0" err="1" smtClean="0">
                          <a:solidFill>
                            <a:srgbClr val="FFC000"/>
                          </a:solidFill>
                          <a:latin typeface="Tahoma" pitchFamily="34" charset="0"/>
                          <a:ea typeface="Tahoma" pitchFamily="34" charset="0"/>
                          <a:cs typeface="Tahoma" pitchFamily="34" charset="0"/>
                        </a:rPr>
                        <a:t>giữ</a:t>
                      </a:r>
                      <a:r>
                        <a:rPr lang="en-US" sz="1200" b="1" baseline="0" dirty="0" smtClean="0">
                          <a:solidFill>
                            <a:srgbClr val="FFC000"/>
                          </a:solidFill>
                          <a:latin typeface="Tahoma" pitchFamily="34" charset="0"/>
                          <a:ea typeface="Tahoma" pitchFamily="34" charset="0"/>
                          <a:cs typeface="Tahoma" pitchFamily="34" charset="0"/>
                        </a:rPr>
                        <a:t> </a:t>
                      </a:r>
                      <a:r>
                        <a:rPr lang="en-US" sz="1200" baseline="0" dirty="0" smtClean="0">
                          <a:latin typeface="Tahoma" pitchFamily="34" charset="0"/>
                          <a:ea typeface="Tahoma" pitchFamily="34" charset="0"/>
                          <a:cs typeface="Tahoma" pitchFamily="34" charset="0"/>
                        </a:rPr>
                        <a:t>–</a:t>
                      </a:r>
                      <a:r>
                        <a:rPr lang="en-US" sz="1200" b="1" baseline="0" dirty="0" smtClean="0">
                          <a:solidFill>
                            <a:srgbClr val="FFC000"/>
                          </a:solidFill>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Cổ</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phiếu</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đang</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có</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nhịp</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điều</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chỉnh</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ngắn</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hạn</a:t>
                      </a:r>
                      <a:endParaRPr lang="en-US" sz="12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r>
              <a:tr h="411480">
                <a:tc>
                  <a:txBody>
                    <a:bodyPr/>
                    <a:lstStyle/>
                    <a:p>
                      <a:r>
                        <a:rPr lang="en-US" sz="1200" dirty="0" smtClean="0">
                          <a:latin typeface="Tahoma" pitchFamily="34" charset="0"/>
                          <a:ea typeface="Tahoma" pitchFamily="34" charset="0"/>
                          <a:cs typeface="Tahoma" pitchFamily="34" charset="0"/>
                        </a:rPr>
                        <a:t>DCM</a:t>
                      </a:r>
                      <a:endParaRPr lang="en-US" sz="12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dirty="0" smtClean="0">
                          <a:latin typeface="Tahoma" pitchFamily="34" charset="0"/>
                          <a:ea typeface="Tahoma" pitchFamily="34" charset="0"/>
                          <a:cs typeface="Tahoma" pitchFamily="34" charset="0"/>
                        </a:rPr>
                        <a:t>12.6</a:t>
                      </a:r>
                      <a:endParaRPr lang="en-US" sz="12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1" dirty="0" err="1" smtClean="0">
                          <a:solidFill>
                            <a:srgbClr val="FFC000"/>
                          </a:solidFill>
                          <a:latin typeface="Tahoma" pitchFamily="34" charset="0"/>
                          <a:ea typeface="Tahoma" pitchFamily="34" charset="0"/>
                          <a:cs typeface="Tahoma" pitchFamily="34" charset="0"/>
                        </a:rPr>
                        <a:t>Nắm</a:t>
                      </a:r>
                      <a:r>
                        <a:rPr lang="en-US" sz="1200" b="1" baseline="0" dirty="0" smtClean="0">
                          <a:solidFill>
                            <a:srgbClr val="FFC000"/>
                          </a:solidFill>
                          <a:latin typeface="Tahoma" pitchFamily="34" charset="0"/>
                          <a:ea typeface="Tahoma" pitchFamily="34" charset="0"/>
                          <a:cs typeface="Tahoma" pitchFamily="34" charset="0"/>
                        </a:rPr>
                        <a:t> </a:t>
                      </a:r>
                      <a:r>
                        <a:rPr lang="en-US" sz="1200" b="1" baseline="0" dirty="0" err="1" smtClean="0">
                          <a:solidFill>
                            <a:srgbClr val="FFC000"/>
                          </a:solidFill>
                          <a:latin typeface="Tahoma" pitchFamily="34" charset="0"/>
                          <a:ea typeface="Tahoma" pitchFamily="34" charset="0"/>
                          <a:cs typeface="Tahoma" pitchFamily="34" charset="0"/>
                        </a:rPr>
                        <a:t>giữ</a:t>
                      </a:r>
                      <a:r>
                        <a:rPr lang="en-US" sz="1200" b="1" baseline="0" dirty="0" smtClean="0">
                          <a:solidFill>
                            <a:srgbClr val="FFC000"/>
                          </a:solidFill>
                          <a:latin typeface="Tahoma" pitchFamily="34" charset="0"/>
                          <a:ea typeface="Tahoma" pitchFamily="34" charset="0"/>
                          <a:cs typeface="Tahoma" pitchFamily="34" charset="0"/>
                        </a:rPr>
                        <a:t> </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Cổ</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phiếu</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đang</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trong</a:t>
                      </a:r>
                      <a:r>
                        <a:rPr lang="en-US" sz="1200" baseline="0" dirty="0" smtClean="0">
                          <a:latin typeface="Tahoma" pitchFamily="34" charset="0"/>
                          <a:ea typeface="Tahoma" pitchFamily="34" charset="0"/>
                          <a:cs typeface="Tahoma" pitchFamily="34" charset="0"/>
                        </a:rPr>
                        <a:t> trend </a:t>
                      </a:r>
                      <a:r>
                        <a:rPr lang="en-US" sz="1200" baseline="0" dirty="0" err="1" smtClean="0">
                          <a:latin typeface="Tahoma" pitchFamily="34" charset="0"/>
                          <a:ea typeface="Tahoma" pitchFamily="34" charset="0"/>
                          <a:cs typeface="Tahoma" pitchFamily="34" charset="0"/>
                        </a:rPr>
                        <a:t>tăng</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ngắn</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hạn</a:t>
                      </a:r>
                      <a:endParaRPr lang="en-US" sz="1200" baseline="0" dirty="0" smtClean="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Tahoma" pitchFamily="34" charset="0"/>
                          <a:ea typeface="Tahoma" pitchFamily="34" charset="0"/>
                          <a:cs typeface="Tahoma" pitchFamily="34" charset="0"/>
                        </a:rPr>
                        <a:t>PVC</a:t>
                      </a:r>
                    </a:p>
                    <a:p>
                      <a:endParaRPr lang="en-US" sz="12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dirty="0" smtClean="0">
                          <a:latin typeface="Tahoma" pitchFamily="34" charset="0"/>
                          <a:ea typeface="Tahoma" pitchFamily="34" charset="0"/>
                          <a:cs typeface="Tahoma" pitchFamily="34" charset="0"/>
                        </a:rPr>
                        <a:t>11.4</a:t>
                      </a:r>
                      <a:endParaRPr lang="en-US" sz="12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1" dirty="0" err="1" smtClean="0">
                          <a:solidFill>
                            <a:srgbClr val="FFC000"/>
                          </a:solidFill>
                          <a:latin typeface="Tahoma" pitchFamily="34" charset="0"/>
                          <a:ea typeface="Tahoma" pitchFamily="34" charset="0"/>
                          <a:cs typeface="Tahoma" pitchFamily="34" charset="0"/>
                        </a:rPr>
                        <a:t>Nắm</a:t>
                      </a:r>
                      <a:r>
                        <a:rPr lang="en-US" sz="1200" b="1" baseline="0" dirty="0" smtClean="0">
                          <a:solidFill>
                            <a:srgbClr val="FFC000"/>
                          </a:solidFill>
                          <a:latin typeface="Tahoma" pitchFamily="34" charset="0"/>
                          <a:ea typeface="Tahoma" pitchFamily="34" charset="0"/>
                          <a:cs typeface="Tahoma" pitchFamily="34" charset="0"/>
                        </a:rPr>
                        <a:t> </a:t>
                      </a:r>
                      <a:r>
                        <a:rPr lang="en-US" sz="1200" b="1" baseline="0" dirty="0" err="1" smtClean="0">
                          <a:solidFill>
                            <a:srgbClr val="FFC000"/>
                          </a:solidFill>
                          <a:latin typeface="Tahoma" pitchFamily="34" charset="0"/>
                          <a:ea typeface="Tahoma" pitchFamily="34" charset="0"/>
                          <a:cs typeface="Tahoma" pitchFamily="34" charset="0"/>
                        </a:rPr>
                        <a:t>giữ</a:t>
                      </a:r>
                      <a:r>
                        <a:rPr lang="en-US" sz="1200" b="1" baseline="0" dirty="0" smtClean="0">
                          <a:solidFill>
                            <a:srgbClr val="FFC000"/>
                          </a:solidFill>
                          <a:latin typeface="Tahoma" pitchFamily="34" charset="0"/>
                          <a:ea typeface="Tahoma" pitchFamily="34" charset="0"/>
                          <a:cs typeface="Tahoma" pitchFamily="34" charset="0"/>
                        </a:rPr>
                        <a:t> </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Cổ</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phiếu</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tăng</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tốt</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ổn</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định</a:t>
                      </a:r>
                      <a:endParaRPr lang="en-US" sz="12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r>
                        <a:rPr lang="en-US" sz="1200" dirty="0" smtClean="0">
                          <a:latin typeface="Tahoma" pitchFamily="34" charset="0"/>
                          <a:ea typeface="Tahoma" pitchFamily="34" charset="0"/>
                          <a:cs typeface="Tahoma" pitchFamily="34" charset="0"/>
                        </a:rPr>
                        <a:t>PVS</a:t>
                      </a:r>
                      <a:endParaRPr lang="en-US" sz="12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dirty="0" smtClean="0">
                          <a:latin typeface="Tahoma" pitchFamily="34" charset="0"/>
                          <a:ea typeface="Tahoma" pitchFamily="34" charset="0"/>
                          <a:cs typeface="Tahoma" pitchFamily="34" charset="0"/>
                        </a:rPr>
                        <a:t>19.0</a:t>
                      </a:r>
                      <a:endParaRPr lang="en-US" sz="12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1" baseline="0" dirty="0" err="1" smtClean="0">
                          <a:solidFill>
                            <a:srgbClr val="00B050"/>
                          </a:solidFill>
                          <a:latin typeface="Tahoma" pitchFamily="34" charset="0"/>
                          <a:ea typeface="Tahoma" pitchFamily="34" charset="0"/>
                          <a:cs typeface="Tahoma" pitchFamily="34" charset="0"/>
                        </a:rPr>
                        <a:t>Tăng</a:t>
                      </a:r>
                      <a:r>
                        <a:rPr lang="en-US" sz="1200" b="1" baseline="0" dirty="0" smtClean="0">
                          <a:solidFill>
                            <a:srgbClr val="00B050"/>
                          </a:solidFill>
                          <a:latin typeface="Tahoma" pitchFamily="34" charset="0"/>
                          <a:ea typeface="Tahoma" pitchFamily="34" charset="0"/>
                          <a:cs typeface="Tahoma" pitchFamily="34" charset="0"/>
                        </a:rPr>
                        <a:t> </a:t>
                      </a:r>
                      <a:r>
                        <a:rPr lang="en-US" sz="1200" b="1" baseline="0" dirty="0" err="1" smtClean="0">
                          <a:solidFill>
                            <a:srgbClr val="00B050"/>
                          </a:solidFill>
                          <a:latin typeface="Tahoma" pitchFamily="34" charset="0"/>
                          <a:ea typeface="Tahoma" pitchFamily="34" charset="0"/>
                          <a:cs typeface="Tahoma" pitchFamily="34" charset="0"/>
                        </a:rPr>
                        <a:t>tỷ</a:t>
                      </a:r>
                      <a:r>
                        <a:rPr lang="en-US" sz="1200" b="1" baseline="0" dirty="0" smtClean="0">
                          <a:solidFill>
                            <a:srgbClr val="00B050"/>
                          </a:solidFill>
                          <a:latin typeface="Tahoma" pitchFamily="34" charset="0"/>
                          <a:ea typeface="Tahoma" pitchFamily="34" charset="0"/>
                          <a:cs typeface="Tahoma" pitchFamily="34" charset="0"/>
                        </a:rPr>
                        <a:t> </a:t>
                      </a:r>
                      <a:r>
                        <a:rPr lang="en-US" sz="1200" b="1" baseline="0" dirty="0" err="1" smtClean="0">
                          <a:solidFill>
                            <a:srgbClr val="00B050"/>
                          </a:solidFill>
                          <a:latin typeface="Tahoma" pitchFamily="34" charset="0"/>
                          <a:ea typeface="Tahoma" pitchFamily="34" charset="0"/>
                          <a:cs typeface="Tahoma" pitchFamily="34" charset="0"/>
                        </a:rPr>
                        <a:t>trọng</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Cổ</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phiếu</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đang</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trong</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đà</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tăng</a:t>
                      </a:r>
                      <a:endParaRPr lang="en-US" sz="12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r>
                        <a:rPr lang="en-US" sz="1200" dirty="0" smtClean="0">
                          <a:latin typeface="Tahoma" pitchFamily="34" charset="0"/>
                          <a:ea typeface="Tahoma" pitchFamily="34" charset="0"/>
                          <a:cs typeface="Tahoma" pitchFamily="34" charset="0"/>
                        </a:rPr>
                        <a:t>PVT</a:t>
                      </a:r>
                      <a:endParaRPr lang="en-US" sz="12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dirty="0" smtClean="0">
                          <a:latin typeface="Tahoma" pitchFamily="34" charset="0"/>
                          <a:ea typeface="Tahoma" pitchFamily="34" charset="0"/>
                          <a:cs typeface="Tahoma" pitchFamily="34" charset="0"/>
                        </a:rPr>
                        <a:t>17.7</a:t>
                      </a:r>
                      <a:endParaRPr lang="en-US" sz="12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dirty="0" err="1" smtClean="0">
                          <a:solidFill>
                            <a:srgbClr val="FFC000"/>
                          </a:solidFill>
                          <a:latin typeface="Tahoma" pitchFamily="34" charset="0"/>
                          <a:ea typeface="Tahoma" pitchFamily="34" charset="0"/>
                          <a:cs typeface="Tahoma" pitchFamily="34" charset="0"/>
                        </a:rPr>
                        <a:t>Nắm</a:t>
                      </a:r>
                      <a:r>
                        <a:rPr lang="en-US" sz="1200" b="1" baseline="0" dirty="0" smtClean="0">
                          <a:solidFill>
                            <a:srgbClr val="FFC000"/>
                          </a:solidFill>
                          <a:latin typeface="Tahoma" pitchFamily="34" charset="0"/>
                          <a:ea typeface="Tahoma" pitchFamily="34" charset="0"/>
                          <a:cs typeface="Tahoma" pitchFamily="34" charset="0"/>
                        </a:rPr>
                        <a:t> </a:t>
                      </a:r>
                      <a:r>
                        <a:rPr lang="en-US" sz="1200" b="1" baseline="0" dirty="0" err="1" smtClean="0">
                          <a:solidFill>
                            <a:srgbClr val="FFC000"/>
                          </a:solidFill>
                          <a:latin typeface="Tahoma" pitchFamily="34" charset="0"/>
                          <a:ea typeface="Tahoma" pitchFamily="34" charset="0"/>
                          <a:cs typeface="Tahoma" pitchFamily="34" charset="0"/>
                        </a:rPr>
                        <a:t>giữ</a:t>
                      </a:r>
                      <a:r>
                        <a:rPr lang="en-US" sz="1200" b="1" baseline="0" dirty="0" smtClean="0">
                          <a:solidFill>
                            <a:srgbClr val="FFC000"/>
                          </a:solidFill>
                          <a:latin typeface="Tahoma" pitchFamily="34" charset="0"/>
                          <a:ea typeface="Tahoma" pitchFamily="34" charset="0"/>
                          <a:cs typeface="Tahoma" pitchFamily="34" charset="0"/>
                        </a:rPr>
                        <a:t> </a:t>
                      </a:r>
                      <a:r>
                        <a:rPr lang="en-US" sz="1200" b="1" baseline="0" dirty="0" smtClean="0">
                          <a:solidFill>
                            <a:schemeClr val="tx1">
                              <a:lumMod val="95000"/>
                              <a:lumOff val="5000"/>
                            </a:schemeClr>
                          </a:solidFill>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Phù</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hợp</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nhà</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đầu</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tư</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trung</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và</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dài</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hạn</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cổ</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phiếu</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đang</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hồi</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phục</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về</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giá</a:t>
                      </a:r>
                      <a:endParaRPr lang="en-US" sz="1200" b="1" dirty="0" smtClean="0">
                        <a:solidFill>
                          <a:schemeClr val="tx1">
                            <a:lumMod val="95000"/>
                            <a:lumOff val="5000"/>
                          </a:schemeClr>
                        </a:solidFill>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r>
                        <a:rPr lang="en-US" sz="1200" dirty="0" smtClean="0">
                          <a:latin typeface="Tahoma" pitchFamily="34" charset="0"/>
                          <a:ea typeface="Tahoma" pitchFamily="34" charset="0"/>
                          <a:cs typeface="Tahoma" pitchFamily="34" charset="0"/>
                        </a:rPr>
                        <a:t>PVX</a:t>
                      </a:r>
                      <a:endParaRPr lang="en-US" sz="12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dirty="0" smtClean="0">
                          <a:latin typeface="Tahoma" pitchFamily="34" charset="0"/>
                          <a:ea typeface="Tahoma" pitchFamily="34" charset="0"/>
                          <a:cs typeface="Tahoma" pitchFamily="34" charset="0"/>
                        </a:rPr>
                        <a:t>2.2</a:t>
                      </a:r>
                      <a:endParaRPr lang="en-US" sz="12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1" dirty="0" err="1" smtClean="0">
                          <a:solidFill>
                            <a:srgbClr val="FFC000"/>
                          </a:solidFill>
                          <a:latin typeface="Tahoma" pitchFamily="34" charset="0"/>
                          <a:ea typeface="Tahoma" pitchFamily="34" charset="0"/>
                          <a:cs typeface="Tahoma" pitchFamily="34" charset="0"/>
                        </a:rPr>
                        <a:t>Nắm</a:t>
                      </a:r>
                      <a:r>
                        <a:rPr lang="en-US" sz="1200" b="1" baseline="0" dirty="0" smtClean="0">
                          <a:solidFill>
                            <a:srgbClr val="FFC000"/>
                          </a:solidFill>
                          <a:latin typeface="Tahoma" pitchFamily="34" charset="0"/>
                          <a:ea typeface="Tahoma" pitchFamily="34" charset="0"/>
                          <a:cs typeface="Tahoma" pitchFamily="34" charset="0"/>
                        </a:rPr>
                        <a:t> </a:t>
                      </a:r>
                      <a:r>
                        <a:rPr lang="en-US" sz="1200" b="1" baseline="0" dirty="0" err="1" smtClean="0">
                          <a:solidFill>
                            <a:srgbClr val="FFC000"/>
                          </a:solidFill>
                          <a:latin typeface="Tahoma" pitchFamily="34" charset="0"/>
                          <a:ea typeface="Tahoma" pitchFamily="34" charset="0"/>
                          <a:cs typeface="Tahoma" pitchFamily="34" charset="0"/>
                        </a:rPr>
                        <a:t>giữ</a:t>
                      </a:r>
                      <a:r>
                        <a:rPr lang="en-US" sz="1200" b="1" baseline="0" dirty="0" smtClean="0">
                          <a:solidFill>
                            <a:srgbClr val="FFC000"/>
                          </a:solidFill>
                          <a:latin typeface="Tahoma" pitchFamily="34" charset="0"/>
                          <a:ea typeface="Tahoma" pitchFamily="34" charset="0"/>
                          <a:cs typeface="Tahoma" pitchFamily="34" charset="0"/>
                        </a:rPr>
                        <a:t> </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Cổ</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phiếu</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giao</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dịch</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trong</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biên</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độ</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hẹp</a:t>
                      </a:r>
                      <a:endParaRPr lang="en-US" sz="12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r>
                        <a:rPr lang="en-US" sz="1200" dirty="0" smtClean="0">
                          <a:latin typeface="Tahoma" pitchFamily="34" charset="0"/>
                          <a:ea typeface="Tahoma" pitchFamily="34" charset="0"/>
                          <a:cs typeface="Tahoma" pitchFamily="34" charset="0"/>
                        </a:rPr>
                        <a:t>DPM</a:t>
                      </a:r>
                      <a:endParaRPr lang="en-US" sz="12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dirty="0" smtClean="0">
                          <a:latin typeface="Tahoma" pitchFamily="34" charset="0"/>
                          <a:ea typeface="Tahoma" pitchFamily="34" charset="0"/>
                          <a:cs typeface="Tahoma" pitchFamily="34" charset="0"/>
                        </a:rPr>
                        <a:t>21.6</a:t>
                      </a:r>
                      <a:endParaRPr lang="en-US" sz="12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1" dirty="0" err="1" smtClean="0">
                          <a:solidFill>
                            <a:srgbClr val="FFC000"/>
                          </a:solidFill>
                          <a:latin typeface="Tahoma" pitchFamily="34" charset="0"/>
                          <a:ea typeface="Tahoma" pitchFamily="34" charset="0"/>
                          <a:cs typeface="Tahoma" pitchFamily="34" charset="0"/>
                        </a:rPr>
                        <a:t>Nắm</a:t>
                      </a:r>
                      <a:r>
                        <a:rPr lang="en-US" sz="1200" b="1" baseline="0" dirty="0" smtClean="0">
                          <a:solidFill>
                            <a:srgbClr val="FFC000"/>
                          </a:solidFill>
                          <a:latin typeface="Tahoma" pitchFamily="34" charset="0"/>
                          <a:ea typeface="Tahoma" pitchFamily="34" charset="0"/>
                          <a:cs typeface="Tahoma" pitchFamily="34" charset="0"/>
                        </a:rPr>
                        <a:t> </a:t>
                      </a:r>
                      <a:r>
                        <a:rPr lang="en-US" sz="1200" b="1" baseline="0" dirty="0" err="1" smtClean="0">
                          <a:solidFill>
                            <a:srgbClr val="FFC000"/>
                          </a:solidFill>
                          <a:latin typeface="Tahoma" pitchFamily="34" charset="0"/>
                          <a:ea typeface="Tahoma" pitchFamily="34" charset="0"/>
                          <a:cs typeface="Tahoma" pitchFamily="34" charset="0"/>
                        </a:rPr>
                        <a:t>giữ</a:t>
                      </a:r>
                      <a:r>
                        <a:rPr lang="en-US" sz="1200" b="1" baseline="0" dirty="0" smtClean="0">
                          <a:solidFill>
                            <a:srgbClr val="FFC000"/>
                          </a:solidFill>
                          <a:latin typeface="Tahoma" pitchFamily="34" charset="0"/>
                          <a:ea typeface="Tahoma" pitchFamily="34" charset="0"/>
                          <a:cs typeface="Tahoma" pitchFamily="34" charset="0"/>
                        </a:rPr>
                        <a:t> </a:t>
                      </a:r>
                      <a:r>
                        <a:rPr lang="en-US" sz="1200" baseline="0" dirty="0" smtClean="0">
                          <a:latin typeface="Tahoma" pitchFamily="34" charset="0"/>
                          <a:ea typeface="Tahoma" pitchFamily="34" charset="0"/>
                          <a:cs typeface="Tahoma" pitchFamily="34" charset="0"/>
                        </a:rPr>
                        <a:t>– </a:t>
                      </a:r>
                      <a:r>
                        <a:rPr lang="en-US" sz="1200" b="0" baseline="0" dirty="0" err="1" smtClean="0">
                          <a:latin typeface="Tahoma" pitchFamily="34" charset="0"/>
                          <a:ea typeface="Tahoma" pitchFamily="34" charset="0"/>
                          <a:cs typeface="Tahoma" pitchFamily="34" charset="0"/>
                        </a:rPr>
                        <a:t>Đang</a:t>
                      </a:r>
                      <a:r>
                        <a:rPr lang="en-US" sz="1200" b="0" baseline="0" dirty="0" smtClean="0">
                          <a:latin typeface="Tahoma" pitchFamily="34" charset="0"/>
                          <a:ea typeface="Tahoma" pitchFamily="34" charset="0"/>
                          <a:cs typeface="Tahoma" pitchFamily="34" charset="0"/>
                        </a:rPr>
                        <a:t> </a:t>
                      </a:r>
                      <a:r>
                        <a:rPr lang="en-US" sz="1200" b="0" baseline="0" dirty="0" err="1" smtClean="0">
                          <a:latin typeface="Tahoma" pitchFamily="34" charset="0"/>
                          <a:ea typeface="Tahoma" pitchFamily="34" charset="0"/>
                          <a:cs typeface="Tahoma" pitchFamily="34" charset="0"/>
                        </a:rPr>
                        <a:t>giao</a:t>
                      </a:r>
                      <a:r>
                        <a:rPr lang="en-US" sz="1200" b="0" baseline="0" dirty="0" smtClean="0">
                          <a:latin typeface="Tahoma" pitchFamily="34" charset="0"/>
                          <a:ea typeface="Tahoma" pitchFamily="34" charset="0"/>
                          <a:cs typeface="Tahoma" pitchFamily="34" charset="0"/>
                        </a:rPr>
                        <a:t> </a:t>
                      </a:r>
                      <a:r>
                        <a:rPr lang="en-US" sz="1200" b="0" baseline="0" dirty="0" err="1" smtClean="0">
                          <a:latin typeface="Tahoma" pitchFamily="34" charset="0"/>
                          <a:ea typeface="Tahoma" pitchFamily="34" charset="0"/>
                          <a:cs typeface="Tahoma" pitchFamily="34" charset="0"/>
                        </a:rPr>
                        <a:t>dịch</a:t>
                      </a:r>
                      <a:r>
                        <a:rPr lang="en-US" sz="1200" b="0" baseline="0" dirty="0" smtClean="0">
                          <a:latin typeface="Tahoma" pitchFamily="34" charset="0"/>
                          <a:ea typeface="Tahoma" pitchFamily="34" charset="0"/>
                          <a:cs typeface="Tahoma" pitchFamily="34" charset="0"/>
                        </a:rPr>
                        <a:t> </a:t>
                      </a:r>
                      <a:r>
                        <a:rPr lang="en-US" sz="1200" b="0" baseline="0" dirty="0" err="1" smtClean="0">
                          <a:latin typeface="Tahoma" pitchFamily="34" charset="0"/>
                          <a:ea typeface="Tahoma" pitchFamily="34" charset="0"/>
                          <a:cs typeface="Tahoma" pitchFamily="34" charset="0"/>
                        </a:rPr>
                        <a:t>tích</a:t>
                      </a:r>
                      <a:r>
                        <a:rPr lang="en-US" sz="1200" b="0" baseline="0" dirty="0" smtClean="0">
                          <a:latin typeface="Tahoma" pitchFamily="34" charset="0"/>
                          <a:ea typeface="Tahoma" pitchFamily="34" charset="0"/>
                          <a:cs typeface="Tahoma" pitchFamily="34" charset="0"/>
                        </a:rPr>
                        <a:t> </a:t>
                      </a:r>
                      <a:r>
                        <a:rPr lang="en-US" sz="1200" b="0" baseline="0" dirty="0" err="1" smtClean="0">
                          <a:latin typeface="Tahoma" pitchFamily="34" charset="0"/>
                          <a:ea typeface="Tahoma" pitchFamily="34" charset="0"/>
                          <a:cs typeface="Tahoma" pitchFamily="34" charset="0"/>
                        </a:rPr>
                        <a:t>cực</a:t>
                      </a:r>
                      <a:endParaRPr lang="en-US" sz="1200" b="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r>
                        <a:rPr lang="en-US" sz="1200" dirty="0" smtClean="0">
                          <a:latin typeface="Tahoma" pitchFamily="34" charset="0"/>
                          <a:ea typeface="Tahoma" pitchFamily="34" charset="0"/>
                          <a:cs typeface="Tahoma" pitchFamily="34" charset="0"/>
                        </a:rPr>
                        <a:t>PVI</a:t>
                      </a:r>
                      <a:endParaRPr lang="en-US" sz="12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dirty="0" smtClean="0">
                          <a:latin typeface="Tahoma" pitchFamily="34" charset="0"/>
                          <a:ea typeface="Tahoma" pitchFamily="34" charset="0"/>
                          <a:cs typeface="Tahoma" pitchFamily="34" charset="0"/>
                        </a:rPr>
                        <a:t>35.5</a:t>
                      </a:r>
                      <a:endParaRPr lang="en-US" sz="12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1" baseline="0" dirty="0" err="1" smtClean="0">
                          <a:solidFill>
                            <a:srgbClr val="00B050"/>
                          </a:solidFill>
                          <a:latin typeface="Tahoma" pitchFamily="34" charset="0"/>
                          <a:ea typeface="Tahoma" pitchFamily="34" charset="0"/>
                          <a:cs typeface="Tahoma" pitchFamily="34" charset="0"/>
                        </a:rPr>
                        <a:t>Tăng</a:t>
                      </a:r>
                      <a:r>
                        <a:rPr lang="en-US" sz="1200" b="1" baseline="0" dirty="0" smtClean="0">
                          <a:solidFill>
                            <a:srgbClr val="00B050"/>
                          </a:solidFill>
                          <a:latin typeface="Tahoma" pitchFamily="34" charset="0"/>
                          <a:ea typeface="Tahoma" pitchFamily="34" charset="0"/>
                          <a:cs typeface="Tahoma" pitchFamily="34" charset="0"/>
                        </a:rPr>
                        <a:t> </a:t>
                      </a:r>
                      <a:r>
                        <a:rPr lang="en-US" sz="1200" b="1" baseline="0" dirty="0" err="1" smtClean="0">
                          <a:solidFill>
                            <a:srgbClr val="00B050"/>
                          </a:solidFill>
                          <a:latin typeface="Tahoma" pitchFamily="34" charset="0"/>
                          <a:ea typeface="Tahoma" pitchFamily="34" charset="0"/>
                          <a:cs typeface="Tahoma" pitchFamily="34" charset="0"/>
                        </a:rPr>
                        <a:t>tỷ</a:t>
                      </a:r>
                      <a:r>
                        <a:rPr lang="en-US" sz="1200" b="1" baseline="0" dirty="0" smtClean="0">
                          <a:solidFill>
                            <a:srgbClr val="00B050"/>
                          </a:solidFill>
                          <a:latin typeface="Tahoma" pitchFamily="34" charset="0"/>
                          <a:ea typeface="Tahoma" pitchFamily="34" charset="0"/>
                          <a:cs typeface="Tahoma" pitchFamily="34" charset="0"/>
                        </a:rPr>
                        <a:t> </a:t>
                      </a:r>
                      <a:r>
                        <a:rPr lang="en-US" sz="1200" b="1" baseline="0" dirty="0" err="1" smtClean="0">
                          <a:solidFill>
                            <a:srgbClr val="00B050"/>
                          </a:solidFill>
                          <a:latin typeface="Tahoma" pitchFamily="34" charset="0"/>
                          <a:ea typeface="Tahoma" pitchFamily="34" charset="0"/>
                          <a:cs typeface="Tahoma" pitchFamily="34" charset="0"/>
                        </a:rPr>
                        <a:t>trọng</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Đang</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trong</a:t>
                      </a:r>
                      <a:r>
                        <a:rPr lang="en-US" sz="1200" baseline="0" dirty="0" smtClean="0">
                          <a:latin typeface="Tahoma" pitchFamily="34" charset="0"/>
                          <a:ea typeface="Tahoma" pitchFamily="34" charset="0"/>
                          <a:cs typeface="Tahoma" pitchFamily="34" charset="0"/>
                        </a:rPr>
                        <a:t> trend </a:t>
                      </a:r>
                      <a:r>
                        <a:rPr lang="en-US" sz="1200" baseline="0" dirty="0" err="1" smtClean="0">
                          <a:latin typeface="Tahoma" pitchFamily="34" charset="0"/>
                          <a:ea typeface="Tahoma" pitchFamily="34" charset="0"/>
                          <a:cs typeface="Tahoma" pitchFamily="34" charset="0"/>
                        </a:rPr>
                        <a:t>tăng</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ngắn</a:t>
                      </a:r>
                      <a:r>
                        <a:rPr lang="en-US" sz="1200" baseline="0" dirty="0" smtClean="0">
                          <a:latin typeface="Tahoma" pitchFamily="34" charset="0"/>
                          <a:ea typeface="Tahoma" pitchFamily="34" charset="0"/>
                          <a:cs typeface="Tahoma" pitchFamily="34" charset="0"/>
                        </a:rPr>
                        <a:t> </a:t>
                      </a:r>
                      <a:r>
                        <a:rPr lang="en-US" sz="1200" baseline="0" dirty="0" err="1" smtClean="0">
                          <a:latin typeface="Tahoma" pitchFamily="34" charset="0"/>
                          <a:ea typeface="Tahoma" pitchFamily="34" charset="0"/>
                          <a:cs typeface="Tahoma" pitchFamily="34" charset="0"/>
                        </a:rPr>
                        <a:t>hạn</a:t>
                      </a:r>
                      <a:endParaRPr lang="en-US" sz="12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r>
                        <a:rPr lang="en-US" sz="1200" dirty="0" smtClean="0">
                          <a:latin typeface="Tahoma" pitchFamily="34" charset="0"/>
                          <a:ea typeface="Tahoma" pitchFamily="34" charset="0"/>
                          <a:cs typeface="Tahoma" pitchFamily="34" charset="0"/>
                        </a:rPr>
                        <a:t>NT2</a:t>
                      </a:r>
                      <a:endParaRPr lang="en-US" sz="12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dirty="0" smtClean="0">
                          <a:latin typeface="Tahoma" pitchFamily="34" charset="0"/>
                          <a:ea typeface="Tahoma" pitchFamily="34" charset="0"/>
                          <a:cs typeface="Tahoma" pitchFamily="34" charset="0"/>
                        </a:rPr>
                        <a:t>32.9</a:t>
                      </a:r>
                      <a:endParaRPr lang="en-US" sz="12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1" baseline="0" dirty="0" err="1" smtClean="0">
                          <a:solidFill>
                            <a:srgbClr val="00B050"/>
                          </a:solidFill>
                          <a:latin typeface="Tahoma" pitchFamily="34" charset="0"/>
                          <a:ea typeface="Tahoma" pitchFamily="34" charset="0"/>
                          <a:cs typeface="Tahoma" pitchFamily="34" charset="0"/>
                        </a:rPr>
                        <a:t>Tăng</a:t>
                      </a:r>
                      <a:r>
                        <a:rPr lang="en-US" sz="1200" b="1" baseline="0" dirty="0" smtClean="0">
                          <a:solidFill>
                            <a:srgbClr val="00B050"/>
                          </a:solidFill>
                          <a:latin typeface="Tahoma" pitchFamily="34" charset="0"/>
                          <a:ea typeface="Tahoma" pitchFamily="34" charset="0"/>
                          <a:cs typeface="Tahoma" pitchFamily="34" charset="0"/>
                        </a:rPr>
                        <a:t> </a:t>
                      </a:r>
                      <a:r>
                        <a:rPr lang="en-US" sz="1200" b="1" baseline="0" dirty="0" err="1" smtClean="0">
                          <a:solidFill>
                            <a:srgbClr val="00B050"/>
                          </a:solidFill>
                          <a:latin typeface="Tahoma" pitchFamily="34" charset="0"/>
                          <a:ea typeface="Tahoma" pitchFamily="34" charset="0"/>
                          <a:cs typeface="Tahoma" pitchFamily="34" charset="0"/>
                        </a:rPr>
                        <a:t>tỷ</a:t>
                      </a:r>
                      <a:r>
                        <a:rPr lang="en-US" sz="1200" b="1" baseline="0" dirty="0" smtClean="0">
                          <a:solidFill>
                            <a:srgbClr val="00B050"/>
                          </a:solidFill>
                          <a:latin typeface="Tahoma" pitchFamily="34" charset="0"/>
                          <a:ea typeface="Tahoma" pitchFamily="34" charset="0"/>
                          <a:cs typeface="Tahoma" pitchFamily="34" charset="0"/>
                        </a:rPr>
                        <a:t> </a:t>
                      </a:r>
                      <a:r>
                        <a:rPr lang="en-US" sz="1200" b="1" baseline="0" dirty="0" err="1" smtClean="0">
                          <a:solidFill>
                            <a:srgbClr val="00B050"/>
                          </a:solidFill>
                          <a:latin typeface="Tahoma" pitchFamily="34" charset="0"/>
                          <a:ea typeface="Tahoma" pitchFamily="34" charset="0"/>
                          <a:cs typeface="Tahoma" pitchFamily="34" charset="0"/>
                        </a:rPr>
                        <a:t>trọng</a:t>
                      </a:r>
                      <a:r>
                        <a:rPr lang="en-US" sz="1200" b="0" baseline="0" dirty="0" smtClean="0">
                          <a:solidFill>
                            <a:schemeClr val="tx1">
                              <a:lumMod val="95000"/>
                              <a:lumOff val="5000"/>
                            </a:schemeClr>
                          </a:solidFill>
                          <a:latin typeface="Tahoma" pitchFamily="34" charset="0"/>
                          <a:ea typeface="Tahoma" pitchFamily="34" charset="0"/>
                          <a:cs typeface="Tahoma" pitchFamily="34" charset="0"/>
                        </a:rPr>
                        <a:t>– </a:t>
                      </a:r>
                      <a:r>
                        <a:rPr lang="en-US" sz="1200" b="0" baseline="0" dirty="0" err="1" smtClean="0">
                          <a:solidFill>
                            <a:schemeClr val="tx1">
                              <a:lumMod val="95000"/>
                              <a:lumOff val="5000"/>
                            </a:schemeClr>
                          </a:solidFill>
                          <a:latin typeface="Tahoma" pitchFamily="34" charset="0"/>
                          <a:ea typeface="Tahoma" pitchFamily="34" charset="0"/>
                          <a:cs typeface="Tahoma" pitchFamily="34" charset="0"/>
                        </a:rPr>
                        <a:t>Cổ</a:t>
                      </a:r>
                      <a:r>
                        <a:rPr lang="en-US" sz="1200" b="0" baseline="0" dirty="0" smtClean="0">
                          <a:solidFill>
                            <a:schemeClr val="tx1">
                              <a:lumMod val="95000"/>
                              <a:lumOff val="5000"/>
                            </a:schemeClr>
                          </a:solidFill>
                          <a:latin typeface="Tahoma" pitchFamily="34" charset="0"/>
                          <a:ea typeface="Tahoma" pitchFamily="34" charset="0"/>
                          <a:cs typeface="Tahoma" pitchFamily="34" charset="0"/>
                        </a:rPr>
                        <a:t> </a:t>
                      </a:r>
                      <a:r>
                        <a:rPr lang="en-US" sz="1200" b="0" baseline="0" dirty="0" err="1" smtClean="0">
                          <a:solidFill>
                            <a:schemeClr val="tx1">
                              <a:lumMod val="95000"/>
                              <a:lumOff val="5000"/>
                            </a:schemeClr>
                          </a:solidFill>
                          <a:latin typeface="Tahoma" pitchFamily="34" charset="0"/>
                          <a:ea typeface="Tahoma" pitchFamily="34" charset="0"/>
                          <a:cs typeface="Tahoma" pitchFamily="34" charset="0"/>
                        </a:rPr>
                        <a:t>phiếu</a:t>
                      </a:r>
                      <a:r>
                        <a:rPr lang="en-US" sz="1200" b="0" baseline="0" dirty="0" smtClean="0">
                          <a:solidFill>
                            <a:schemeClr val="tx1">
                              <a:lumMod val="95000"/>
                              <a:lumOff val="5000"/>
                            </a:schemeClr>
                          </a:solidFill>
                          <a:latin typeface="Tahoma" pitchFamily="34" charset="0"/>
                          <a:ea typeface="Tahoma" pitchFamily="34" charset="0"/>
                          <a:cs typeface="Tahoma" pitchFamily="34" charset="0"/>
                        </a:rPr>
                        <a:t> </a:t>
                      </a:r>
                      <a:r>
                        <a:rPr lang="en-US" sz="1200" b="0" baseline="0" dirty="0" err="1" smtClean="0">
                          <a:solidFill>
                            <a:schemeClr val="tx1">
                              <a:lumMod val="95000"/>
                              <a:lumOff val="5000"/>
                            </a:schemeClr>
                          </a:solidFill>
                          <a:latin typeface="Tahoma" pitchFamily="34" charset="0"/>
                          <a:ea typeface="Tahoma" pitchFamily="34" charset="0"/>
                          <a:cs typeface="Tahoma" pitchFamily="34" charset="0"/>
                        </a:rPr>
                        <a:t>đang</a:t>
                      </a:r>
                      <a:r>
                        <a:rPr lang="en-US" sz="1200" b="0" baseline="0" dirty="0" smtClean="0">
                          <a:solidFill>
                            <a:schemeClr val="tx1">
                              <a:lumMod val="95000"/>
                              <a:lumOff val="5000"/>
                            </a:schemeClr>
                          </a:solidFill>
                          <a:latin typeface="Tahoma" pitchFamily="34" charset="0"/>
                          <a:ea typeface="Tahoma" pitchFamily="34" charset="0"/>
                          <a:cs typeface="Tahoma" pitchFamily="34" charset="0"/>
                        </a:rPr>
                        <a:t> </a:t>
                      </a:r>
                      <a:r>
                        <a:rPr lang="en-US" sz="1200" b="0" baseline="0" dirty="0" err="1" smtClean="0">
                          <a:solidFill>
                            <a:schemeClr val="tx1">
                              <a:lumMod val="95000"/>
                              <a:lumOff val="5000"/>
                            </a:schemeClr>
                          </a:solidFill>
                          <a:latin typeface="Tahoma" pitchFamily="34" charset="0"/>
                          <a:ea typeface="Tahoma" pitchFamily="34" charset="0"/>
                          <a:cs typeface="Tahoma" pitchFamily="34" charset="0"/>
                        </a:rPr>
                        <a:t>hồi</a:t>
                      </a:r>
                      <a:r>
                        <a:rPr lang="en-US" sz="1200" b="0" baseline="0" dirty="0" smtClean="0">
                          <a:solidFill>
                            <a:schemeClr val="tx1">
                              <a:lumMod val="95000"/>
                              <a:lumOff val="5000"/>
                            </a:schemeClr>
                          </a:solidFill>
                          <a:latin typeface="Tahoma" pitchFamily="34" charset="0"/>
                          <a:ea typeface="Tahoma" pitchFamily="34" charset="0"/>
                          <a:cs typeface="Tahoma" pitchFamily="34" charset="0"/>
                        </a:rPr>
                        <a:t> </a:t>
                      </a:r>
                      <a:r>
                        <a:rPr lang="en-US" sz="1200" b="0" baseline="0" dirty="0" err="1" smtClean="0">
                          <a:solidFill>
                            <a:schemeClr val="tx1">
                              <a:lumMod val="95000"/>
                              <a:lumOff val="5000"/>
                            </a:schemeClr>
                          </a:solidFill>
                          <a:latin typeface="Tahoma" pitchFamily="34" charset="0"/>
                          <a:ea typeface="Tahoma" pitchFamily="34" charset="0"/>
                          <a:cs typeface="Tahoma" pitchFamily="34" charset="0"/>
                        </a:rPr>
                        <a:t>phục</a:t>
                      </a:r>
                      <a:r>
                        <a:rPr lang="en-US" sz="1200" b="0" baseline="0" dirty="0" smtClean="0">
                          <a:solidFill>
                            <a:schemeClr val="tx1">
                              <a:lumMod val="95000"/>
                              <a:lumOff val="5000"/>
                            </a:schemeClr>
                          </a:solidFill>
                          <a:latin typeface="Tahoma" pitchFamily="34" charset="0"/>
                          <a:ea typeface="Tahoma" pitchFamily="34" charset="0"/>
                          <a:cs typeface="Tahoma" pitchFamily="34" charset="0"/>
                        </a:rPr>
                        <a:t> </a:t>
                      </a:r>
                      <a:r>
                        <a:rPr lang="en-US" sz="1200" b="0" baseline="0" dirty="0" err="1" smtClean="0">
                          <a:solidFill>
                            <a:schemeClr val="tx1">
                              <a:lumMod val="95000"/>
                              <a:lumOff val="5000"/>
                            </a:schemeClr>
                          </a:solidFill>
                          <a:latin typeface="Tahoma" pitchFamily="34" charset="0"/>
                          <a:ea typeface="Tahoma" pitchFamily="34" charset="0"/>
                          <a:cs typeface="Tahoma" pitchFamily="34" charset="0"/>
                        </a:rPr>
                        <a:t>về</a:t>
                      </a:r>
                      <a:r>
                        <a:rPr lang="en-US" sz="1200" b="0" baseline="0" dirty="0" smtClean="0">
                          <a:solidFill>
                            <a:schemeClr val="tx1">
                              <a:lumMod val="95000"/>
                              <a:lumOff val="5000"/>
                            </a:schemeClr>
                          </a:solidFill>
                          <a:latin typeface="Tahoma" pitchFamily="34" charset="0"/>
                          <a:ea typeface="Tahoma" pitchFamily="34" charset="0"/>
                          <a:cs typeface="Tahoma" pitchFamily="34" charset="0"/>
                        </a:rPr>
                        <a:t> </a:t>
                      </a:r>
                      <a:r>
                        <a:rPr lang="en-US" sz="1200" b="0" baseline="0" dirty="0" err="1" smtClean="0">
                          <a:solidFill>
                            <a:schemeClr val="tx1">
                              <a:lumMod val="95000"/>
                              <a:lumOff val="5000"/>
                            </a:schemeClr>
                          </a:solidFill>
                          <a:latin typeface="Tahoma" pitchFamily="34" charset="0"/>
                          <a:ea typeface="Tahoma" pitchFamily="34" charset="0"/>
                          <a:cs typeface="Tahoma" pitchFamily="34" charset="0"/>
                        </a:rPr>
                        <a:t>giá</a:t>
                      </a:r>
                      <a:endParaRPr lang="en-US" sz="12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r>
                        <a:rPr lang="en-US" sz="1200" dirty="0" smtClean="0">
                          <a:latin typeface="Tahoma" pitchFamily="34" charset="0"/>
                          <a:ea typeface="Tahoma" pitchFamily="34" charset="0"/>
                          <a:cs typeface="Tahoma" pitchFamily="34" charset="0"/>
                        </a:rPr>
                        <a:t>PVD</a:t>
                      </a:r>
                      <a:endParaRPr lang="en-US" sz="12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dirty="0" smtClean="0">
                          <a:latin typeface="Tahoma" pitchFamily="34" charset="0"/>
                          <a:ea typeface="Tahoma" pitchFamily="34" charset="0"/>
                          <a:cs typeface="Tahoma" pitchFamily="34" charset="0"/>
                        </a:rPr>
                        <a:t>18.9</a:t>
                      </a:r>
                      <a:endParaRPr lang="en-US" sz="12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1" baseline="0" dirty="0" err="1" smtClean="0">
                          <a:solidFill>
                            <a:srgbClr val="00B050"/>
                          </a:solidFill>
                          <a:latin typeface="Tahoma" pitchFamily="34" charset="0"/>
                          <a:ea typeface="Tahoma" pitchFamily="34" charset="0"/>
                          <a:cs typeface="Tahoma" pitchFamily="34" charset="0"/>
                        </a:rPr>
                        <a:t>Tăng</a:t>
                      </a:r>
                      <a:r>
                        <a:rPr lang="en-US" sz="1200" b="1" baseline="0" dirty="0" smtClean="0">
                          <a:solidFill>
                            <a:srgbClr val="00B050"/>
                          </a:solidFill>
                          <a:latin typeface="Tahoma" pitchFamily="34" charset="0"/>
                          <a:ea typeface="Tahoma" pitchFamily="34" charset="0"/>
                          <a:cs typeface="Tahoma" pitchFamily="34" charset="0"/>
                        </a:rPr>
                        <a:t> </a:t>
                      </a:r>
                      <a:r>
                        <a:rPr lang="en-US" sz="1200" b="1" baseline="0" dirty="0" err="1" smtClean="0">
                          <a:solidFill>
                            <a:srgbClr val="00B050"/>
                          </a:solidFill>
                          <a:latin typeface="Tahoma" pitchFamily="34" charset="0"/>
                          <a:ea typeface="Tahoma" pitchFamily="34" charset="0"/>
                          <a:cs typeface="Tahoma" pitchFamily="34" charset="0"/>
                        </a:rPr>
                        <a:t>tỷ</a:t>
                      </a:r>
                      <a:r>
                        <a:rPr lang="en-US" sz="1200" b="1" baseline="0" dirty="0" smtClean="0">
                          <a:solidFill>
                            <a:srgbClr val="00B050"/>
                          </a:solidFill>
                          <a:latin typeface="Tahoma" pitchFamily="34" charset="0"/>
                          <a:ea typeface="Tahoma" pitchFamily="34" charset="0"/>
                          <a:cs typeface="Tahoma" pitchFamily="34" charset="0"/>
                        </a:rPr>
                        <a:t> </a:t>
                      </a:r>
                      <a:r>
                        <a:rPr lang="en-US" sz="1200" b="1" baseline="0" dirty="0" err="1" smtClean="0">
                          <a:solidFill>
                            <a:srgbClr val="00B050"/>
                          </a:solidFill>
                          <a:latin typeface="Tahoma" pitchFamily="34" charset="0"/>
                          <a:ea typeface="Tahoma" pitchFamily="34" charset="0"/>
                          <a:cs typeface="Tahoma" pitchFamily="34" charset="0"/>
                        </a:rPr>
                        <a:t>trọng</a:t>
                      </a:r>
                      <a:r>
                        <a:rPr lang="en-US" sz="1200" b="0" baseline="0" dirty="0" smtClean="0">
                          <a:solidFill>
                            <a:schemeClr val="dk1"/>
                          </a:solidFill>
                          <a:latin typeface="Tahoma" pitchFamily="34" charset="0"/>
                          <a:ea typeface="Tahoma" pitchFamily="34" charset="0"/>
                          <a:cs typeface="Tahoma" pitchFamily="34" charset="0"/>
                        </a:rPr>
                        <a:t>– </a:t>
                      </a:r>
                      <a:r>
                        <a:rPr lang="en-US" sz="1200" b="0" baseline="0" dirty="0" err="1" smtClean="0">
                          <a:solidFill>
                            <a:schemeClr val="dk1"/>
                          </a:solidFill>
                          <a:latin typeface="Tahoma" pitchFamily="34" charset="0"/>
                          <a:ea typeface="Tahoma" pitchFamily="34" charset="0"/>
                          <a:cs typeface="Tahoma" pitchFamily="34" charset="0"/>
                        </a:rPr>
                        <a:t>Tiếp</a:t>
                      </a:r>
                      <a:r>
                        <a:rPr lang="en-US" sz="1200" b="0" baseline="0" dirty="0" smtClean="0">
                          <a:solidFill>
                            <a:schemeClr val="dk1"/>
                          </a:solidFill>
                          <a:latin typeface="Tahoma" pitchFamily="34" charset="0"/>
                          <a:ea typeface="Tahoma" pitchFamily="34" charset="0"/>
                          <a:cs typeface="Tahoma" pitchFamily="34" charset="0"/>
                        </a:rPr>
                        <a:t> </a:t>
                      </a:r>
                      <a:r>
                        <a:rPr lang="en-US" sz="1200" b="0" baseline="0" dirty="0" err="1" smtClean="0">
                          <a:solidFill>
                            <a:schemeClr val="dk1"/>
                          </a:solidFill>
                          <a:latin typeface="Tahoma" pitchFamily="34" charset="0"/>
                          <a:ea typeface="Tahoma" pitchFamily="34" charset="0"/>
                          <a:cs typeface="Tahoma" pitchFamily="34" charset="0"/>
                        </a:rPr>
                        <a:t>tục</a:t>
                      </a:r>
                      <a:r>
                        <a:rPr lang="en-US" sz="1200" b="0" baseline="0" dirty="0" smtClean="0">
                          <a:solidFill>
                            <a:schemeClr val="dk1"/>
                          </a:solidFill>
                          <a:latin typeface="Tahoma" pitchFamily="34" charset="0"/>
                          <a:ea typeface="Tahoma" pitchFamily="34" charset="0"/>
                          <a:cs typeface="Tahoma" pitchFamily="34" charset="0"/>
                        </a:rPr>
                        <a:t> </a:t>
                      </a:r>
                      <a:r>
                        <a:rPr lang="en-US" sz="1200" b="0" baseline="0" dirty="0" err="1" smtClean="0">
                          <a:solidFill>
                            <a:schemeClr val="dk1"/>
                          </a:solidFill>
                          <a:latin typeface="Tahoma" pitchFamily="34" charset="0"/>
                          <a:ea typeface="Tahoma" pitchFamily="34" charset="0"/>
                          <a:cs typeface="Tahoma" pitchFamily="34" charset="0"/>
                        </a:rPr>
                        <a:t>xu</a:t>
                      </a:r>
                      <a:r>
                        <a:rPr lang="en-US" sz="1200" b="0" baseline="0" dirty="0" smtClean="0">
                          <a:solidFill>
                            <a:schemeClr val="dk1"/>
                          </a:solidFill>
                          <a:latin typeface="Tahoma" pitchFamily="34" charset="0"/>
                          <a:ea typeface="Tahoma" pitchFamily="34" charset="0"/>
                          <a:cs typeface="Tahoma" pitchFamily="34" charset="0"/>
                        </a:rPr>
                        <a:t> </a:t>
                      </a:r>
                      <a:r>
                        <a:rPr lang="en-US" sz="1200" b="0" baseline="0" dirty="0" err="1" smtClean="0">
                          <a:solidFill>
                            <a:schemeClr val="dk1"/>
                          </a:solidFill>
                          <a:latin typeface="Tahoma" pitchFamily="34" charset="0"/>
                          <a:ea typeface="Tahoma" pitchFamily="34" charset="0"/>
                          <a:cs typeface="Tahoma" pitchFamily="34" charset="0"/>
                        </a:rPr>
                        <a:t>hướng</a:t>
                      </a:r>
                      <a:r>
                        <a:rPr lang="en-US" sz="1200" b="0" baseline="0" dirty="0" smtClean="0">
                          <a:solidFill>
                            <a:schemeClr val="dk1"/>
                          </a:solidFill>
                          <a:latin typeface="Tahoma" pitchFamily="34" charset="0"/>
                          <a:ea typeface="Tahoma" pitchFamily="34" charset="0"/>
                          <a:cs typeface="Tahoma" pitchFamily="34" charset="0"/>
                        </a:rPr>
                        <a:t> </a:t>
                      </a:r>
                      <a:r>
                        <a:rPr lang="en-US" sz="1200" b="0" baseline="0" dirty="0" err="1" smtClean="0">
                          <a:solidFill>
                            <a:schemeClr val="dk1"/>
                          </a:solidFill>
                          <a:latin typeface="Tahoma" pitchFamily="34" charset="0"/>
                          <a:ea typeface="Tahoma" pitchFamily="34" charset="0"/>
                          <a:cs typeface="Tahoma" pitchFamily="34" charset="0"/>
                        </a:rPr>
                        <a:t>tăng</a:t>
                      </a:r>
                      <a:endParaRPr lang="en-US" sz="12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2943349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ahoma" pitchFamily="34" charset="0"/>
                <a:ea typeface="Tahoma" pitchFamily="34" charset="0"/>
                <a:cs typeface="Tahoma" pitchFamily="34" charset="0"/>
              </a:rPr>
              <a:t>LIÊN HỆ</a:t>
            </a:r>
            <a:endParaRPr lang="en-US" sz="2000" dirty="0">
              <a:latin typeface="Tahoma" pitchFamily="34" charset="0"/>
              <a:ea typeface="Tahoma" pitchFamily="34" charset="0"/>
              <a:cs typeface="Tahoma" pitchFamily="34" charset="0"/>
            </a:endParaRPr>
          </a:p>
        </p:txBody>
      </p:sp>
      <p:sp>
        <p:nvSpPr>
          <p:cNvPr id="5" name="Rectangle 4"/>
          <p:cNvSpPr/>
          <p:nvPr/>
        </p:nvSpPr>
        <p:spPr>
          <a:xfrm>
            <a:off x="255190" y="914400"/>
            <a:ext cx="9422210" cy="7432804"/>
          </a:xfrm>
          <a:prstGeom prst="rect">
            <a:avLst/>
          </a:prstGeom>
        </p:spPr>
        <p:txBody>
          <a:bodyPr wrap="square">
            <a:spAutoFit/>
          </a:bodyPr>
          <a:lstStyle/>
          <a:p>
            <a:pPr algn="just"/>
            <a:endParaRPr lang="en-US" sz="1600" dirty="0">
              <a:latin typeface="Calibri" pitchFamily="34" charset="0"/>
              <a:cs typeface="Calibri" pitchFamily="34" charset="0"/>
            </a:endParaRPr>
          </a:p>
          <a:p>
            <a:pPr algn="just"/>
            <a:endParaRPr lang="en-US" sz="1100" b="1" dirty="0" smtClean="0">
              <a:solidFill>
                <a:srgbClr val="FF0000"/>
              </a:solidFill>
              <a:latin typeface="Calibri" pitchFamily="34" charset="0"/>
              <a:cs typeface="Calibri" pitchFamily="34" charset="0"/>
            </a:endParaRPr>
          </a:p>
          <a:p>
            <a:pPr algn="just"/>
            <a:endParaRPr lang="en-US" sz="1100" b="1" dirty="0">
              <a:solidFill>
                <a:srgbClr val="FF0000"/>
              </a:solidFill>
              <a:latin typeface="Calibri" pitchFamily="34" charset="0"/>
              <a:cs typeface="Calibri" pitchFamily="34" charset="0"/>
            </a:endParaRPr>
          </a:p>
          <a:p>
            <a:pPr algn="just"/>
            <a:endParaRPr lang="en-US" sz="1100" b="1" dirty="0" smtClean="0">
              <a:solidFill>
                <a:srgbClr val="FF0000"/>
              </a:solidFill>
              <a:latin typeface="Calibri" pitchFamily="34" charset="0"/>
              <a:cs typeface="Calibri" pitchFamily="34" charset="0"/>
            </a:endParaRPr>
          </a:p>
          <a:p>
            <a:pPr algn="just"/>
            <a:endParaRPr lang="en-US" sz="1100" b="1" dirty="0">
              <a:solidFill>
                <a:srgbClr val="FF0000"/>
              </a:solidFill>
              <a:latin typeface="Calibri" pitchFamily="34" charset="0"/>
              <a:cs typeface="Calibri" pitchFamily="34" charset="0"/>
            </a:endParaRPr>
          </a:p>
          <a:p>
            <a:pPr algn="just"/>
            <a:endParaRPr lang="en-US" sz="1100" b="1" dirty="0" smtClean="0">
              <a:solidFill>
                <a:srgbClr val="FF0000"/>
              </a:solidFill>
              <a:latin typeface="Calibri" pitchFamily="34" charset="0"/>
              <a:cs typeface="Calibri" pitchFamily="34" charset="0"/>
            </a:endParaRPr>
          </a:p>
          <a:p>
            <a:pPr algn="just"/>
            <a:endParaRPr lang="en-US" sz="1100" b="1" dirty="0">
              <a:solidFill>
                <a:srgbClr val="FF0000"/>
              </a:solidFill>
              <a:latin typeface="Calibri" pitchFamily="34" charset="0"/>
              <a:cs typeface="Calibri" pitchFamily="34" charset="0"/>
            </a:endParaRPr>
          </a:p>
          <a:p>
            <a:pPr algn="just"/>
            <a:endParaRPr lang="en-US" sz="1100" b="1" dirty="0" smtClean="0">
              <a:solidFill>
                <a:srgbClr val="FF0000"/>
              </a:solidFill>
              <a:latin typeface="Calibri" pitchFamily="34" charset="0"/>
              <a:cs typeface="Calibri" pitchFamily="34" charset="0"/>
            </a:endParaRPr>
          </a:p>
          <a:p>
            <a:pPr algn="just"/>
            <a:endParaRPr lang="en-US" sz="1100" b="1" dirty="0" smtClean="0">
              <a:solidFill>
                <a:srgbClr val="FF0000"/>
              </a:solidFill>
              <a:latin typeface="Calibri" pitchFamily="34" charset="0"/>
              <a:cs typeface="Calibri" pitchFamily="34" charset="0"/>
            </a:endParaRPr>
          </a:p>
          <a:p>
            <a:pPr algn="just"/>
            <a:r>
              <a:rPr lang="vi-VN" sz="1100" b="1" dirty="0" smtClean="0">
                <a:solidFill>
                  <a:srgbClr val="FF0000"/>
                </a:solidFill>
                <a:latin typeface="Tahoma" pitchFamily="34" charset="0"/>
                <a:ea typeface="Tahoma" pitchFamily="34" charset="0"/>
                <a:cs typeface="Tahoma" pitchFamily="34" charset="0"/>
              </a:rPr>
              <a:t>Trung </a:t>
            </a:r>
            <a:r>
              <a:rPr lang="vi-VN" sz="1100" b="1" dirty="0">
                <a:solidFill>
                  <a:srgbClr val="FF0000"/>
                </a:solidFill>
                <a:latin typeface="Tahoma" pitchFamily="34" charset="0"/>
                <a:ea typeface="Tahoma" pitchFamily="34" charset="0"/>
                <a:cs typeface="Tahoma" pitchFamily="34" charset="0"/>
              </a:rPr>
              <a:t>tâm Phân tích – Công ty Cổ phần Chứng khoán Dầu khí (PSI)</a:t>
            </a:r>
            <a:endParaRPr lang="en-US" sz="1100" b="1" dirty="0">
              <a:solidFill>
                <a:srgbClr val="FF0000"/>
              </a:solidFill>
              <a:latin typeface="Tahoma" pitchFamily="34" charset="0"/>
              <a:ea typeface="Tahoma" pitchFamily="34" charset="0"/>
              <a:cs typeface="Tahoma" pitchFamily="34" charset="0"/>
            </a:endParaRPr>
          </a:p>
          <a:p>
            <a:pPr algn="just"/>
            <a:endParaRPr lang="en-US" sz="1100" dirty="0" smtClean="0">
              <a:latin typeface="Calibri" pitchFamily="34" charset="0"/>
              <a:cs typeface="Calibri" pitchFamily="34" charset="0"/>
            </a:endParaRPr>
          </a:p>
          <a:p>
            <a:pPr algn="just"/>
            <a:endParaRPr lang="en-US" sz="1100" i="1" dirty="0">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r>
              <a:rPr lang="en-US" sz="700" dirty="0" err="1" smtClean="0">
                <a:solidFill>
                  <a:schemeClr val="accent6"/>
                </a:solidFill>
                <a:latin typeface="Tahoma" pitchFamily="34" charset="0"/>
                <a:ea typeface="Tahoma" pitchFamily="34" charset="0"/>
                <a:cs typeface="Tahoma" pitchFamily="34" charset="0"/>
              </a:rPr>
              <a:t>Tuyên</a:t>
            </a:r>
            <a:r>
              <a:rPr lang="en-US" sz="700" dirty="0" smtClean="0">
                <a:solidFill>
                  <a:schemeClr val="accent6"/>
                </a:solidFill>
                <a:latin typeface="Tahoma" pitchFamily="34" charset="0"/>
                <a:ea typeface="Tahoma" pitchFamily="34" charset="0"/>
                <a:cs typeface="Tahoma" pitchFamily="34" charset="0"/>
              </a:rPr>
              <a:t> </a:t>
            </a:r>
            <a:r>
              <a:rPr lang="en-US" sz="700" dirty="0" err="1" smtClean="0">
                <a:solidFill>
                  <a:schemeClr val="accent6"/>
                </a:solidFill>
                <a:latin typeface="Tahoma" pitchFamily="34" charset="0"/>
                <a:ea typeface="Tahoma" pitchFamily="34" charset="0"/>
                <a:cs typeface="Tahoma" pitchFamily="34" charset="0"/>
              </a:rPr>
              <a:t>bố</a:t>
            </a:r>
            <a:r>
              <a:rPr lang="en-US" sz="700" dirty="0" smtClean="0">
                <a:solidFill>
                  <a:schemeClr val="accent6"/>
                </a:solidFill>
                <a:latin typeface="Tahoma" pitchFamily="34" charset="0"/>
                <a:ea typeface="Tahoma" pitchFamily="34" charset="0"/>
                <a:cs typeface="Tahoma" pitchFamily="34" charset="0"/>
              </a:rPr>
              <a:t> </a:t>
            </a:r>
            <a:r>
              <a:rPr lang="en-US" sz="700" dirty="0" err="1" smtClean="0">
                <a:solidFill>
                  <a:schemeClr val="accent6"/>
                </a:solidFill>
                <a:latin typeface="Tahoma" pitchFamily="34" charset="0"/>
                <a:ea typeface="Tahoma" pitchFamily="34" charset="0"/>
                <a:cs typeface="Tahoma" pitchFamily="34" charset="0"/>
              </a:rPr>
              <a:t>miễn</a:t>
            </a:r>
            <a:r>
              <a:rPr lang="en-US" sz="700" dirty="0" smtClean="0">
                <a:solidFill>
                  <a:schemeClr val="accent6"/>
                </a:solidFill>
                <a:latin typeface="Tahoma" pitchFamily="34" charset="0"/>
                <a:ea typeface="Tahoma" pitchFamily="34" charset="0"/>
                <a:cs typeface="Tahoma" pitchFamily="34" charset="0"/>
              </a:rPr>
              <a:t> </a:t>
            </a:r>
            <a:r>
              <a:rPr lang="en-US" sz="700" dirty="0" err="1" smtClean="0">
                <a:solidFill>
                  <a:schemeClr val="accent6"/>
                </a:solidFill>
                <a:latin typeface="Tahoma" pitchFamily="34" charset="0"/>
                <a:ea typeface="Tahoma" pitchFamily="34" charset="0"/>
                <a:cs typeface="Tahoma" pitchFamily="34" charset="0"/>
              </a:rPr>
              <a:t>trách</a:t>
            </a:r>
            <a:r>
              <a:rPr lang="en-US" sz="700" dirty="0" smtClean="0">
                <a:solidFill>
                  <a:schemeClr val="accent6"/>
                </a:solidFill>
                <a:latin typeface="Tahoma" pitchFamily="34" charset="0"/>
                <a:ea typeface="Tahoma" pitchFamily="34" charset="0"/>
                <a:cs typeface="Tahoma" pitchFamily="34" charset="0"/>
              </a:rPr>
              <a:t> </a:t>
            </a:r>
            <a:r>
              <a:rPr lang="en-US" sz="700" dirty="0" err="1" smtClean="0">
                <a:solidFill>
                  <a:schemeClr val="accent6"/>
                </a:solidFill>
                <a:latin typeface="Tahoma" pitchFamily="34" charset="0"/>
                <a:ea typeface="Tahoma" pitchFamily="34" charset="0"/>
                <a:cs typeface="Tahoma" pitchFamily="34" charset="0"/>
              </a:rPr>
              <a:t>nhiệm</a:t>
            </a:r>
            <a:endParaRPr lang="en-US" sz="700" dirty="0" smtClean="0">
              <a:solidFill>
                <a:schemeClr val="accent6"/>
              </a:solidFill>
              <a:latin typeface="Tahoma" pitchFamily="34" charset="0"/>
              <a:ea typeface="Tahoma" pitchFamily="34" charset="0"/>
              <a:cs typeface="Tahoma" pitchFamily="34" charset="0"/>
            </a:endParaRPr>
          </a:p>
          <a:p>
            <a:pPr algn="just"/>
            <a:r>
              <a:rPr lang="vi-VN" sz="700" i="1" dirty="0">
                <a:latin typeface="Tahoma" pitchFamily="34" charset="0"/>
                <a:ea typeface="Tahoma" pitchFamily="34" charset="0"/>
                <a:cs typeface="Tahoma" pitchFamily="34" charset="0"/>
              </a:rPr>
              <a:t>Các thông tin và nhận định trong báo cáo này được PSI đưa ra dựa trên những nguồn tin mà PSI coi là đáng tin cậy vào thời điểm công bố. Tuy nhiên, PSI không đảm bảo tính đầy đủ và chính xác tuyệt đối của các thông tin này. </a:t>
            </a:r>
          </a:p>
          <a:p>
            <a:pPr algn="just"/>
            <a:r>
              <a:rPr lang="vi-VN" sz="700" i="1" dirty="0">
                <a:latin typeface="Tahoma" pitchFamily="34" charset="0"/>
                <a:ea typeface="Tahoma" pitchFamily="34" charset="0"/>
                <a:cs typeface="Tahoma" pitchFamily="34" charset="0"/>
              </a:rPr>
              <a:t>Báo cáo được đưa ra dựa trên các quan điểm của cá nhân chuyên viên phân tích, không nhằm mục đích chào bán, lôi kéo nhà đầu tư mua bán, nắm giữ chứng khoán. Nhà đầu tư chỉ nên sử dụng báo cáo này như một nguồn tham khảo cho quyết định đầu tư của mình và PSI sẽ không chịu bất cứ trách nhiệm nào trước nhà đầu tư cũng như đối tượng được nhắc đến trong báo cáo này về những tổn thất có thể xảy ra khi đầu tư hoặc thông tin sai lệch về đối tượng được nhắc đến trong báo cáo này.</a:t>
            </a:r>
          </a:p>
          <a:p>
            <a:pPr algn="just"/>
            <a:r>
              <a:rPr lang="vi-VN" sz="700" i="1" dirty="0">
                <a:latin typeface="Tahoma" pitchFamily="34" charset="0"/>
                <a:ea typeface="Tahoma" pitchFamily="34" charset="0"/>
                <a:cs typeface="Tahoma" pitchFamily="34" charset="0"/>
              </a:rPr>
              <a:t>Bản báo cáo này là tài sản của PSI. Mọi hành vi sao chép, sửa đổi, in ấn, trích dẫn không được sự đồng ý của PSI đều là trái pháp luật. Bất kỳ nội dung nào của bản báo cáo này đều không được phép sao chép, sửa đổi, in ấn, trích dẫn nếu không được sự đồng ý của PSI. </a:t>
            </a:r>
          </a:p>
          <a:p>
            <a:pPr algn="just"/>
            <a:endParaRPr lang="en-US" sz="1100" i="1" dirty="0" smtClean="0">
              <a:latin typeface="Calibri" pitchFamily="34" charset="0"/>
              <a:cs typeface="Calibri" pitchFamily="34" charset="0"/>
            </a:endParaRPr>
          </a:p>
          <a:p>
            <a:pPr algn="just"/>
            <a:endParaRPr lang="en-US" sz="1600" dirty="0">
              <a:solidFill>
                <a:srgbClr val="FF0000"/>
              </a:solidFill>
              <a:latin typeface="Calibri" pitchFamily="34" charset="0"/>
              <a:cs typeface="Calibri" pitchFamily="34" charset="0"/>
            </a:endParaRPr>
          </a:p>
          <a:p>
            <a:pPr algn="just"/>
            <a:endParaRPr lang="en-US" sz="1600" dirty="0" smtClean="0">
              <a:solidFill>
                <a:srgbClr val="FF0000"/>
              </a:solidFill>
              <a:latin typeface="Calibri" pitchFamily="34" charset="0"/>
              <a:cs typeface="Calibri" pitchFamily="34" charset="0"/>
            </a:endParaRPr>
          </a:p>
          <a:p>
            <a:pPr algn="just"/>
            <a:endParaRPr lang="en-US" sz="1600" dirty="0">
              <a:solidFill>
                <a:srgbClr val="FF0000"/>
              </a:solidFill>
              <a:latin typeface="Calibri" pitchFamily="34" charset="0"/>
              <a:cs typeface="Calibri" pitchFamily="34" charset="0"/>
            </a:endParaRPr>
          </a:p>
          <a:p>
            <a:pPr algn="just"/>
            <a:endParaRPr lang="en-US" sz="1600" dirty="0" smtClean="0">
              <a:solidFill>
                <a:srgbClr val="FF0000"/>
              </a:solidFill>
              <a:latin typeface="Calibri" pitchFamily="34" charset="0"/>
              <a:cs typeface="Calibri" pitchFamily="34" charset="0"/>
            </a:endParaRPr>
          </a:p>
          <a:p>
            <a:pPr algn="just"/>
            <a:endParaRPr lang="en-US" sz="1600" dirty="0">
              <a:solidFill>
                <a:srgbClr val="FF0000"/>
              </a:solidFill>
              <a:latin typeface="Calibri" pitchFamily="34" charset="0"/>
              <a:cs typeface="Calibri" pitchFamily="34" charset="0"/>
            </a:endParaRPr>
          </a:p>
          <a:p>
            <a:pPr algn="just"/>
            <a:endParaRPr lang="en-US" sz="1600" dirty="0" smtClean="0">
              <a:solidFill>
                <a:srgbClr val="FF0000"/>
              </a:solidFill>
              <a:latin typeface="Calibri" pitchFamily="34" charset="0"/>
              <a:cs typeface="Calibri" pitchFamily="34" charset="0"/>
            </a:endParaRPr>
          </a:p>
          <a:p>
            <a:pPr algn="just"/>
            <a:endParaRPr lang="en-US" sz="1600" dirty="0" smtClean="0">
              <a:solidFill>
                <a:srgbClr val="FF0000"/>
              </a:solidFill>
              <a:latin typeface="Calibri" pitchFamily="34" charset="0"/>
              <a:cs typeface="Calibri"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516821365"/>
              </p:ext>
            </p:extLst>
          </p:nvPr>
        </p:nvGraphicFramePr>
        <p:xfrm>
          <a:off x="304800" y="946030"/>
          <a:ext cx="9067799" cy="1371600"/>
        </p:xfrm>
        <a:graphic>
          <a:graphicData uri="http://schemas.openxmlformats.org/drawingml/2006/table">
            <a:tbl>
              <a:tblPr firstRow="1" firstCol="1" bandRow="1">
                <a:tableStyleId>{5C22544A-7EE6-4342-B048-85BDC9FD1C3A}</a:tableStyleId>
              </a:tblPr>
              <a:tblGrid>
                <a:gridCol w="2213000"/>
                <a:gridCol w="228493"/>
                <a:gridCol w="2056440"/>
                <a:gridCol w="228493"/>
                <a:gridCol w="1904111"/>
                <a:gridCol w="228493"/>
                <a:gridCol w="2208769"/>
              </a:tblGrid>
              <a:tr h="533400">
                <a:tc>
                  <a:txBody>
                    <a:bodyPr/>
                    <a:lstStyle/>
                    <a:p>
                      <a:pPr marL="0" marR="0">
                        <a:spcBef>
                          <a:spcPts val="0"/>
                        </a:spcBef>
                        <a:spcAft>
                          <a:spcPts val="0"/>
                        </a:spcAft>
                        <a:tabLst>
                          <a:tab pos="2971800" algn="ctr"/>
                          <a:tab pos="5943600" algn="r"/>
                        </a:tabLst>
                      </a:pPr>
                      <a:r>
                        <a:rPr lang="vi-VN" sz="1000" dirty="0">
                          <a:solidFill>
                            <a:schemeClr val="tx1"/>
                          </a:solidFill>
                          <a:effectLst/>
                          <a:latin typeface="Tahoma" pitchFamily="34" charset="0"/>
                          <a:ea typeface="Tahoma" pitchFamily="34" charset="0"/>
                          <a:cs typeface="Tahoma" pitchFamily="34" charset="0"/>
                        </a:rPr>
                        <a:t> </a:t>
                      </a:r>
                      <a:endParaRPr lang="en-US" sz="10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000" dirty="0">
                          <a:solidFill>
                            <a:srgbClr val="FF0000"/>
                          </a:solidFill>
                          <a:effectLst/>
                          <a:latin typeface="Tahoma" pitchFamily="34" charset="0"/>
                          <a:ea typeface="Tahoma" pitchFamily="34" charset="0"/>
                          <a:cs typeface="Tahoma" pitchFamily="34" charset="0"/>
                        </a:rPr>
                        <a:t>PSI – Hà Nội</a:t>
                      </a:r>
                      <a:endParaRPr lang="en-US" sz="1000" dirty="0">
                        <a:solidFill>
                          <a:srgbClr val="FF0000"/>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000" b="1" dirty="0">
                          <a:solidFill>
                            <a:schemeClr val="tx1"/>
                          </a:solidFill>
                          <a:effectLst/>
                          <a:latin typeface="Tahoma" pitchFamily="34" charset="0"/>
                          <a:ea typeface="Tahoma" pitchFamily="34" charset="0"/>
                          <a:cs typeface="Tahoma" pitchFamily="34" charset="0"/>
                        </a:rPr>
                        <a:t>Hội sở: Tầng 2 tòa nhà Hanoitourist, số 18 Lý Thường Kiệt, Quận Hoàn Kiếm, Tp. Hà Nội.</a:t>
                      </a:r>
                      <a:endParaRPr lang="en-US" sz="1000" b="1"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000" b="0" i="1" dirty="0">
                          <a:solidFill>
                            <a:schemeClr val="tx1"/>
                          </a:solidFill>
                          <a:effectLst/>
                          <a:latin typeface="Tahoma" pitchFamily="34" charset="0"/>
                          <a:ea typeface="Tahoma" pitchFamily="34" charset="0"/>
                          <a:cs typeface="Tahoma" pitchFamily="34" charset="0"/>
                        </a:rPr>
                        <a:t>Điện thoại: (84-4) 3934 3888       </a:t>
                      </a:r>
                      <a:endParaRPr lang="en-US" sz="1000" b="0" i="1"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000" b="0" i="1" dirty="0">
                          <a:solidFill>
                            <a:schemeClr val="tx1"/>
                          </a:solidFill>
                          <a:effectLst/>
                          <a:latin typeface="Tahoma" pitchFamily="34" charset="0"/>
                          <a:ea typeface="Tahoma" pitchFamily="34" charset="0"/>
                          <a:cs typeface="Tahoma" pitchFamily="34" charset="0"/>
                        </a:rPr>
                        <a:t>Fax: (84-4) 3934 3999</a:t>
                      </a:r>
                      <a:endParaRPr lang="en-US" sz="1000" b="0" i="1" dirty="0">
                        <a:solidFill>
                          <a:schemeClr val="tx1"/>
                        </a:solidFill>
                        <a:effectLst/>
                        <a:latin typeface="Tahoma" pitchFamily="34" charset="0"/>
                        <a:ea typeface="Tahoma" pitchFamily="34" charset="0"/>
                        <a:cs typeface="Tahoma" pitchFamily="34" charset="0"/>
                      </a:endParaRPr>
                    </a:p>
                  </a:txBody>
                  <a:tcPr marL="68580" marR="68580" marT="0" marB="0">
                    <a:solidFill>
                      <a:schemeClr val="bg1"/>
                    </a:solidFill>
                  </a:tcPr>
                </a:tc>
                <a:tc>
                  <a:txBody>
                    <a:bodyPr/>
                    <a:lstStyle/>
                    <a:p>
                      <a:pPr marL="0" marR="0">
                        <a:spcBef>
                          <a:spcPts val="0"/>
                        </a:spcBef>
                        <a:spcAft>
                          <a:spcPts val="0"/>
                        </a:spcAft>
                        <a:tabLst>
                          <a:tab pos="2971800" algn="ctr"/>
                          <a:tab pos="5943600" algn="r"/>
                        </a:tabLst>
                      </a:pPr>
                      <a:r>
                        <a:rPr lang="vi-VN" sz="1000" dirty="0">
                          <a:solidFill>
                            <a:schemeClr val="tx1"/>
                          </a:solidFill>
                          <a:effectLst/>
                          <a:latin typeface="Tahoma" pitchFamily="34" charset="0"/>
                          <a:ea typeface="Tahoma" pitchFamily="34" charset="0"/>
                          <a:cs typeface="Tahoma" pitchFamily="34" charset="0"/>
                        </a:rPr>
                        <a:t> </a:t>
                      </a:r>
                      <a:endParaRPr lang="en-US" sz="10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000" dirty="0">
                          <a:solidFill>
                            <a:schemeClr val="tx1"/>
                          </a:solidFill>
                          <a:effectLst/>
                          <a:latin typeface="Tahoma" pitchFamily="34" charset="0"/>
                          <a:ea typeface="Tahoma" pitchFamily="34" charset="0"/>
                          <a:cs typeface="Tahoma" pitchFamily="34" charset="0"/>
                        </a:rPr>
                        <a:t> </a:t>
                      </a:r>
                      <a:endParaRPr lang="en-US" sz="1000" dirty="0">
                        <a:solidFill>
                          <a:schemeClr val="tx1"/>
                        </a:solidFill>
                        <a:effectLst/>
                        <a:latin typeface="Tahoma" pitchFamily="34" charset="0"/>
                        <a:ea typeface="Tahoma" pitchFamily="34" charset="0"/>
                        <a:cs typeface="Tahoma" pitchFamily="34" charset="0"/>
                      </a:endParaRPr>
                    </a:p>
                  </a:txBody>
                  <a:tcPr marL="68580" marR="68580" marT="0" marB="0">
                    <a:solidFill>
                      <a:schemeClr val="bg1"/>
                    </a:solidFill>
                  </a:tcPr>
                </a:tc>
                <a:tc>
                  <a:txBody>
                    <a:bodyPr/>
                    <a:lstStyle/>
                    <a:p>
                      <a:pPr marL="0" marR="0">
                        <a:spcBef>
                          <a:spcPts val="0"/>
                        </a:spcBef>
                        <a:spcAft>
                          <a:spcPts val="0"/>
                        </a:spcAft>
                        <a:tabLst>
                          <a:tab pos="2971800" algn="ctr"/>
                          <a:tab pos="5943600" algn="r"/>
                        </a:tabLst>
                      </a:pPr>
                      <a:r>
                        <a:rPr lang="vi-VN" sz="1000" dirty="0">
                          <a:solidFill>
                            <a:schemeClr val="tx1"/>
                          </a:solidFill>
                          <a:effectLst/>
                          <a:latin typeface="Tahoma" pitchFamily="34" charset="0"/>
                          <a:ea typeface="Tahoma" pitchFamily="34" charset="0"/>
                          <a:cs typeface="Tahoma" pitchFamily="34" charset="0"/>
                        </a:rPr>
                        <a:t> </a:t>
                      </a:r>
                      <a:endParaRPr lang="en-US" sz="10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000" dirty="0">
                          <a:solidFill>
                            <a:srgbClr val="FF0000"/>
                          </a:solidFill>
                          <a:effectLst/>
                          <a:latin typeface="Tahoma" pitchFamily="34" charset="0"/>
                          <a:ea typeface="Tahoma" pitchFamily="34" charset="0"/>
                          <a:cs typeface="Tahoma" pitchFamily="34" charset="0"/>
                        </a:rPr>
                        <a:t>PSI – Chi nhánh TP. Hồ Chí Minh</a:t>
                      </a:r>
                      <a:endParaRPr lang="en-US" sz="1000" dirty="0">
                        <a:solidFill>
                          <a:srgbClr val="FF0000"/>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000" dirty="0">
                          <a:solidFill>
                            <a:schemeClr val="tx1"/>
                          </a:solidFill>
                          <a:effectLst/>
                          <a:latin typeface="Tahoma" pitchFamily="34" charset="0"/>
                          <a:ea typeface="Tahoma" pitchFamily="34" charset="0"/>
                          <a:cs typeface="Tahoma" pitchFamily="34" charset="0"/>
                        </a:rPr>
                        <a:t>Lầu 1, tòa nhà PVFCCo, số 43 Mạc Đĩnh Chi, Phường Đa Kao, Quận 1, </a:t>
                      </a:r>
                      <a:endParaRPr lang="en-US" sz="10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000" dirty="0">
                          <a:solidFill>
                            <a:schemeClr val="tx1"/>
                          </a:solidFill>
                          <a:effectLst/>
                          <a:latin typeface="Tahoma" pitchFamily="34" charset="0"/>
                          <a:ea typeface="Tahoma" pitchFamily="34" charset="0"/>
                          <a:cs typeface="Tahoma" pitchFamily="34" charset="0"/>
                        </a:rPr>
                        <a:t>Tp. Hồ Chí Minh</a:t>
                      </a:r>
                      <a:endParaRPr lang="en-US" sz="10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000" b="0" i="1" dirty="0">
                          <a:solidFill>
                            <a:schemeClr val="tx1"/>
                          </a:solidFill>
                          <a:effectLst/>
                          <a:latin typeface="Tahoma" pitchFamily="34" charset="0"/>
                          <a:ea typeface="Tahoma" pitchFamily="34" charset="0"/>
                          <a:cs typeface="Tahoma" pitchFamily="34" charset="0"/>
                        </a:rPr>
                        <a:t>Điện thoại: (84-8) 3914 6789        </a:t>
                      </a:r>
                      <a:endParaRPr lang="en-US" sz="1000" b="0" i="1"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000" b="0" i="1" dirty="0">
                          <a:solidFill>
                            <a:schemeClr val="tx1"/>
                          </a:solidFill>
                          <a:effectLst/>
                          <a:latin typeface="Tahoma" pitchFamily="34" charset="0"/>
                          <a:ea typeface="Tahoma" pitchFamily="34" charset="0"/>
                          <a:cs typeface="Tahoma" pitchFamily="34" charset="0"/>
                        </a:rPr>
                        <a:t>Fax: (84-8) 3914 6969</a:t>
                      </a:r>
                      <a:endParaRPr lang="en-US" sz="1000" b="0" i="1" dirty="0">
                        <a:solidFill>
                          <a:schemeClr val="tx1"/>
                        </a:solidFill>
                        <a:effectLst/>
                        <a:latin typeface="Tahoma" pitchFamily="34" charset="0"/>
                        <a:ea typeface="Tahoma" pitchFamily="34" charset="0"/>
                        <a:cs typeface="Tahoma" pitchFamily="34" charset="0"/>
                      </a:endParaRPr>
                    </a:p>
                  </a:txBody>
                  <a:tcPr marL="68580" marR="68580" marT="0" marB="0">
                    <a:solidFill>
                      <a:schemeClr val="bg1"/>
                    </a:solidFill>
                  </a:tcPr>
                </a:tc>
                <a:tc>
                  <a:txBody>
                    <a:bodyPr/>
                    <a:lstStyle/>
                    <a:p>
                      <a:pPr marL="0" marR="0">
                        <a:spcBef>
                          <a:spcPts val="0"/>
                        </a:spcBef>
                        <a:spcAft>
                          <a:spcPts val="0"/>
                        </a:spcAft>
                        <a:tabLst>
                          <a:tab pos="2971800" algn="ctr"/>
                          <a:tab pos="5943600" algn="r"/>
                        </a:tabLst>
                      </a:pPr>
                      <a:r>
                        <a:rPr lang="vi-VN" sz="1000" dirty="0">
                          <a:solidFill>
                            <a:schemeClr val="tx1"/>
                          </a:solidFill>
                          <a:effectLst/>
                          <a:latin typeface="Tahoma" pitchFamily="34" charset="0"/>
                          <a:ea typeface="Tahoma" pitchFamily="34" charset="0"/>
                          <a:cs typeface="Tahoma" pitchFamily="34" charset="0"/>
                        </a:rPr>
                        <a:t> </a:t>
                      </a:r>
                      <a:endParaRPr lang="en-US" sz="10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000" dirty="0">
                          <a:solidFill>
                            <a:schemeClr val="tx1"/>
                          </a:solidFill>
                          <a:effectLst/>
                          <a:latin typeface="Tahoma" pitchFamily="34" charset="0"/>
                          <a:ea typeface="Tahoma" pitchFamily="34" charset="0"/>
                          <a:cs typeface="Tahoma" pitchFamily="34" charset="0"/>
                        </a:rPr>
                        <a:t> </a:t>
                      </a:r>
                      <a:endParaRPr lang="en-US" sz="1000" dirty="0">
                        <a:solidFill>
                          <a:schemeClr val="tx1"/>
                        </a:solidFill>
                        <a:effectLst/>
                        <a:latin typeface="Tahoma" pitchFamily="34" charset="0"/>
                        <a:ea typeface="Tahoma" pitchFamily="34" charset="0"/>
                        <a:cs typeface="Tahoma" pitchFamily="34" charset="0"/>
                      </a:endParaRPr>
                    </a:p>
                  </a:txBody>
                  <a:tcPr marL="68580" marR="68580" marT="0" marB="0">
                    <a:solidFill>
                      <a:schemeClr val="bg1"/>
                    </a:solidFill>
                  </a:tcPr>
                </a:tc>
                <a:tc>
                  <a:txBody>
                    <a:bodyPr/>
                    <a:lstStyle/>
                    <a:p>
                      <a:pPr marL="0" marR="0">
                        <a:spcBef>
                          <a:spcPts val="0"/>
                        </a:spcBef>
                        <a:spcAft>
                          <a:spcPts val="0"/>
                        </a:spcAft>
                        <a:tabLst>
                          <a:tab pos="2971800" algn="ctr"/>
                          <a:tab pos="5943600" algn="r"/>
                        </a:tabLst>
                      </a:pPr>
                      <a:r>
                        <a:rPr lang="vi-VN" sz="1000" dirty="0">
                          <a:solidFill>
                            <a:schemeClr val="tx1"/>
                          </a:solidFill>
                          <a:effectLst/>
                          <a:latin typeface="Tahoma" pitchFamily="34" charset="0"/>
                          <a:ea typeface="Tahoma" pitchFamily="34" charset="0"/>
                          <a:cs typeface="Tahoma" pitchFamily="34" charset="0"/>
                        </a:rPr>
                        <a:t> </a:t>
                      </a:r>
                      <a:endParaRPr lang="en-US" sz="10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000" dirty="0">
                          <a:solidFill>
                            <a:srgbClr val="FF0000"/>
                          </a:solidFill>
                          <a:effectLst/>
                          <a:latin typeface="Tahoma" pitchFamily="34" charset="0"/>
                          <a:ea typeface="Tahoma" pitchFamily="34" charset="0"/>
                          <a:cs typeface="Tahoma" pitchFamily="34" charset="0"/>
                        </a:rPr>
                        <a:t>PSI – Chi nhánh Vũng Tàu</a:t>
                      </a:r>
                      <a:endParaRPr lang="en-US" sz="1000" dirty="0">
                        <a:solidFill>
                          <a:srgbClr val="FF0000"/>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000" dirty="0">
                          <a:solidFill>
                            <a:schemeClr val="tx1"/>
                          </a:solidFill>
                          <a:effectLst/>
                          <a:latin typeface="Tahoma" pitchFamily="34" charset="0"/>
                          <a:ea typeface="Tahoma" pitchFamily="34" charset="0"/>
                          <a:cs typeface="Tahoma" pitchFamily="34" charset="0"/>
                        </a:rPr>
                        <a:t>Tầng 5, tòa nhà Silver Sea, số 47 Ba Cu, Tp. Vũng Tàu</a:t>
                      </a:r>
                      <a:endParaRPr lang="en-US" sz="10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000" b="0" i="1" dirty="0">
                          <a:solidFill>
                            <a:schemeClr val="tx1"/>
                          </a:solidFill>
                          <a:effectLst/>
                          <a:latin typeface="Tahoma" pitchFamily="34" charset="0"/>
                          <a:ea typeface="Tahoma" pitchFamily="34" charset="0"/>
                          <a:cs typeface="Tahoma" pitchFamily="34" charset="0"/>
                        </a:rPr>
                        <a:t>Điện thoại: (84-64)  254520/22/23/24/26</a:t>
                      </a:r>
                      <a:endParaRPr lang="en-US" sz="1000" b="0" i="1"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000" b="0" i="1" dirty="0">
                          <a:solidFill>
                            <a:schemeClr val="tx1"/>
                          </a:solidFill>
                          <a:effectLst/>
                          <a:latin typeface="Tahoma" pitchFamily="34" charset="0"/>
                          <a:ea typeface="Tahoma" pitchFamily="34" charset="0"/>
                          <a:cs typeface="Tahoma" pitchFamily="34" charset="0"/>
                        </a:rPr>
                        <a:t>Fax: (84-64) 625 4521</a:t>
                      </a:r>
                      <a:endParaRPr lang="en-US" sz="1000" b="0" i="1" dirty="0">
                        <a:solidFill>
                          <a:schemeClr val="tx1"/>
                        </a:solidFill>
                        <a:effectLst/>
                        <a:latin typeface="Tahoma" pitchFamily="34" charset="0"/>
                        <a:ea typeface="Tahoma" pitchFamily="34" charset="0"/>
                        <a:cs typeface="Tahoma" pitchFamily="34" charset="0"/>
                      </a:endParaRPr>
                    </a:p>
                  </a:txBody>
                  <a:tcPr marL="68580" marR="68580" marT="0" marB="0">
                    <a:solidFill>
                      <a:schemeClr val="bg1"/>
                    </a:solidFill>
                  </a:tcPr>
                </a:tc>
                <a:tc>
                  <a:txBody>
                    <a:bodyPr/>
                    <a:lstStyle/>
                    <a:p>
                      <a:pPr marL="0" marR="0">
                        <a:spcBef>
                          <a:spcPts val="0"/>
                        </a:spcBef>
                        <a:spcAft>
                          <a:spcPts val="0"/>
                        </a:spcAft>
                        <a:tabLst>
                          <a:tab pos="2971800" algn="ctr"/>
                          <a:tab pos="5943600" algn="r"/>
                        </a:tabLst>
                      </a:pPr>
                      <a:r>
                        <a:rPr lang="vi-VN" sz="1000" dirty="0">
                          <a:solidFill>
                            <a:schemeClr val="tx1"/>
                          </a:solidFill>
                          <a:effectLst/>
                          <a:latin typeface="Tahoma" pitchFamily="34" charset="0"/>
                          <a:ea typeface="Tahoma" pitchFamily="34" charset="0"/>
                          <a:cs typeface="Tahoma" pitchFamily="34" charset="0"/>
                        </a:rPr>
                        <a:t> </a:t>
                      </a:r>
                      <a:endParaRPr lang="en-US" sz="1000" dirty="0">
                        <a:solidFill>
                          <a:schemeClr val="tx1"/>
                        </a:solidFill>
                        <a:effectLst/>
                        <a:latin typeface="Tahoma" pitchFamily="34" charset="0"/>
                        <a:ea typeface="Tahoma" pitchFamily="34" charset="0"/>
                        <a:cs typeface="Tahoma" pitchFamily="34" charset="0"/>
                      </a:endParaRPr>
                    </a:p>
                  </a:txBody>
                  <a:tcPr marL="68580" marR="68580" marT="0" marB="0">
                    <a:solidFill>
                      <a:schemeClr val="bg1"/>
                    </a:solidFill>
                  </a:tcPr>
                </a:tc>
                <a:tc>
                  <a:txBody>
                    <a:bodyPr/>
                    <a:lstStyle/>
                    <a:p>
                      <a:pPr marL="0" marR="0">
                        <a:spcBef>
                          <a:spcPts val="0"/>
                        </a:spcBef>
                        <a:spcAft>
                          <a:spcPts val="0"/>
                        </a:spcAft>
                        <a:tabLst>
                          <a:tab pos="2971800" algn="ctr"/>
                          <a:tab pos="5943600" algn="r"/>
                        </a:tabLst>
                      </a:pPr>
                      <a:r>
                        <a:rPr lang="vi-VN" sz="1000" dirty="0">
                          <a:solidFill>
                            <a:schemeClr val="tx1"/>
                          </a:solidFill>
                          <a:effectLst/>
                          <a:latin typeface="Tahoma" pitchFamily="34" charset="0"/>
                          <a:ea typeface="Tahoma" pitchFamily="34" charset="0"/>
                          <a:cs typeface="Tahoma" pitchFamily="34" charset="0"/>
                        </a:rPr>
                        <a:t> </a:t>
                      </a:r>
                      <a:endParaRPr lang="en-US" sz="10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000" dirty="0">
                          <a:solidFill>
                            <a:srgbClr val="FF0000"/>
                          </a:solidFill>
                          <a:effectLst/>
                          <a:latin typeface="Tahoma" pitchFamily="34" charset="0"/>
                          <a:ea typeface="Tahoma" pitchFamily="34" charset="0"/>
                          <a:cs typeface="Tahoma" pitchFamily="34" charset="0"/>
                        </a:rPr>
                        <a:t>PSI – Chi nhánh Đà Nẵng</a:t>
                      </a:r>
                      <a:endParaRPr lang="en-US" sz="1000" dirty="0">
                        <a:solidFill>
                          <a:srgbClr val="FF0000"/>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000" dirty="0">
                          <a:solidFill>
                            <a:schemeClr val="tx1"/>
                          </a:solidFill>
                          <a:effectLst/>
                          <a:latin typeface="Tahoma" pitchFamily="34" charset="0"/>
                          <a:ea typeface="Tahoma" pitchFamily="34" charset="0"/>
                          <a:cs typeface="Tahoma" pitchFamily="34" charset="0"/>
                        </a:rPr>
                        <a:t>Tầng 3, </a:t>
                      </a:r>
                      <a:r>
                        <a:rPr lang="en-US" sz="1000" dirty="0" smtClean="0">
                          <a:solidFill>
                            <a:schemeClr val="tx1"/>
                          </a:solidFill>
                          <a:effectLst/>
                          <a:latin typeface="Tahoma" pitchFamily="34" charset="0"/>
                          <a:ea typeface="Tahoma" pitchFamily="34" charset="0"/>
                          <a:cs typeface="Tahoma" pitchFamily="34" charset="0"/>
                        </a:rPr>
                        <a:t>19 – 21 </a:t>
                      </a:r>
                      <a:r>
                        <a:rPr lang="en-US" sz="1000" dirty="0" err="1" smtClean="0">
                          <a:solidFill>
                            <a:schemeClr val="tx1"/>
                          </a:solidFill>
                          <a:effectLst/>
                          <a:latin typeface="Tahoma" pitchFamily="34" charset="0"/>
                          <a:ea typeface="Tahoma" pitchFamily="34" charset="0"/>
                          <a:cs typeface="Tahoma" pitchFamily="34" charset="0"/>
                        </a:rPr>
                        <a:t>Nguyễn</a:t>
                      </a:r>
                      <a:r>
                        <a:rPr lang="en-US" sz="1000" baseline="0" dirty="0" smtClean="0">
                          <a:solidFill>
                            <a:schemeClr val="tx1"/>
                          </a:solidFill>
                          <a:effectLst/>
                          <a:latin typeface="Tahoma" pitchFamily="34" charset="0"/>
                          <a:ea typeface="Tahoma" pitchFamily="34" charset="0"/>
                          <a:cs typeface="Tahoma" pitchFamily="34" charset="0"/>
                        </a:rPr>
                        <a:t> </a:t>
                      </a:r>
                      <a:r>
                        <a:rPr lang="en-US" sz="1000" baseline="0" dirty="0" err="1" smtClean="0">
                          <a:solidFill>
                            <a:schemeClr val="tx1"/>
                          </a:solidFill>
                          <a:effectLst/>
                          <a:latin typeface="Tahoma" pitchFamily="34" charset="0"/>
                          <a:ea typeface="Tahoma" pitchFamily="34" charset="0"/>
                          <a:cs typeface="Tahoma" pitchFamily="34" charset="0"/>
                        </a:rPr>
                        <a:t>Văn</a:t>
                      </a:r>
                      <a:r>
                        <a:rPr lang="en-US" sz="1000" baseline="0" dirty="0" smtClean="0">
                          <a:solidFill>
                            <a:schemeClr val="tx1"/>
                          </a:solidFill>
                          <a:effectLst/>
                          <a:latin typeface="Tahoma" pitchFamily="34" charset="0"/>
                          <a:ea typeface="Tahoma" pitchFamily="34" charset="0"/>
                          <a:cs typeface="Tahoma" pitchFamily="34" charset="0"/>
                        </a:rPr>
                        <a:t> </a:t>
                      </a:r>
                      <a:r>
                        <a:rPr lang="en-US" sz="1000" baseline="0" dirty="0" err="1" smtClean="0">
                          <a:solidFill>
                            <a:schemeClr val="tx1"/>
                          </a:solidFill>
                          <a:effectLst/>
                          <a:latin typeface="Tahoma" pitchFamily="34" charset="0"/>
                          <a:ea typeface="Tahoma" pitchFamily="34" charset="0"/>
                          <a:cs typeface="Tahoma" pitchFamily="34" charset="0"/>
                        </a:rPr>
                        <a:t>Linh</a:t>
                      </a:r>
                      <a:r>
                        <a:rPr lang="en-US" sz="1000" baseline="0" dirty="0" smtClean="0">
                          <a:solidFill>
                            <a:schemeClr val="tx1"/>
                          </a:solidFill>
                          <a:effectLst/>
                          <a:latin typeface="Tahoma" pitchFamily="34" charset="0"/>
                          <a:ea typeface="Tahoma" pitchFamily="34" charset="0"/>
                          <a:cs typeface="Tahoma" pitchFamily="34" charset="0"/>
                        </a:rPr>
                        <a:t>,</a:t>
                      </a:r>
                      <a:r>
                        <a:rPr lang="vi-VN" sz="1000" dirty="0" smtClean="0">
                          <a:solidFill>
                            <a:schemeClr val="tx1"/>
                          </a:solidFill>
                          <a:effectLst/>
                          <a:latin typeface="Tahoma" pitchFamily="34" charset="0"/>
                          <a:ea typeface="Tahoma" pitchFamily="34" charset="0"/>
                          <a:cs typeface="Tahoma" pitchFamily="34" charset="0"/>
                        </a:rPr>
                        <a:t> </a:t>
                      </a:r>
                      <a:r>
                        <a:rPr lang="vi-VN" sz="1000" dirty="0">
                          <a:solidFill>
                            <a:schemeClr val="tx1"/>
                          </a:solidFill>
                          <a:effectLst/>
                          <a:latin typeface="Tahoma" pitchFamily="34" charset="0"/>
                          <a:ea typeface="Tahoma" pitchFamily="34" charset="0"/>
                          <a:cs typeface="Tahoma" pitchFamily="34" charset="0"/>
                        </a:rPr>
                        <a:t>Quận Hải Châu, Tp. Đà Nẵng</a:t>
                      </a:r>
                      <a:endParaRPr lang="en-US" sz="10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000" b="0" i="1" dirty="0">
                          <a:solidFill>
                            <a:schemeClr val="tx1"/>
                          </a:solidFill>
                          <a:effectLst/>
                          <a:latin typeface="Tahoma" pitchFamily="34" charset="0"/>
                          <a:ea typeface="Tahoma" pitchFamily="34" charset="0"/>
                          <a:cs typeface="Tahoma" pitchFamily="34" charset="0"/>
                        </a:rPr>
                        <a:t>Điện thoại: (84-511) 389 9338        </a:t>
                      </a:r>
                      <a:endParaRPr lang="en-US" sz="1000" b="0" i="1"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000" b="0" i="1" dirty="0">
                          <a:solidFill>
                            <a:schemeClr val="tx1"/>
                          </a:solidFill>
                          <a:effectLst/>
                          <a:latin typeface="Tahoma" pitchFamily="34" charset="0"/>
                          <a:ea typeface="Tahoma" pitchFamily="34" charset="0"/>
                          <a:cs typeface="Tahoma" pitchFamily="34" charset="0"/>
                        </a:rPr>
                        <a:t>Fax: (84-511) 389 9339</a:t>
                      </a:r>
                      <a:endParaRPr lang="en-US" sz="1000" b="0" i="1" dirty="0">
                        <a:solidFill>
                          <a:schemeClr val="tx1"/>
                        </a:solidFill>
                        <a:effectLst/>
                        <a:latin typeface="Tahoma" pitchFamily="34" charset="0"/>
                        <a:ea typeface="Tahoma" pitchFamily="34" charset="0"/>
                        <a:cs typeface="Tahoma" pitchFamily="34" charset="0"/>
                      </a:endParaRPr>
                    </a:p>
                  </a:txBody>
                  <a:tcPr marL="68580" marR="68580" marT="0" marB="0">
                    <a:solidFill>
                      <a:schemeClr val="bg1"/>
                    </a:solid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533583438"/>
              </p:ext>
            </p:extLst>
          </p:nvPr>
        </p:nvGraphicFramePr>
        <p:xfrm>
          <a:off x="304800" y="2743200"/>
          <a:ext cx="8839200" cy="2026920"/>
        </p:xfrm>
        <a:graphic>
          <a:graphicData uri="http://schemas.openxmlformats.org/drawingml/2006/table">
            <a:tbl>
              <a:tblPr firstRow="1" bandRow="1">
                <a:tableStyleId>{5C22544A-7EE6-4342-B048-85BDC9FD1C3A}</a:tableStyleId>
              </a:tblPr>
              <a:tblGrid>
                <a:gridCol w="2382741"/>
                <a:gridCol w="2305878"/>
                <a:gridCol w="2152153"/>
                <a:gridCol w="1998428"/>
              </a:tblGrid>
              <a:tr h="838200">
                <a:tc>
                  <a:txBody>
                    <a:bodyPr/>
                    <a:lstStyle/>
                    <a:p>
                      <a:endParaRPr lang="en-US" sz="1100" b="1" dirty="0" smtClean="0">
                        <a:solidFill>
                          <a:schemeClr val="tx1"/>
                        </a:solidFill>
                        <a:latin typeface="Tahoma" pitchFamily="34" charset="0"/>
                        <a:ea typeface="Tahoma" pitchFamily="34" charset="0"/>
                        <a:cs typeface="Tahoma" pitchFamily="34" charset="0"/>
                      </a:endParaRPr>
                    </a:p>
                    <a:p>
                      <a:r>
                        <a:rPr lang="en-US" sz="1100" b="1" dirty="0" err="1" smtClean="0">
                          <a:solidFill>
                            <a:schemeClr val="tx1"/>
                          </a:solidFill>
                          <a:latin typeface="Tahoma" pitchFamily="34" charset="0"/>
                          <a:ea typeface="Tahoma" pitchFamily="34" charset="0"/>
                          <a:cs typeface="Tahoma" pitchFamily="34" charset="0"/>
                        </a:rPr>
                        <a:t>Đào</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Hồng</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Dương</a:t>
                      </a:r>
                      <a:endParaRPr lang="en-US" sz="1100" b="1" dirty="0" smtClean="0">
                        <a:solidFill>
                          <a:schemeClr val="tx1"/>
                        </a:solidFill>
                        <a:latin typeface="Tahoma" pitchFamily="34" charset="0"/>
                        <a:ea typeface="Tahoma" pitchFamily="34" charset="0"/>
                        <a:cs typeface="Tahoma" pitchFamily="34" charset="0"/>
                      </a:endParaRPr>
                    </a:p>
                    <a:p>
                      <a:r>
                        <a:rPr lang="en-US" sz="1100" b="0" i="0" dirty="0" err="1" smtClean="0">
                          <a:solidFill>
                            <a:schemeClr val="tx1"/>
                          </a:solidFill>
                          <a:latin typeface="Tahoma" pitchFamily="34" charset="0"/>
                          <a:ea typeface="Tahoma" pitchFamily="34" charset="0"/>
                          <a:cs typeface="Tahoma" pitchFamily="34" charset="0"/>
                        </a:rPr>
                        <a:t>Phó</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Giám</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đốc</a:t>
                      </a:r>
                      <a:r>
                        <a:rPr lang="en-US" sz="1100" b="0" i="0" dirty="0" smtClean="0">
                          <a:solidFill>
                            <a:schemeClr val="tx1"/>
                          </a:solidFill>
                          <a:latin typeface="Tahoma" pitchFamily="34" charset="0"/>
                          <a:ea typeface="Tahoma" pitchFamily="34" charset="0"/>
                          <a:cs typeface="Tahoma" pitchFamily="34" charset="0"/>
                        </a:rPr>
                        <a:t> </a:t>
                      </a:r>
                    </a:p>
                    <a:p>
                      <a:r>
                        <a:rPr lang="en-US" sz="1100" b="0" i="0" dirty="0" err="1" smtClean="0">
                          <a:solidFill>
                            <a:schemeClr val="tx1"/>
                          </a:solidFill>
                          <a:latin typeface="Tahoma" pitchFamily="34" charset="0"/>
                          <a:ea typeface="Tahoma" pitchFamily="34" charset="0"/>
                          <a:cs typeface="Tahoma" pitchFamily="34" charset="0"/>
                        </a:rPr>
                        <a:t>Trung</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tâm</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phân</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tích</a:t>
                      </a:r>
                      <a:r>
                        <a:rPr lang="en-US" sz="1100" b="0" i="0" dirty="0" smtClean="0">
                          <a:solidFill>
                            <a:schemeClr val="tx1"/>
                          </a:solidFill>
                          <a:latin typeface="Tahoma" pitchFamily="34" charset="0"/>
                          <a:ea typeface="Tahoma" pitchFamily="34" charset="0"/>
                          <a:cs typeface="Tahoma" pitchFamily="34" charset="0"/>
                        </a:rPr>
                        <a:t> </a:t>
                      </a:r>
                    </a:p>
                    <a:p>
                      <a:r>
                        <a:rPr lang="en-US" sz="1100" b="0" i="1" dirty="0" smtClean="0">
                          <a:solidFill>
                            <a:schemeClr val="tx1"/>
                          </a:solidFill>
                          <a:latin typeface="Tahoma" pitchFamily="34" charset="0"/>
                          <a:ea typeface="Tahoma" pitchFamily="34" charset="0"/>
                          <a:cs typeface="Tahoma" pitchFamily="34" charset="0"/>
                        </a:rPr>
                        <a:t>Email</a:t>
                      </a:r>
                      <a:r>
                        <a:rPr lang="en-US" sz="1100" b="1" i="1" dirty="0" smtClean="0">
                          <a:solidFill>
                            <a:schemeClr val="tx1"/>
                          </a:solidFill>
                          <a:latin typeface="Tahoma" pitchFamily="34" charset="0"/>
                          <a:ea typeface="Tahoma" pitchFamily="34" charset="0"/>
                          <a:cs typeface="Tahoma" pitchFamily="34" charset="0"/>
                        </a:rPr>
                        <a:t>: </a:t>
                      </a:r>
                      <a:r>
                        <a:rPr lang="en-US" sz="1100" b="0" i="1" dirty="0" smtClean="0">
                          <a:solidFill>
                            <a:schemeClr val="tx1"/>
                          </a:solidFill>
                          <a:latin typeface="Tahoma" pitchFamily="34" charset="0"/>
                          <a:ea typeface="Tahoma" pitchFamily="34" charset="0"/>
                          <a:cs typeface="Tahoma" pitchFamily="34" charset="0"/>
                          <a:hlinkClick r:id="rId2"/>
                        </a:rPr>
                        <a:t>duongdh@psi.vn</a:t>
                      </a:r>
                      <a:endParaRPr lang="en-US" sz="1100" b="0" dirty="0">
                        <a:solidFill>
                          <a:schemeClr val="tx1"/>
                        </a:solidFill>
                        <a:latin typeface="Tahoma" pitchFamily="34" charset="0"/>
                        <a:ea typeface="Tahoma" pitchFamily="34" charset="0"/>
                        <a:cs typeface="Tahoma" pitchFamily="34" charset="0"/>
                      </a:endParaRPr>
                    </a:p>
                  </a:txBody>
                  <a:tcPr>
                    <a:solidFill>
                      <a:schemeClr val="bg1"/>
                    </a:solidFill>
                  </a:tcPr>
                </a:tc>
                <a:tc>
                  <a:txBody>
                    <a:bodyPr/>
                    <a:lstStyle/>
                    <a:p>
                      <a:endParaRPr lang="en-US" sz="1100" b="1" dirty="0" smtClean="0">
                        <a:solidFill>
                          <a:schemeClr val="tx1"/>
                        </a:solidFill>
                        <a:latin typeface="Tahoma" pitchFamily="34" charset="0"/>
                        <a:ea typeface="Tahoma" pitchFamily="34" charset="0"/>
                        <a:cs typeface="Tahoma" pitchFamily="34" charset="0"/>
                      </a:endParaRPr>
                    </a:p>
                    <a:p>
                      <a:r>
                        <a:rPr lang="en-US" sz="1100" b="1" dirty="0" err="1" smtClean="0">
                          <a:solidFill>
                            <a:schemeClr val="tx1"/>
                          </a:solidFill>
                          <a:latin typeface="Tahoma" pitchFamily="34" charset="0"/>
                          <a:ea typeface="Tahoma" pitchFamily="34" charset="0"/>
                          <a:cs typeface="Tahoma" pitchFamily="34" charset="0"/>
                        </a:rPr>
                        <a:t>Lê</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Đức</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Khánh</a:t>
                      </a:r>
                      <a:endParaRPr lang="en-US" sz="1100" b="1" dirty="0" smtClean="0">
                        <a:solidFill>
                          <a:schemeClr val="tx1"/>
                        </a:solidFill>
                        <a:latin typeface="Tahoma" pitchFamily="34" charset="0"/>
                        <a:ea typeface="Tahoma" pitchFamily="34" charset="0"/>
                        <a:cs typeface="Tahoma" pitchFamily="34" charset="0"/>
                      </a:endParaRPr>
                    </a:p>
                    <a:p>
                      <a:r>
                        <a:rPr lang="en-US" sz="1100" b="0" i="0" dirty="0" err="1" smtClean="0">
                          <a:solidFill>
                            <a:schemeClr val="tx1"/>
                          </a:solidFill>
                          <a:latin typeface="Tahoma" pitchFamily="34" charset="0"/>
                          <a:ea typeface="Tahoma" pitchFamily="34" charset="0"/>
                          <a:cs typeface="Tahoma" pitchFamily="34" charset="0"/>
                        </a:rPr>
                        <a:t>Phó</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Giám</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đốc</a:t>
                      </a:r>
                      <a:r>
                        <a:rPr lang="en-US" sz="1100" b="0" i="0" dirty="0" smtClean="0">
                          <a:solidFill>
                            <a:schemeClr val="tx1"/>
                          </a:solidFill>
                          <a:latin typeface="Tahoma" pitchFamily="34" charset="0"/>
                          <a:ea typeface="Tahoma" pitchFamily="34" charset="0"/>
                          <a:cs typeface="Tahoma" pitchFamily="34" charset="0"/>
                        </a:rPr>
                        <a:t> </a:t>
                      </a:r>
                    </a:p>
                    <a:p>
                      <a:r>
                        <a:rPr lang="en-US" sz="1100" b="0" i="0" dirty="0" err="1" smtClean="0">
                          <a:solidFill>
                            <a:schemeClr val="tx1"/>
                          </a:solidFill>
                          <a:latin typeface="Tahoma" pitchFamily="34" charset="0"/>
                          <a:ea typeface="Tahoma" pitchFamily="34" charset="0"/>
                          <a:cs typeface="Tahoma" pitchFamily="34" charset="0"/>
                        </a:rPr>
                        <a:t>Trung</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tâm</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phân</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tích</a:t>
                      </a:r>
                      <a:endParaRPr lang="en-US" sz="1100" b="0" i="0" dirty="0" smtClean="0">
                        <a:solidFill>
                          <a:schemeClr val="tx1"/>
                        </a:solidFill>
                        <a:latin typeface="Tahoma" pitchFamily="34" charset="0"/>
                        <a:ea typeface="Tahoma" pitchFamily="34" charset="0"/>
                        <a:cs typeface="Tahoma" pitchFamily="34" charset="0"/>
                      </a:endParaRPr>
                    </a:p>
                    <a:p>
                      <a:r>
                        <a:rPr lang="en-US" sz="1100" b="0" i="1" dirty="0" smtClean="0">
                          <a:solidFill>
                            <a:schemeClr val="tx1"/>
                          </a:solidFill>
                          <a:latin typeface="Tahoma" pitchFamily="34" charset="0"/>
                          <a:ea typeface="Tahoma" pitchFamily="34" charset="0"/>
                          <a:cs typeface="Tahoma" pitchFamily="34" charset="0"/>
                        </a:rPr>
                        <a:t>Email: </a:t>
                      </a:r>
                      <a:r>
                        <a:rPr lang="en-US" sz="1100" b="0" i="1" dirty="0" smtClean="0">
                          <a:solidFill>
                            <a:schemeClr val="tx1"/>
                          </a:solidFill>
                          <a:latin typeface="Tahoma" pitchFamily="34" charset="0"/>
                          <a:ea typeface="Tahoma" pitchFamily="34" charset="0"/>
                          <a:cs typeface="Tahoma" pitchFamily="34" charset="0"/>
                          <a:hlinkClick r:id="rId3"/>
                        </a:rPr>
                        <a:t>khanhld@psi.vn</a:t>
                      </a:r>
                      <a:endParaRPr lang="en-US" sz="1100" b="0" dirty="0">
                        <a:solidFill>
                          <a:schemeClr val="tx1"/>
                        </a:solidFill>
                        <a:latin typeface="Tahoma" pitchFamily="34" charset="0"/>
                        <a:ea typeface="Tahoma" pitchFamily="34" charset="0"/>
                        <a:cs typeface="Tahoma" pitchFamily="34" charset="0"/>
                      </a:endParaRPr>
                    </a:p>
                  </a:txBody>
                  <a:tcPr>
                    <a:solidFill>
                      <a:schemeClr val="bg1"/>
                    </a:solidFill>
                  </a:tcPr>
                </a:tc>
                <a:tc>
                  <a:txBody>
                    <a:bodyPr/>
                    <a:lstStyle/>
                    <a:p>
                      <a:endParaRPr lang="en-US" sz="1100" b="1" dirty="0" smtClean="0">
                        <a:solidFill>
                          <a:schemeClr val="tx1"/>
                        </a:solidFill>
                        <a:latin typeface="Tahoma" pitchFamily="34" charset="0"/>
                        <a:ea typeface="Tahoma" pitchFamily="34" charset="0"/>
                        <a:cs typeface="Tahoma" pitchFamily="34" charset="0"/>
                      </a:endParaRPr>
                    </a:p>
                    <a:p>
                      <a:r>
                        <a:rPr lang="en-US" sz="1100" b="1" dirty="0" smtClean="0">
                          <a:solidFill>
                            <a:schemeClr val="tx1"/>
                          </a:solidFill>
                          <a:latin typeface="Tahoma" pitchFamily="34" charset="0"/>
                          <a:ea typeface="Tahoma" pitchFamily="34" charset="0"/>
                          <a:cs typeface="Tahoma" pitchFamily="34" charset="0"/>
                        </a:rPr>
                        <a:t>Chu </a:t>
                      </a:r>
                      <a:r>
                        <a:rPr lang="en-US" sz="1100" b="1" dirty="0" err="1" smtClean="0">
                          <a:solidFill>
                            <a:schemeClr val="tx1"/>
                          </a:solidFill>
                          <a:latin typeface="Tahoma" pitchFamily="34" charset="0"/>
                          <a:ea typeface="Tahoma" pitchFamily="34" charset="0"/>
                          <a:cs typeface="Tahoma" pitchFamily="34" charset="0"/>
                        </a:rPr>
                        <a:t>Thế</a:t>
                      </a:r>
                      <a:r>
                        <a:rPr lang="en-US" sz="1100" b="1" dirty="0" smtClean="0">
                          <a:solidFill>
                            <a:schemeClr val="tx1"/>
                          </a:solidFill>
                          <a:latin typeface="Tahoma" pitchFamily="34" charset="0"/>
                          <a:ea typeface="Tahoma" pitchFamily="34" charset="0"/>
                          <a:cs typeface="Tahoma" pitchFamily="34" charset="0"/>
                        </a:rPr>
                        <a:t> Huynh</a:t>
                      </a:r>
                    </a:p>
                    <a:p>
                      <a:pPr marL="0" marR="0" indent="0" algn="l" defTabSz="457200" rtl="0" eaLnBrk="1" fontAlgn="auto" latinLnBrk="0" hangingPunct="1">
                        <a:lnSpc>
                          <a:spcPct val="100000"/>
                        </a:lnSpc>
                        <a:spcBef>
                          <a:spcPts val="0"/>
                        </a:spcBef>
                        <a:spcAft>
                          <a:spcPts val="0"/>
                        </a:spcAft>
                        <a:buClrTx/>
                        <a:buSzTx/>
                        <a:buFontTx/>
                        <a:buNone/>
                        <a:tabLst/>
                        <a:defRPr/>
                      </a:pPr>
                      <a:r>
                        <a:rPr lang="en-US" sz="1100" b="0" i="0" dirty="0" err="1" smtClean="0">
                          <a:solidFill>
                            <a:schemeClr val="tx1"/>
                          </a:solidFill>
                          <a:latin typeface="Tahoma" pitchFamily="34" charset="0"/>
                          <a:ea typeface="Tahoma" pitchFamily="34" charset="0"/>
                          <a:cs typeface="Tahoma" pitchFamily="34" charset="0"/>
                        </a:rPr>
                        <a:t>Trưởng</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phòng</a:t>
                      </a:r>
                      <a:r>
                        <a:rPr lang="en-US" sz="1100" b="0" i="0" dirty="0" smtClean="0">
                          <a:solidFill>
                            <a:schemeClr val="tx1"/>
                          </a:solidFill>
                          <a:latin typeface="Tahoma" pitchFamily="34" charset="0"/>
                          <a:ea typeface="Tahoma" pitchFamily="34" charset="0"/>
                          <a:cs typeface="Tahoma" pitchFamily="34" charset="0"/>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100" b="0" i="0" dirty="0" err="1" smtClean="0">
                          <a:solidFill>
                            <a:schemeClr val="tx1"/>
                          </a:solidFill>
                          <a:latin typeface="Tahoma" pitchFamily="34" charset="0"/>
                          <a:ea typeface="Tahoma" pitchFamily="34" charset="0"/>
                          <a:cs typeface="Tahoma" pitchFamily="34" charset="0"/>
                        </a:rPr>
                        <a:t>Phân</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tích</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doanh</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nghiệp</a:t>
                      </a:r>
                      <a:endParaRPr lang="en-US" sz="1100" b="0" i="0" dirty="0" smtClean="0">
                        <a:solidFill>
                          <a:schemeClr val="tx1"/>
                        </a:solidFill>
                        <a:latin typeface="Tahoma" pitchFamily="34" charset="0"/>
                        <a:ea typeface="Tahoma" pitchFamily="34" charset="0"/>
                        <a:cs typeface="Tahoma"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100" b="0" i="1" dirty="0" smtClean="0">
                          <a:solidFill>
                            <a:schemeClr val="tx1"/>
                          </a:solidFill>
                          <a:latin typeface="Tahoma" pitchFamily="34" charset="0"/>
                          <a:ea typeface="Tahoma" pitchFamily="34" charset="0"/>
                          <a:cs typeface="Tahoma" pitchFamily="34" charset="0"/>
                        </a:rPr>
                        <a:t>Email: </a:t>
                      </a:r>
                      <a:r>
                        <a:rPr lang="en-US" sz="1100" b="0" i="1" dirty="0" smtClean="0">
                          <a:solidFill>
                            <a:schemeClr val="tx1"/>
                          </a:solidFill>
                          <a:latin typeface="Tahoma" pitchFamily="34" charset="0"/>
                          <a:ea typeface="Tahoma" pitchFamily="34" charset="0"/>
                          <a:cs typeface="Tahoma" pitchFamily="34" charset="0"/>
                          <a:hlinkClick r:id="rId4"/>
                        </a:rPr>
                        <a:t>huynhct@psi.vn</a:t>
                      </a:r>
                      <a:r>
                        <a:rPr lang="en-US" sz="1100" b="0" i="1" dirty="0" smtClean="0">
                          <a:solidFill>
                            <a:schemeClr val="tx1"/>
                          </a:solidFill>
                          <a:latin typeface="Tahoma" pitchFamily="34" charset="0"/>
                          <a:ea typeface="Tahoma" pitchFamily="34" charset="0"/>
                          <a:cs typeface="Tahoma" pitchFamily="34" charset="0"/>
                        </a:rPr>
                        <a: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100" i="1" dirty="0" smtClean="0">
                        <a:solidFill>
                          <a:schemeClr val="tx1"/>
                        </a:solidFill>
                        <a:latin typeface="Tahoma" pitchFamily="34" charset="0"/>
                        <a:ea typeface="Tahoma" pitchFamily="34" charset="0"/>
                        <a:cs typeface="Tahoma" pitchFamily="34" charset="0"/>
                      </a:endParaRPr>
                    </a:p>
                  </a:txBody>
                  <a:tcPr>
                    <a:solidFill>
                      <a:schemeClr val="bg1"/>
                    </a:solidFill>
                  </a:tcPr>
                </a:tc>
                <a:tc>
                  <a:txBody>
                    <a:bodyPr/>
                    <a:lstStyle/>
                    <a:p>
                      <a:endParaRPr lang="en-US" sz="1100" b="1" dirty="0" smtClean="0">
                        <a:solidFill>
                          <a:schemeClr val="tx1"/>
                        </a:solidFill>
                        <a:latin typeface="Tahoma" pitchFamily="34" charset="0"/>
                        <a:ea typeface="Tahoma" pitchFamily="34" charset="0"/>
                        <a:cs typeface="Tahoma" pitchFamily="34" charset="0"/>
                      </a:endParaRPr>
                    </a:p>
                    <a:p>
                      <a:r>
                        <a:rPr lang="en-US" sz="1100" b="1" dirty="0" err="1" smtClean="0">
                          <a:solidFill>
                            <a:schemeClr val="tx1"/>
                          </a:solidFill>
                          <a:latin typeface="Tahoma" pitchFamily="34" charset="0"/>
                          <a:ea typeface="Tahoma" pitchFamily="34" charset="0"/>
                          <a:cs typeface="Tahoma" pitchFamily="34" charset="0"/>
                        </a:rPr>
                        <a:t>Nguyễn</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Văn</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Chính</a:t>
                      </a:r>
                      <a:endParaRPr lang="en-US" sz="1100" b="1" dirty="0" smtClean="0">
                        <a:solidFill>
                          <a:schemeClr val="tx1"/>
                        </a:solidFill>
                        <a:latin typeface="Tahoma" pitchFamily="34" charset="0"/>
                        <a:ea typeface="Tahoma" pitchFamily="34" charset="0"/>
                        <a:cs typeface="Tahoma" pitchFamily="34" charset="0"/>
                      </a:endParaRPr>
                    </a:p>
                    <a:p>
                      <a:r>
                        <a:rPr lang="en-US" sz="1100" b="0" i="0" dirty="0" err="1" smtClean="0">
                          <a:solidFill>
                            <a:schemeClr val="tx1"/>
                          </a:solidFill>
                          <a:latin typeface="Tahoma" pitchFamily="34" charset="0"/>
                          <a:ea typeface="Tahoma" pitchFamily="34" charset="0"/>
                          <a:cs typeface="Tahoma" pitchFamily="34" charset="0"/>
                        </a:rPr>
                        <a:t>Trưởng</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phòng</a:t>
                      </a:r>
                      <a:r>
                        <a:rPr lang="en-US" sz="1100" b="0" i="0" dirty="0" smtClean="0">
                          <a:solidFill>
                            <a:schemeClr val="tx1"/>
                          </a:solidFill>
                          <a:latin typeface="Tahoma" pitchFamily="34" charset="0"/>
                          <a:ea typeface="Tahoma" pitchFamily="34" charset="0"/>
                          <a:cs typeface="Tahoma" pitchFamily="34" charset="0"/>
                        </a:rPr>
                        <a:t> </a:t>
                      </a:r>
                    </a:p>
                    <a:p>
                      <a:r>
                        <a:rPr lang="en-US" sz="1100" b="0" i="0" dirty="0" err="1" smtClean="0">
                          <a:solidFill>
                            <a:schemeClr val="tx1"/>
                          </a:solidFill>
                          <a:latin typeface="Tahoma" pitchFamily="34" charset="0"/>
                          <a:ea typeface="Tahoma" pitchFamily="34" charset="0"/>
                          <a:cs typeface="Tahoma" pitchFamily="34" charset="0"/>
                        </a:rPr>
                        <a:t>Chỉ</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số</a:t>
                      </a:r>
                      <a:r>
                        <a:rPr lang="en-US" sz="1100" b="0" i="0" dirty="0" smtClean="0">
                          <a:solidFill>
                            <a:schemeClr val="tx1"/>
                          </a:solidFill>
                          <a:latin typeface="Tahoma" pitchFamily="34" charset="0"/>
                          <a:ea typeface="Tahoma" pitchFamily="34" charset="0"/>
                          <a:cs typeface="Tahoma" pitchFamily="34" charset="0"/>
                        </a:rPr>
                        <a:t> PVN – Index</a:t>
                      </a:r>
                    </a:p>
                    <a:p>
                      <a:r>
                        <a:rPr lang="en-US" sz="1100" b="0" i="1" dirty="0" smtClean="0">
                          <a:solidFill>
                            <a:schemeClr val="tx1"/>
                          </a:solidFill>
                          <a:latin typeface="Tahoma" pitchFamily="34" charset="0"/>
                          <a:ea typeface="Tahoma" pitchFamily="34" charset="0"/>
                          <a:cs typeface="Tahoma" pitchFamily="34" charset="0"/>
                        </a:rPr>
                        <a:t>Email:</a:t>
                      </a:r>
                      <a:r>
                        <a:rPr lang="en-US" sz="1100" i="1" dirty="0" smtClean="0">
                          <a:solidFill>
                            <a:schemeClr val="tx1"/>
                          </a:solidFill>
                          <a:latin typeface="Tahoma" pitchFamily="34" charset="0"/>
                          <a:ea typeface="Tahoma" pitchFamily="34" charset="0"/>
                          <a:cs typeface="Tahoma" pitchFamily="34" charset="0"/>
                        </a:rPr>
                        <a:t> </a:t>
                      </a:r>
                      <a:r>
                        <a:rPr lang="en-US" sz="1100" b="0" i="1" dirty="0" smtClean="0">
                          <a:solidFill>
                            <a:schemeClr val="tx1"/>
                          </a:solidFill>
                          <a:latin typeface="Tahoma" pitchFamily="34" charset="0"/>
                          <a:ea typeface="Tahoma" pitchFamily="34" charset="0"/>
                          <a:cs typeface="Tahoma" pitchFamily="34" charset="0"/>
                          <a:hlinkClick r:id="rId5"/>
                        </a:rPr>
                        <a:t>chinhnv@psi.vn</a:t>
                      </a:r>
                      <a:endParaRPr lang="en-US" sz="1100" b="0" dirty="0">
                        <a:solidFill>
                          <a:schemeClr val="tx1"/>
                        </a:solidFill>
                        <a:latin typeface="Tahoma" pitchFamily="34" charset="0"/>
                        <a:ea typeface="Tahoma" pitchFamily="34" charset="0"/>
                        <a:cs typeface="Tahoma" pitchFamily="34" charset="0"/>
                      </a:endParaRPr>
                    </a:p>
                  </a:txBody>
                  <a:tcPr>
                    <a:solidFill>
                      <a:schemeClr val="bg1"/>
                    </a:solidFill>
                  </a:tcPr>
                </a:tc>
              </a:tr>
              <a:tr h="838200">
                <a:tc>
                  <a:txBody>
                    <a:bodyPr/>
                    <a:lstStyle/>
                    <a:p>
                      <a:r>
                        <a:rPr lang="en-US" sz="1100" b="1" dirty="0" err="1" smtClean="0">
                          <a:solidFill>
                            <a:schemeClr val="tx1"/>
                          </a:solidFill>
                          <a:latin typeface="Tahoma" pitchFamily="34" charset="0"/>
                          <a:ea typeface="Tahoma" pitchFamily="34" charset="0"/>
                          <a:cs typeface="Tahoma" pitchFamily="34" charset="0"/>
                        </a:rPr>
                        <a:t>Lê</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Thị</a:t>
                      </a:r>
                      <a:r>
                        <a:rPr lang="en-US" sz="1100" b="1" dirty="0" smtClean="0">
                          <a:solidFill>
                            <a:schemeClr val="tx1"/>
                          </a:solidFill>
                          <a:latin typeface="Tahoma" pitchFamily="34" charset="0"/>
                          <a:ea typeface="Tahoma" pitchFamily="34" charset="0"/>
                          <a:cs typeface="Tahoma" pitchFamily="34" charset="0"/>
                        </a:rPr>
                        <a:t> Kim </a:t>
                      </a:r>
                      <a:r>
                        <a:rPr lang="en-US" sz="1100" b="1" dirty="0" err="1" smtClean="0">
                          <a:solidFill>
                            <a:schemeClr val="tx1"/>
                          </a:solidFill>
                          <a:latin typeface="Tahoma" pitchFamily="34" charset="0"/>
                          <a:ea typeface="Tahoma" pitchFamily="34" charset="0"/>
                          <a:cs typeface="Tahoma" pitchFamily="34" charset="0"/>
                        </a:rPr>
                        <a:t>Huê</a:t>
                      </a:r>
                      <a:r>
                        <a:rPr lang="en-US" sz="1100" i="1" dirty="0" smtClean="0">
                          <a:solidFill>
                            <a:schemeClr val="tx1"/>
                          </a:solidFill>
                          <a:latin typeface="Tahoma" pitchFamily="34" charset="0"/>
                          <a:ea typeface="Tahoma" pitchFamily="34" charset="0"/>
                          <a:cs typeface="Tahoma" pitchFamily="34" charset="0"/>
                        </a:rPr>
                        <a:t>	</a:t>
                      </a:r>
                    </a:p>
                    <a:p>
                      <a:r>
                        <a:rPr lang="en-US" sz="1100" i="0" dirty="0" err="1" smtClean="0">
                          <a:solidFill>
                            <a:schemeClr val="tx1"/>
                          </a:solidFill>
                          <a:latin typeface="Tahoma" pitchFamily="34" charset="0"/>
                          <a:ea typeface="Tahoma" pitchFamily="34" charset="0"/>
                          <a:cs typeface="Tahoma" pitchFamily="34" charset="0"/>
                        </a:rPr>
                        <a:t>Chuyên</a:t>
                      </a:r>
                      <a:r>
                        <a:rPr lang="en-US" sz="1100" i="0" dirty="0" smtClean="0">
                          <a:solidFill>
                            <a:schemeClr val="tx1"/>
                          </a:solidFill>
                          <a:latin typeface="Tahoma" pitchFamily="34" charset="0"/>
                          <a:ea typeface="Tahoma" pitchFamily="34" charset="0"/>
                          <a:cs typeface="Tahoma" pitchFamily="34" charset="0"/>
                        </a:rPr>
                        <a:t> </a:t>
                      </a:r>
                      <a:r>
                        <a:rPr lang="en-US" sz="1100" i="0" dirty="0" err="1" smtClean="0">
                          <a:solidFill>
                            <a:schemeClr val="tx1"/>
                          </a:solidFill>
                          <a:latin typeface="Tahoma" pitchFamily="34" charset="0"/>
                          <a:ea typeface="Tahoma" pitchFamily="34" charset="0"/>
                          <a:cs typeface="Tahoma" pitchFamily="34" charset="0"/>
                        </a:rPr>
                        <a:t>viên</a:t>
                      </a:r>
                      <a:r>
                        <a:rPr lang="en-US" sz="1100" i="0" dirty="0" smtClean="0">
                          <a:solidFill>
                            <a:schemeClr val="tx1"/>
                          </a:solidFill>
                          <a:latin typeface="Tahoma" pitchFamily="34" charset="0"/>
                          <a:ea typeface="Tahoma" pitchFamily="34" charset="0"/>
                          <a:cs typeface="Tahoma" pitchFamily="34" charset="0"/>
                        </a:rPr>
                        <a:t> </a:t>
                      </a:r>
                      <a:r>
                        <a:rPr lang="en-US" sz="1100" i="0" dirty="0" err="1" smtClean="0">
                          <a:solidFill>
                            <a:schemeClr val="tx1"/>
                          </a:solidFill>
                          <a:latin typeface="Tahoma" pitchFamily="34" charset="0"/>
                          <a:ea typeface="Tahoma" pitchFamily="34" charset="0"/>
                          <a:cs typeface="Tahoma" pitchFamily="34" charset="0"/>
                        </a:rPr>
                        <a:t>phân</a:t>
                      </a:r>
                      <a:r>
                        <a:rPr lang="en-US" sz="1100" i="0" dirty="0" smtClean="0">
                          <a:solidFill>
                            <a:schemeClr val="tx1"/>
                          </a:solidFill>
                          <a:latin typeface="Tahoma" pitchFamily="34" charset="0"/>
                          <a:ea typeface="Tahoma" pitchFamily="34" charset="0"/>
                          <a:cs typeface="Tahoma" pitchFamily="34" charset="0"/>
                        </a:rPr>
                        <a:t> </a:t>
                      </a:r>
                      <a:r>
                        <a:rPr lang="en-US" sz="1100" i="0" dirty="0" err="1" smtClean="0">
                          <a:solidFill>
                            <a:schemeClr val="tx1"/>
                          </a:solidFill>
                          <a:latin typeface="Tahoma" pitchFamily="34" charset="0"/>
                          <a:ea typeface="Tahoma" pitchFamily="34" charset="0"/>
                          <a:cs typeface="Tahoma" pitchFamily="34" charset="0"/>
                        </a:rPr>
                        <a:t>tích</a:t>
                      </a:r>
                      <a:endParaRPr lang="en-US" sz="1100" i="0" dirty="0" smtClean="0">
                        <a:solidFill>
                          <a:schemeClr val="tx1"/>
                        </a:solidFill>
                        <a:latin typeface="Tahoma" pitchFamily="34" charset="0"/>
                        <a:ea typeface="Tahoma" pitchFamily="34" charset="0"/>
                        <a:cs typeface="Tahoma" pitchFamily="34" charset="0"/>
                      </a:endParaRPr>
                    </a:p>
                    <a:p>
                      <a:r>
                        <a:rPr lang="en-US" sz="1100" i="1" dirty="0" smtClean="0">
                          <a:solidFill>
                            <a:schemeClr val="tx1"/>
                          </a:solidFill>
                          <a:latin typeface="Tahoma" pitchFamily="34" charset="0"/>
                          <a:ea typeface="Tahoma" pitchFamily="34" charset="0"/>
                          <a:cs typeface="Tahoma" pitchFamily="34" charset="0"/>
                        </a:rPr>
                        <a:t>Email: </a:t>
                      </a:r>
                      <a:r>
                        <a:rPr lang="en-US" sz="1100" i="1" dirty="0" smtClean="0">
                          <a:solidFill>
                            <a:schemeClr val="tx1"/>
                          </a:solidFill>
                          <a:latin typeface="Tahoma" pitchFamily="34" charset="0"/>
                          <a:ea typeface="Tahoma" pitchFamily="34" charset="0"/>
                          <a:cs typeface="Tahoma" pitchFamily="34" charset="0"/>
                          <a:hlinkClick r:id="rId6"/>
                        </a:rPr>
                        <a:t>hueltk@psi.vn</a:t>
                      </a:r>
                      <a:endParaRPr lang="en-US" sz="1100" dirty="0">
                        <a:solidFill>
                          <a:schemeClr val="tx1"/>
                        </a:solidFill>
                        <a:latin typeface="Tahoma" pitchFamily="34" charset="0"/>
                        <a:ea typeface="Tahoma" pitchFamily="34" charset="0"/>
                        <a:cs typeface="Tahoma" pitchFamily="34" charset="0"/>
                      </a:endParaRPr>
                    </a:p>
                  </a:txBody>
                  <a:tcPr>
                    <a:solidFill>
                      <a:schemeClr val="bg1"/>
                    </a:solidFill>
                  </a:tcPr>
                </a:tc>
                <a:tc>
                  <a:txBody>
                    <a:bodyPr/>
                    <a:lstStyle/>
                    <a:p>
                      <a:r>
                        <a:rPr lang="en-US" sz="1100" b="1" dirty="0" err="1" smtClean="0">
                          <a:solidFill>
                            <a:schemeClr val="tx1"/>
                          </a:solidFill>
                          <a:latin typeface="Tahoma" pitchFamily="34" charset="0"/>
                          <a:ea typeface="Tahoma" pitchFamily="34" charset="0"/>
                          <a:cs typeface="Tahoma" pitchFamily="34" charset="0"/>
                        </a:rPr>
                        <a:t>Đỗ</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Trung</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Thành</a:t>
                      </a:r>
                      <a:endParaRPr lang="en-US" sz="1100" b="1" dirty="0" smtClean="0">
                        <a:solidFill>
                          <a:schemeClr val="tx1"/>
                        </a:solidFill>
                        <a:latin typeface="Tahoma" pitchFamily="34" charset="0"/>
                        <a:ea typeface="Tahoma" pitchFamily="34" charset="0"/>
                        <a:cs typeface="Tahoma" pitchFamily="34" charset="0"/>
                      </a:endParaRPr>
                    </a:p>
                    <a:p>
                      <a:r>
                        <a:rPr lang="en-US" sz="1100" i="1" dirty="0" err="1" smtClean="0">
                          <a:solidFill>
                            <a:schemeClr val="tx1"/>
                          </a:solidFill>
                          <a:latin typeface="Tahoma" pitchFamily="34" charset="0"/>
                          <a:ea typeface="Tahoma" pitchFamily="34" charset="0"/>
                          <a:cs typeface="Tahoma" pitchFamily="34" charset="0"/>
                        </a:rPr>
                        <a:t>Chuyên</a:t>
                      </a:r>
                      <a:r>
                        <a:rPr lang="en-US" sz="1100" i="1" dirty="0" smtClean="0">
                          <a:solidFill>
                            <a:schemeClr val="tx1"/>
                          </a:solidFill>
                          <a:latin typeface="Tahoma" pitchFamily="34" charset="0"/>
                          <a:ea typeface="Tahoma" pitchFamily="34" charset="0"/>
                          <a:cs typeface="Tahoma" pitchFamily="34" charset="0"/>
                        </a:rPr>
                        <a:t> </a:t>
                      </a:r>
                      <a:r>
                        <a:rPr lang="en-US" sz="1100" i="1" dirty="0" err="1" smtClean="0">
                          <a:solidFill>
                            <a:schemeClr val="tx1"/>
                          </a:solidFill>
                          <a:latin typeface="Tahoma" pitchFamily="34" charset="0"/>
                          <a:ea typeface="Tahoma" pitchFamily="34" charset="0"/>
                          <a:cs typeface="Tahoma" pitchFamily="34" charset="0"/>
                        </a:rPr>
                        <a:t>viên</a:t>
                      </a:r>
                      <a:r>
                        <a:rPr lang="en-US" sz="1100" i="1" dirty="0" smtClean="0">
                          <a:solidFill>
                            <a:schemeClr val="tx1"/>
                          </a:solidFill>
                          <a:latin typeface="Tahoma" pitchFamily="34" charset="0"/>
                          <a:ea typeface="Tahoma" pitchFamily="34" charset="0"/>
                          <a:cs typeface="Tahoma" pitchFamily="34" charset="0"/>
                        </a:rPr>
                        <a:t> </a:t>
                      </a:r>
                      <a:r>
                        <a:rPr lang="en-US" sz="1100" i="1" dirty="0" err="1" smtClean="0">
                          <a:solidFill>
                            <a:schemeClr val="tx1"/>
                          </a:solidFill>
                          <a:latin typeface="Tahoma" pitchFamily="34" charset="0"/>
                          <a:ea typeface="Tahoma" pitchFamily="34" charset="0"/>
                          <a:cs typeface="Tahoma" pitchFamily="34" charset="0"/>
                        </a:rPr>
                        <a:t>phân</a:t>
                      </a:r>
                      <a:r>
                        <a:rPr lang="en-US" sz="1100" i="1" dirty="0" smtClean="0">
                          <a:solidFill>
                            <a:schemeClr val="tx1"/>
                          </a:solidFill>
                          <a:latin typeface="Tahoma" pitchFamily="34" charset="0"/>
                          <a:ea typeface="Tahoma" pitchFamily="34" charset="0"/>
                          <a:cs typeface="Tahoma" pitchFamily="34" charset="0"/>
                        </a:rPr>
                        <a:t> </a:t>
                      </a:r>
                      <a:r>
                        <a:rPr lang="en-US" sz="1100" i="1" dirty="0" err="1" smtClean="0">
                          <a:solidFill>
                            <a:schemeClr val="tx1"/>
                          </a:solidFill>
                          <a:latin typeface="Tahoma" pitchFamily="34" charset="0"/>
                          <a:ea typeface="Tahoma" pitchFamily="34" charset="0"/>
                          <a:cs typeface="Tahoma" pitchFamily="34" charset="0"/>
                        </a:rPr>
                        <a:t>tích</a:t>
                      </a:r>
                      <a:endParaRPr lang="en-US" sz="1100" i="1" dirty="0" smtClean="0">
                        <a:solidFill>
                          <a:schemeClr val="tx1"/>
                        </a:solidFill>
                        <a:latin typeface="Tahoma" pitchFamily="34" charset="0"/>
                        <a:ea typeface="Tahoma" pitchFamily="34" charset="0"/>
                        <a:cs typeface="Tahoma"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100" i="1" dirty="0" smtClean="0">
                          <a:solidFill>
                            <a:schemeClr val="tx1"/>
                          </a:solidFill>
                          <a:latin typeface="Tahoma" pitchFamily="34" charset="0"/>
                          <a:ea typeface="Tahoma" pitchFamily="34" charset="0"/>
                          <a:cs typeface="Tahoma" pitchFamily="34" charset="0"/>
                        </a:rPr>
                        <a:t>Email: </a:t>
                      </a:r>
                      <a:r>
                        <a:rPr lang="en-US" sz="1100" i="1" dirty="0" smtClean="0">
                          <a:solidFill>
                            <a:schemeClr val="tx1"/>
                          </a:solidFill>
                          <a:latin typeface="Tahoma" pitchFamily="34" charset="0"/>
                          <a:ea typeface="Tahoma" pitchFamily="34" charset="0"/>
                          <a:cs typeface="Tahoma" pitchFamily="34" charset="0"/>
                          <a:hlinkClick r:id="rId7"/>
                        </a:rPr>
                        <a:t>thanhdt@psi.vn</a:t>
                      </a:r>
                      <a:r>
                        <a:rPr lang="en-US" sz="1100" i="1" dirty="0" smtClean="0">
                          <a:solidFill>
                            <a:schemeClr val="tx1"/>
                          </a:solidFill>
                          <a:latin typeface="Tahoma" pitchFamily="34" charset="0"/>
                          <a:ea typeface="Tahoma" pitchFamily="34" charset="0"/>
                          <a:cs typeface="Tahoma" pitchFamily="34" charset="0"/>
                        </a:rPr>
                        <a:t> </a:t>
                      </a:r>
                    </a:p>
                    <a:p>
                      <a:endParaRPr lang="en-US" sz="1100" dirty="0">
                        <a:solidFill>
                          <a:schemeClr val="tx1"/>
                        </a:solidFill>
                        <a:latin typeface="Tahoma" pitchFamily="34" charset="0"/>
                        <a:ea typeface="Tahoma" pitchFamily="34" charset="0"/>
                        <a:cs typeface="Tahoma" pitchFamily="34" charset="0"/>
                      </a:endParaRPr>
                    </a:p>
                  </a:txBody>
                  <a:tcPr>
                    <a:solidFill>
                      <a:schemeClr val="bg1"/>
                    </a:solidFill>
                  </a:tcPr>
                </a:tc>
                <a:tc>
                  <a:txBody>
                    <a:bodyPr/>
                    <a:lstStyle/>
                    <a:p>
                      <a:r>
                        <a:rPr lang="en-US" sz="1100" b="1" dirty="0" smtClean="0">
                          <a:solidFill>
                            <a:schemeClr val="tx1"/>
                          </a:solidFill>
                          <a:latin typeface="Tahoma" pitchFamily="34" charset="0"/>
                          <a:ea typeface="Tahoma" pitchFamily="34" charset="0"/>
                          <a:cs typeface="Tahoma" pitchFamily="34" charset="0"/>
                        </a:rPr>
                        <a:t>Cao </a:t>
                      </a:r>
                      <a:r>
                        <a:rPr lang="en-US" sz="1100" b="1" dirty="0" err="1" smtClean="0">
                          <a:solidFill>
                            <a:schemeClr val="tx1"/>
                          </a:solidFill>
                          <a:latin typeface="Tahoma" pitchFamily="34" charset="0"/>
                          <a:ea typeface="Tahoma" pitchFamily="34" charset="0"/>
                          <a:cs typeface="Tahoma" pitchFamily="34" charset="0"/>
                        </a:rPr>
                        <a:t>Tiến</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Thành</a:t>
                      </a:r>
                      <a:endParaRPr lang="en-US" sz="1100" b="1" dirty="0" smtClean="0">
                        <a:solidFill>
                          <a:schemeClr val="tx1"/>
                        </a:solidFill>
                        <a:latin typeface="Tahoma" pitchFamily="34" charset="0"/>
                        <a:ea typeface="Tahoma" pitchFamily="34" charset="0"/>
                        <a:cs typeface="Tahoma" pitchFamily="34" charset="0"/>
                      </a:endParaRPr>
                    </a:p>
                    <a:p>
                      <a:r>
                        <a:rPr lang="en-US" sz="1100" i="0" dirty="0" err="1" smtClean="0">
                          <a:solidFill>
                            <a:schemeClr val="tx1"/>
                          </a:solidFill>
                          <a:latin typeface="Tahoma" pitchFamily="34" charset="0"/>
                          <a:ea typeface="Tahoma" pitchFamily="34" charset="0"/>
                          <a:cs typeface="Tahoma" pitchFamily="34" charset="0"/>
                        </a:rPr>
                        <a:t>Chuyên</a:t>
                      </a:r>
                      <a:r>
                        <a:rPr lang="en-US" sz="1100" i="0" dirty="0" smtClean="0">
                          <a:solidFill>
                            <a:schemeClr val="tx1"/>
                          </a:solidFill>
                          <a:latin typeface="Tahoma" pitchFamily="34" charset="0"/>
                          <a:ea typeface="Tahoma" pitchFamily="34" charset="0"/>
                          <a:cs typeface="Tahoma" pitchFamily="34" charset="0"/>
                        </a:rPr>
                        <a:t> </a:t>
                      </a:r>
                      <a:r>
                        <a:rPr lang="en-US" sz="1100" i="0" dirty="0" err="1" smtClean="0">
                          <a:solidFill>
                            <a:schemeClr val="tx1"/>
                          </a:solidFill>
                          <a:latin typeface="Tahoma" pitchFamily="34" charset="0"/>
                          <a:ea typeface="Tahoma" pitchFamily="34" charset="0"/>
                          <a:cs typeface="Tahoma" pitchFamily="34" charset="0"/>
                        </a:rPr>
                        <a:t>viên</a:t>
                      </a:r>
                      <a:r>
                        <a:rPr lang="en-US" sz="1100" i="0" dirty="0" smtClean="0">
                          <a:solidFill>
                            <a:schemeClr val="tx1"/>
                          </a:solidFill>
                          <a:latin typeface="Tahoma" pitchFamily="34" charset="0"/>
                          <a:ea typeface="Tahoma" pitchFamily="34" charset="0"/>
                          <a:cs typeface="Tahoma" pitchFamily="34" charset="0"/>
                        </a:rPr>
                        <a:t> </a:t>
                      </a:r>
                      <a:r>
                        <a:rPr lang="en-US" sz="1100" i="0" dirty="0" err="1" smtClean="0">
                          <a:solidFill>
                            <a:schemeClr val="tx1"/>
                          </a:solidFill>
                          <a:latin typeface="Tahoma" pitchFamily="34" charset="0"/>
                          <a:ea typeface="Tahoma" pitchFamily="34" charset="0"/>
                          <a:cs typeface="Tahoma" pitchFamily="34" charset="0"/>
                        </a:rPr>
                        <a:t>phân</a:t>
                      </a:r>
                      <a:r>
                        <a:rPr lang="en-US" sz="1100" i="0" dirty="0" smtClean="0">
                          <a:solidFill>
                            <a:schemeClr val="tx1"/>
                          </a:solidFill>
                          <a:latin typeface="Tahoma" pitchFamily="34" charset="0"/>
                          <a:ea typeface="Tahoma" pitchFamily="34" charset="0"/>
                          <a:cs typeface="Tahoma" pitchFamily="34" charset="0"/>
                        </a:rPr>
                        <a:t> </a:t>
                      </a:r>
                      <a:r>
                        <a:rPr lang="en-US" sz="1100" i="0" dirty="0" err="1" smtClean="0">
                          <a:solidFill>
                            <a:schemeClr val="tx1"/>
                          </a:solidFill>
                          <a:latin typeface="Tahoma" pitchFamily="34" charset="0"/>
                          <a:ea typeface="Tahoma" pitchFamily="34" charset="0"/>
                          <a:cs typeface="Tahoma" pitchFamily="34" charset="0"/>
                        </a:rPr>
                        <a:t>tích</a:t>
                      </a:r>
                      <a:r>
                        <a:rPr lang="en-US" sz="1100" dirty="0" smtClean="0">
                          <a:solidFill>
                            <a:schemeClr val="tx1"/>
                          </a:solidFill>
                          <a:latin typeface="Tahoma" pitchFamily="34" charset="0"/>
                          <a:ea typeface="Tahoma" pitchFamily="34" charset="0"/>
                          <a:cs typeface="Tahoma" pitchFamily="34" charset="0"/>
                        </a:rPr>
                        <a:t>	</a:t>
                      </a:r>
                    </a:p>
                    <a:p>
                      <a:r>
                        <a:rPr lang="en-US" sz="1100" i="1" dirty="0" smtClean="0">
                          <a:solidFill>
                            <a:schemeClr val="tx1"/>
                          </a:solidFill>
                          <a:latin typeface="Tahoma" pitchFamily="34" charset="0"/>
                          <a:ea typeface="Tahoma" pitchFamily="34" charset="0"/>
                          <a:cs typeface="Tahoma" pitchFamily="34" charset="0"/>
                        </a:rPr>
                        <a:t>Email: </a:t>
                      </a:r>
                      <a:r>
                        <a:rPr lang="en-US" sz="1100" i="1" dirty="0" smtClean="0">
                          <a:solidFill>
                            <a:schemeClr val="tx1"/>
                          </a:solidFill>
                          <a:latin typeface="Tahoma" pitchFamily="34" charset="0"/>
                          <a:ea typeface="Tahoma" pitchFamily="34" charset="0"/>
                          <a:cs typeface="Tahoma" pitchFamily="34" charset="0"/>
                          <a:hlinkClick r:id="rId8"/>
                        </a:rPr>
                        <a:t>thanhct@psi.vn</a:t>
                      </a:r>
                      <a:endParaRPr lang="en-US" sz="1100" dirty="0" smtClean="0">
                        <a:solidFill>
                          <a:schemeClr val="tx1"/>
                        </a:solidFill>
                        <a:latin typeface="Tahoma" pitchFamily="34" charset="0"/>
                        <a:ea typeface="Tahoma" pitchFamily="34" charset="0"/>
                        <a:cs typeface="Tahoma" pitchFamily="34" charset="0"/>
                      </a:endParaRPr>
                    </a:p>
                    <a:p>
                      <a:endParaRPr lang="en-US" sz="1100" dirty="0">
                        <a:solidFill>
                          <a:schemeClr val="tx1"/>
                        </a:solidFill>
                        <a:latin typeface="Tahoma" pitchFamily="34" charset="0"/>
                        <a:ea typeface="Tahoma" pitchFamily="34" charset="0"/>
                        <a:cs typeface="Tahoma" pitchFamily="34" charset="0"/>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1" dirty="0" smtClean="0">
                          <a:solidFill>
                            <a:schemeClr val="tx1"/>
                          </a:solidFill>
                          <a:latin typeface="Tahoma" pitchFamily="34" charset="0"/>
                          <a:ea typeface="Tahoma" pitchFamily="34" charset="0"/>
                          <a:cs typeface="Tahoma" pitchFamily="34" charset="0"/>
                        </a:rPr>
                        <a:t>Chu </a:t>
                      </a:r>
                      <a:r>
                        <a:rPr lang="en-US" sz="1100" b="1" dirty="0" err="1" smtClean="0">
                          <a:solidFill>
                            <a:schemeClr val="tx1"/>
                          </a:solidFill>
                          <a:latin typeface="Tahoma" pitchFamily="34" charset="0"/>
                          <a:ea typeface="Tahoma" pitchFamily="34" charset="0"/>
                          <a:cs typeface="Tahoma" pitchFamily="34" charset="0"/>
                        </a:rPr>
                        <a:t>Hà</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Thanh</a:t>
                      </a:r>
                      <a:endParaRPr lang="en-US" sz="1100" b="1" dirty="0" smtClean="0">
                        <a:solidFill>
                          <a:schemeClr val="tx1"/>
                        </a:solidFill>
                        <a:latin typeface="Tahoma" pitchFamily="34" charset="0"/>
                        <a:ea typeface="Tahoma" pitchFamily="34" charset="0"/>
                        <a:cs typeface="Tahoma"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100" i="0" dirty="0" err="1" smtClean="0">
                          <a:solidFill>
                            <a:schemeClr val="tx1"/>
                          </a:solidFill>
                          <a:latin typeface="Tahoma" pitchFamily="34" charset="0"/>
                          <a:ea typeface="Tahoma" pitchFamily="34" charset="0"/>
                          <a:cs typeface="Tahoma" pitchFamily="34" charset="0"/>
                        </a:rPr>
                        <a:t>Chuyên</a:t>
                      </a:r>
                      <a:r>
                        <a:rPr lang="en-US" sz="1100" i="0" dirty="0" smtClean="0">
                          <a:solidFill>
                            <a:schemeClr val="tx1"/>
                          </a:solidFill>
                          <a:latin typeface="Tahoma" pitchFamily="34" charset="0"/>
                          <a:ea typeface="Tahoma" pitchFamily="34" charset="0"/>
                          <a:cs typeface="Tahoma" pitchFamily="34" charset="0"/>
                        </a:rPr>
                        <a:t> </a:t>
                      </a:r>
                      <a:r>
                        <a:rPr lang="en-US" sz="1100" i="0" dirty="0" err="1" smtClean="0">
                          <a:solidFill>
                            <a:schemeClr val="tx1"/>
                          </a:solidFill>
                          <a:latin typeface="Tahoma" pitchFamily="34" charset="0"/>
                          <a:ea typeface="Tahoma" pitchFamily="34" charset="0"/>
                          <a:cs typeface="Tahoma" pitchFamily="34" charset="0"/>
                        </a:rPr>
                        <a:t>viên</a:t>
                      </a:r>
                      <a:r>
                        <a:rPr lang="en-US" sz="1100" i="0" dirty="0" smtClean="0">
                          <a:solidFill>
                            <a:schemeClr val="tx1"/>
                          </a:solidFill>
                          <a:latin typeface="Tahoma" pitchFamily="34" charset="0"/>
                          <a:ea typeface="Tahoma" pitchFamily="34" charset="0"/>
                          <a:cs typeface="Tahoma" pitchFamily="34" charset="0"/>
                        </a:rPr>
                        <a:t> </a:t>
                      </a:r>
                      <a:r>
                        <a:rPr lang="en-US" sz="1100" i="0" dirty="0" err="1" smtClean="0">
                          <a:solidFill>
                            <a:schemeClr val="tx1"/>
                          </a:solidFill>
                          <a:latin typeface="Tahoma" pitchFamily="34" charset="0"/>
                          <a:ea typeface="Tahoma" pitchFamily="34" charset="0"/>
                          <a:cs typeface="Tahoma" pitchFamily="34" charset="0"/>
                        </a:rPr>
                        <a:t>phân</a:t>
                      </a:r>
                      <a:r>
                        <a:rPr lang="en-US" sz="1100" i="0" dirty="0" smtClean="0">
                          <a:solidFill>
                            <a:schemeClr val="tx1"/>
                          </a:solidFill>
                          <a:latin typeface="Tahoma" pitchFamily="34" charset="0"/>
                          <a:ea typeface="Tahoma" pitchFamily="34" charset="0"/>
                          <a:cs typeface="Tahoma" pitchFamily="34" charset="0"/>
                        </a:rPr>
                        <a:t> </a:t>
                      </a:r>
                      <a:r>
                        <a:rPr lang="en-US" sz="1100" i="0" dirty="0" err="1" smtClean="0">
                          <a:solidFill>
                            <a:schemeClr val="tx1"/>
                          </a:solidFill>
                          <a:latin typeface="Tahoma" pitchFamily="34" charset="0"/>
                          <a:ea typeface="Tahoma" pitchFamily="34" charset="0"/>
                          <a:cs typeface="Tahoma" pitchFamily="34" charset="0"/>
                        </a:rPr>
                        <a:t>tích</a:t>
                      </a:r>
                      <a:endParaRPr lang="en-US" sz="1100" i="0" dirty="0" smtClean="0">
                        <a:solidFill>
                          <a:schemeClr val="tx1"/>
                        </a:solidFill>
                        <a:latin typeface="Tahoma" pitchFamily="34" charset="0"/>
                        <a:ea typeface="Tahoma" pitchFamily="34" charset="0"/>
                        <a:cs typeface="Tahoma"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100" i="1" dirty="0" smtClean="0">
                          <a:solidFill>
                            <a:schemeClr val="tx1"/>
                          </a:solidFill>
                          <a:latin typeface="Tahoma" pitchFamily="34" charset="0"/>
                          <a:ea typeface="Tahoma" pitchFamily="34" charset="0"/>
                          <a:cs typeface="Tahoma" pitchFamily="34" charset="0"/>
                        </a:rPr>
                        <a:t>Email: </a:t>
                      </a:r>
                      <a:r>
                        <a:rPr lang="en-US" sz="1100" i="1" dirty="0" smtClean="0">
                          <a:solidFill>
                            <a:schemeClr val="tx1"/>
                          </a:solidFill>
                          <a:latin typeface="Tahoma" pitchFamily="34" charset="0"/>
                          <a:ea typeface="Tahoma" pitchFamily="34" charset="0"/>
                          <a:cs typeface="Tahoma" pitchFamily="34" charset="0"/>
                          <a:hlinkClick r:id="rId9"/>
                        </a:rPr>
                        <a:t>thanhch@psi.vn</a:t>
                      </a:r>
                      <a:r>
                        <a:rPr lang="en-US" sz="1100" i="1" dirty="0" smtClean="0">
                          <a:solidFill>
                            <a:schemeClr val="tx1"/>
                          </a:solidFill>
                          <a:latin typeface="Tahoma" pitchFamily="34" charset="0"/>
                          <a:ea typeface="Tahoma" pitchFamily="34" charset="0"/>
                          <a:cs typeface="Tahoma" pitchFamily="34" charset="0"/>
                        </a:rPr>
                        <a: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100" i="1" dirty="0" smtClean="0">
                        <a:solidFill>
                          <a:schemeClr val="tx1"/>
                        </a:solidFill>
                        <a:latin typeface="Tahoma" pitchFamily="34" charset="0"/>
                        <a:ea typeface="Tahoma" pitchFamily="34" charset="0"/>
                        <a:cs typeface="Tahoma" pitchFamily="34" charset="0"/>
                      </a:endParaRPr>
                    </a:p>
                    <a:p>
                      <a:endParaRPr lang="en-US" sz="1100" dirty="0">
                        <a:solidFill>
                          <a:schemeClr val="tx1"/>
                        </a:solidFill>
                        <a:latin typeface="Tahoma" pitchFamily="34" charset="0"/>
                        <a:ea typeface="Tahoma" pitchFamily="34" charset="0"/>
                        <a:cs typeface="Tahoma" pitchFamily="34" charset="0"/>
                      </a:endParaRPr>
                    </a:p>
                  </a:txBody>
                  <a:tcPr>
                    <a:solidFill>
                      <a:schemeClr val="bg1"/>
                    </a:solidFill>
                  </a:tcPr>
                </a:tc>
              </a:tr>
            </a:tbl>
          </a:graphicData>
        </a:graphic>
      </p:graphicFrame>
    </p:spTree>
    <p:extLst>
      <p:ext uri="{BB962C8B-B14F-4D97-AF65-F5344CB8AC3E}">
        <p14:creationId xmlns:p14="http://schemas.microsoft.com/office/powerpoint/2010/main" val="96074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_corp">
  <a:themeElements>
    <a:clrScheme name="Custom 1">
      <a:dk1>
        <a:srgbClr val="000000"/>
      </a:dk1>
      <a:lt1>
        <a:sysClr val="window" lastClr="FFFFFF"/>
      </a:lt1>
      <a:dk2>
        <a:srgbClr val="073E87"/>
      </a:dk2>
      <a:lt2>
        <a:srgbClr val="F2F2F2"/>
      </a:lt2>
      <a:accent1>
        <a:srgbClr val="002060"/>
      </a:accent1>
      <a:accent2>
        <a:srgbClr val="A5A5A5"/>
      </a:accent2>
      <a:accent3>
        <a:srgbClr val="F6927E"/>
      </a:accent3>
      <a:accent4>
        <a:srgbClr val="A48CFA"/>
      </a:accent4>
      <a:accent5>
        <a:srgbClr val="5AFBF7"/>
      </a:accent5>
      <a:accent6>
        <a:srgbClr val="0682FF"/>
      </a:accent6>
      <a:hlink>
        <a:srgbClr val="0080FF"/>
      </a:hlink>
      <a:folHlink>
        <a:srgbClr val="5EAEFF"/>
      </a:folHlink>
    </a:clrScheme>
    <a:fontScheme name="Modèle par défaut">
      <a:majorFont>
        <a:latin typeface="Arial"/>
        <a:ea typeface=""/>
        <a:cs typeface=""/>
      </a:majorFont>
      <a:minorFont>
        <a:latin typeface="Arial"/>
        <a:ea typeface=""/>
        <a:cs typeface=""/>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6350" cap="flat" cmpd="sng" algn="ctr">
          <a:solidFill>
            <a:srgbClr val="A0A4A7"/>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a:ln>
              <a:noFill/>
            </a:ln>
            <a:solidFill>
              <a:schemeClr val="tx1"/>
            </a:solidFill>
            <a:effectLst/>
            <a:latin typeface="Arial" pitchFamily="-65" charset="0"/>
          </a:defRPr>
        </a:defPPr>
      </a:lstStyle>
    </a:spDef>
    <a:lnDef>
      <a:spPr bwMode="auto">
        <a:xfrm>
          <a:off x="0" y="0"/>
          <a:ext cx="1" cy="1"/>
        </a:xfrm>
        <a:custGeom>
          <a:avLst/>
          <a:gdLst/>
          <a:ahLst/>
          <a:cxnLst/>
          <a:rect l="0" t="0" r="0" b="0"/>
          <a:pathLst/>
        </a:custGeom>
        <a:solidFill>
          <a:schemeClr val="accent1"/>
        </a:solidFill>
        <a:ln w="6350" cap="flat" cmpd="sng" algn="ctr">
          <a:solidFill>
            <a:srgbClr val="A0A4A7"/>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a:ln>
              <a:noFill/>
            </a:ln>
            <a:solidFill>
              <a:schemeClr val="tx1"/>
            </a:solidFill>
            <a:effectLst/>
            <a:latin typeface="Arial" pitchFamily="-65" charset="0"/>
          </a:defRPr>
        </a:defPPr>
      </a:lstStyle>
    </a:lnDef>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odèle par défaut 13">
        <a:dk1>
          <a:srgbClr val="6E6E6E"/>
        </a:dk1>
        <a:lt1>
          <a:srgbClr val="FFFFFF"/>
        </a:lt1>
        <a:dk2>
          <a:srgbClr val="000000"/>
        </a:dk2>
        <a:lt2>
          <a:srgbClr val="808080"/>
        </a:lt2>
        <a:accent1>
          <a:srgbClr val="BBE0E3"/>
        </a:accent1>
        <a:accent2>
          <a:srgbClr val="333399"/>
        </a:accent2>
        <a:accent3>
          <a:srgbClr val="FFFFFF"/>
        </a:accent3>
        <a:accent4>
          <a:srgbClr val="5D5D5D"/>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14">
        <a:dk1>
          <a:srgbClr val="6E6E6E"/>
        </a:dk1>
        <a:lt1>
          <a:srgbClr val="FFFFFF"/>
        </a:lt1>
        <a:dk2>
          <a:srgbClr val="000000"/>
        </a:dk2>
        <a:lt2>
          <a:srgbClr val="00795C"/>
        </a:lt2>
        <a:accent1>
          <a:srgbClr val="66828A"/>
        </a:accent1>
        <a:accent2>
          <a:srgbClr val="CB0A0E"/>
        </a:accent2>
        <a:accent3>
          <a:srgbClr val="FFFFFF"/>
        </a:accent3>
        <a:accent4>
          <a:srgbClr val="5D5D5D"/>
        </a:accent4>
        <a:accent5>
          <a:srgbClr val="B8C1C4"/>
        </a:accent5>
        <a:accent6>
          <a:srgbClr val="B8080C"/>
        </a:accent6>
        <a:hlink>
          <a:srgbClr val="662383"/>
        </a:hlink>
        <a:folHlink>
          <a:srgbClr val="99CC00"/>
        </a:folHlink>
      </a:clrScheme>
      <a:clrMap bg1="lt1" tx1="dk1" bg2="lt2" tx2="dk2" accent1="accent1" accent2="accent2" accent3="accent3" accent4="accent4" accent5="accent5" accent6="accent6" hlink="hlink" folHlink="folHlink"/>
    </a:extraClrScheme>
    <a:extraClrScheme>
      <a:clrScheme name="Modèle par défaut 15">
        <a:dk1>
          <a:srgbClr val="6E6E6E"/>
        </a:dk1>
        <a:lt1>
          <a:srgbClr val="FFFFFF"/>
        </a:lt1>
        <a:dk2>
          <a:srgbClr val="000000"/>
        </a:dk2>
        <a:lt2>
          <a:srgbClr val="00795C"/>
        </a:lt2>
        <a:accent1>
          <a:srgbClr val="66828A"/>
        </a:accent1>
        <a:accent2>
          <a:srgbClr val="CB0A0E"/>
        </a:accent2>
        <a:accent3>
          <a:srgbClr val="FFFFFF"/>
        </a:accent3>
        <a:accent4>
          <a:srgbClr val="5D5D5D"/>
        </a:accent4>
        <a:accent5>
          <a:srgbClr val="B8C1C4"/>
        </a:accent5>
        <a:accent6>
          <a:srgbClr val="B8080C"/>
        </a:accent6>
        <a:hlink>
          <a:srgbClr val="662383"/>
        </a:hlink>
        <a:folHlink>
          <a:srgbClr val="C7D41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powerpoint_corp</Template>
  <TotalTime>58166</TotalTime>
  <Words>1803</Words>
  <Application>Microsoft Office PowerPoint</Application>
  <PresentationFormat>A4 Paper (210x297 mm)</PresentationFormat>
  <Paragraphs>299</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powerpoint_corp</vt:lpstr>
      <vt:lpstr>PowerPoint Presentation</vt:lpstr>
      <vt:lpstr>TỔNG QUAN CHỈ SỐ THỊ TRƯỜNG</vt:lpstr>
      <vt:lpstr>DIỄN BIẾN GIAO DỊCH TTCK VIỆT NAM</vt:lpstr>
      <vt:lpstr>TỔNG QUAN THỊ TRƯỜNG THẾ GIỚI</vt:lpstr>
      <vt:lpstr>TỔNG QUAN THỊ TRƯỜNG THẾ GIỚI</vt:lpstr>
      <vt:lpstr>KHUYẾN CÁO CẤU TRÚC DANH MỤC</vt:lpstr>
      <vt:lpstr>KHUYẾN CÁO CẤU TRÚC DANH MỤC</vt:lpstr>
      <vt:lpstr>LIÊN HỆ</vt:lpstr>
    </vt:vector>
  </TitlesOfParts>
  <Company>CA-CIB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Quynh Anh Mai</dc:creator>
  <cp:lastModifiedBy>Phan Ha Chi</cp:lastModifiedBy>
  <cp:revision>3124</cp:revision>
  <dcterms:created xsi:type="dcterms:W3CDTF">2010-01-19T16:29:10Z</dcterms:created>
  <dcterms:modified xsi:type="dcterms:W3CDTF">2017-12-07T09:55:29Z</dcterms:modified>
</cp:coreProperties>
</file>